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52"/>
  </p:notesMasterIdLst>
  <p:sldIdLst>
    <p:sldId id="257" r:id="rId5"/>
    <p:sldId id="287" r:id="rId6"/>
    <p:sldId id="304" r:id="rId7"/>
    <p:sldId id="280" r:id="rId8"/>
    <p:sldId id="261" r:id="rId9"/>
    <p:sldId id="262" r:id="rId10"/>
    <p:sldId id="263" r:id="rId11"/>
    <p:sldId id="340" r:id="rId12"/>
    <p:sldId id="341" r:id="rId13"/>
    <p:sldId id="342" r:id="rId14"/>
    <p:sldId id="343" r:id="rId15"/>
    <p:sldId id="344" r:id="rId16"/>
    <p:sldId id="345" r:id="rId17"/>
    <p:sldId id="402" r:id="rId18"/>
    <p:sldId id="346" r:id="rId19"/>
    <p:sldId id="347" r:id="rId20"/>
    <p:sldId id="348" r:id="rId21"/>
    <p:sldId id="349" r:id="rId22"/>
    <p:sldId id="350" r:id="rId23"/>
    <p:sldId id="351" r:id="rId24"/>
    <p:sldId id="354" r:id="rId25"/>
    <p:sldId id="403" r:id="rId26"/>
    <p:sldId id="355" r:id="rId27"/>
    <p:sldId id="356" r:id="rId28"/>
    <p:sldId id="357" r:id="rId29"/>
    <p:sldId id="361" r:id="rId30"/>
    <p:sldId id="362" r:id="rId31"/>
    <p:sldId id="363" r:id="rId32"/>
    <p:sldId id="367" r:id="rId33"/>
    <p:sldId id="365" r:id="rId34"/>
    <p:sldId id="368" r:id="rId35"/>
    <p:sldId id="373" r:id="rId36"/>
    <p:sldId id="375" r:id="rId37"/>
    <p:sldId id="376" r:id="rId38"/>
    <p:sldId id="377" r:id="rId39"/>
    <p:sldId id="381" r:id="rId40"/>
    <p:sldId id="382" r:id="rId41"/>
    <p:sldId id="387" r:id="rId42"/>
    <p:sldId id="393" r:id="rId43"/>
    <p:sldId id="394" r:id="rId44"/>
    <p:sldId id="395" r:id="rId45"/>
    <p:sldId id="397" r:id="rId46"/>
    <p:sldId id="404" r:id="rId47"/>
    <p:sldId id="398" r:id="rId48"/>
    <p:sldId id="400" r:id="rId49"/>
    <p:sldId id="401" r:id="rId50"/>
    <p:sldId id="353" r:id="rId51"/>
  </p:sldIdLst>
  <p:sldSz cx="10801350" cy="6858000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8" autoAdjust="0"/>
    <p:restoredTop sz="94660"/>
  </p:normalViewPr>
  <p:slideViewPr>
    <p:cSldViewPr>
      <p:cViewPr varScale="1">
        <p:scale>
          <a:sx n="62" d="100"/>
          <a:sy n="62" d="100"/>
        </p:scale>
        <p:origin x="318" y="72"/>
      </p:cViewPr>
      <p:guideLst>
        <p:guide orient="horz" pos="2160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6B967E-AC82-427F-B626-969AA25EA5D6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E010CB-B350-4AE5-9EA9-B3B86BCE31C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548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10CB-B350-4AE5-9EA9-B3B86BCE31CC}" type="slidenum">
              <a:rPr lang="ar-YE" smtClean="0"/>
              <a:t>21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7949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3" y="2130427"/>
            <a:ext cx="9181147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4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Y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78391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42139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291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7"/>
            <a:ext cx="918114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886200"/>
            <a:ext cx="756094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39AA-0A2A-4DC4-B2AB-87EF7F361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3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F48A-C808-428F-876F-5AF499FB4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0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15F0-6FB6-4A30-9DC6-E40DF72471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5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F085-F210-4E44-956E-FD0D2C2971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9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5B3B-AF0F-4A77-A68B-BF2E5ABA5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2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C05F-AECE-4B56-B2AD-F3C9FD214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1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BBDE-CF7C-428A-931C-6688B2558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0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8F2A-0DB2-45F8-8A0A-6CBC60293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0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93281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D17D-A46F-4C88-AC80-643DFF344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89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CBFC-778D-4B70-8555-D0814C8E94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19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58AA-BB8E-4311-944C-7B3F2991A5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9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7"/>
            <a:ext cx="918114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886200"/>
            <a:ext cx="756094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39AA-0A2A-4DC4-B2AB-87EF7F361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38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F48A-C808-428F-876F-5AF499FB4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67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15F0-6FB6-4A30-9DC6-E40DF72471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91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F085-F210-4E44-956E-FD0D2C2971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49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5B3B-AF0F-4A77-A68B-BF2E5ABA5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9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C05F-AECE-4B56-B2AD-F3C9FD214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7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BBDE-CF7C-428A-931C-6688B2558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1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68775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8F2A-0DB2-45F8-8A0A-6CBC60293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2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D17D-A46F-4C88-AC80-643DFF344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81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CBFC-778D-4B70-8555-D0814C8E94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54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58AA-BB8E-4311-944C-7B3F2991A5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03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3" y="2130427"/>
            <a:ext cx="918114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CC79-919D-4251-9B4A-D4D2B83601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D07-C252-47A2-92EA-259B4984083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44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491C-41C4-450A-9522-97864C9A932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AE32-D0FD-4CE5-9F96-740ACA01159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60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4176-7B98-4B7E-BEC2-A433A13B63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C2F9-6C7C-4828-B854-DE0BAD36873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65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FEDE-BAD5-4E84-82DF-59D98FA7B4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95CF-D367-4DF4-8496-77497335170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6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5019-5808-4153-91B9-7BAE34D715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3ADA-DAE3-41D8-9586-3E520B62289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9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7E19-9FBF-47BC-BE16-51415CDABC7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FF0A-0226-4A8E-A9BF-9D5C0E5D61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921274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655E-270C-468C-AC8E-5A1F39CDE3B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5E71-2EA9-4BE2-885C-CB94C491EA9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54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B0AD-037C-455C-A16B-5987FF22DA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0EBB-DFB3-49F3-AD85-2D7569B49B8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9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0C53-9F41-418E-A31B-50FD244635E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3037-D0BD-479D-B6D8-C133E9A407D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22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AB4B-909D-47A3-848C-43AD84D33B2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90E7-FC1D-44FE-AE75-D3552681428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65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4E8B-2B21-4DA5-864E-95403C8D1EE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B40D-07DC-4136-8501-5E4A6A8E9FA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48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3808-47E9-4ED5-8C47-8E392ECE35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000A-4184-40D8-946B-94F1B748F87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2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50237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65744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75979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90970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52539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Y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67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B1BF-1F0B-4965-8F4C-456F7229AC0D}" type="datetimeFigureOut">
              <a:rPr lang="ar-YE" smtClean="0"/>
              <a:t>30/11/1447</a:t>
            </a:fld>
            <a:endParaRPr lang="ar-Y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2" y="6356352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3A23-B008-430E-836E-7FA42C632821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72848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274638"/>
            <a:ext cx="97212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600202"/>
            <a:ext cx="97212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245225"/>
            <a:ext cx="252031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2" y="6245225"/>
            <a:ext cx="342042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7" y="6245225"/>
            <a:ext cx="252031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4F826C7-5989-4E56-AC3F-D325F04B67D4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274638"/>
            <a:ext cx="97212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600202"/>
            <a:ext cx="97212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245225"/>
            <a:ext cx="252031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2" y="6245225"/>
            <a:ext cx="342042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7" y="6245225"/>
            <a:ext cx="252031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4F826C7-5989-4E56-AC3F-D325F04B67D4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0068" y="274638"/>
            <a:ext cx="97212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068" y="1600202"/>
            <a:ext cx="97212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C59C5F36-EE0D-4925-AC3C-AA3664A81E9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16/05/2026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2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7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B16CEF13-0996-4A81-8924-FE6F0FF0626F}" type="slidenum">
              <a:rPr lang="fr-FR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8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32323" y="620688"/>
            <a:ext cx="7737774" cy="24482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PREOPERATIVE MEDICAL EVALUATION FOR NON-CARDIAC SURGERY</a:t>
            </a:r>
            <a:endParaRPr lang="ar-Y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7822" y="3501008"/>
            <a:ext cx="9101361" cy="3168352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PREPARED BY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DR.ZAINULABEDEEN</a:t>
            </a:r>
          </a:p>
          <a:p>
            <a:endParaRPr lang="ar-YE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376339" y="1700808"/>
            <a:ext cx="8340728" cy="5157192"/>
            <a:chOff x="1231166" y="750303"/>
            <a:chExt cx="7445829" cy="5364369"/>
          </a:xfrm>
        </p:grpSpPr>
        <p:pic>
          <p:nvPicPr>
            <p:cNvPr id="3" name="Picture 1" descr="2014 ESC_ESA_Glnes-NON-CARDIAC SURGERY_FINAL VERSION001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44" t="75250" r="42364" b="10269"/>
            <a:stretch/>
          </p:blipFill>
          <p:spPr bwMode="auto">
            <a:xfrm>
              <a:off x="4351175" y="5178568"/>
              <a:ext cx="123371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0" name="Picture 1" descr="2014 ESC_ESA_Glnes-NON-CARDIAC SURGERY_FINAL VERSION001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7184" r="8570" b="21076"/>
            <a:stretch/>
          </p:blipFill>
          <p:spPr bwMode="auto">
            <a:xfrm>
              <a:off x="1231166" y="750303"/>
              <a:ext cx="7445829" cy="463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45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2014 ESC_ESA_Glnes-NON-CARDIAC SURGERY_FINAL VERSION00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22397" r="8943" b="27982"/>
          <a:stretch/>
        </p:blipFill>
        <p:spPr bwMode="auto">
          <a:xfrm>
            <a:off x="904362" y="2492898"/>
            <a:ext cx="9828409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2014 ESC_ESA_Glnes-NON-CARDIAC SURGERY_FINAL VERSION0012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4082" r="21303" b="82222"/>
          <a:stretch/>
        </p:blipFill>
        <p:spPr bwMode="auto">
          <a:xfrm>
            <a:off x="2593715" y="1343405"/>
            <a:ext cx="7171726" cy="100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14 ESC_ESA_Glnes-NON-CARDIAC SURGERY_FINAL VERSION0013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6" t="6853" r="18726" b="86294"/>
          <a:stretch/>
        </p:blipFill>
        <p:spPr bwMode="auto">
          <a:xfrm>
            <a:off x="2423595" y="1628800"/>
            <a:ext cx="7709131" cy="4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1658060" y="2368095"/>
            <a:ext cx="8898254" cy="4489907"/>
            <a:chOff x="798286" y="1262743"/>
            <a:chExt cx="7532914" cy="4489907"/>
          </a:xfrm>
        </p:grpSpPr>
        <p:pic>
          <p:nvPicPr>
            <p:cNvPr id="14338" name="Picture 1" descr="2014 ESC_ESA_Glnes-NON-CARDIAC SURGERY_FINAL VERSION001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0" t="19534" r="8889" b="24333"/>
            <a:stretch/>
          </p:blipFill>
          <p:spPr bwMode="auto">
            <a:xfrm>
              <a:off x="798286" y="1262743"/>
              <a:ext cx="7532914" cy="36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 descr="2014 ESC_ESA_Glnes-NON-CARDIAC SURGERY_FINAL VERSION001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39" t="73046" r="42857" b="11060"/>
            <a:stretch/>
          </p:blipFill>
          <p:spPr bwMode="auto">
            <a:xfrm>
              <a:off x="3884757" y="4725144"/>
              <a:ext cx="1335315" cy="102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3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2014 ESC_ESA_Glnes-NON-CARDIAC SURGERY_FINAL VERSION00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20657" r="12380" b="20741"/>
          <a:stretch/>
        </p:blipFill>
        <p:spPr bwMode="auto">
          <a:xfrm>
            <a:off x="1798574" y="2433694"/>
            <a:ext cx="8790728" cy="406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2014 ESC_ESA_Glnes-NON-CARDIAC SURGERY_FINAL VERSION0014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7" t="4829" r="8673" b="83944"/>
          <a:stretch/>
        </p:blipFill>
        <p:spPr bwMode="auto">
          <a:xfrm>
            <a:off x="2420933" y="1576896"/>
            <a:ext cx="8168369" cy="6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147703" y="1268760"/>
            <a:ext cx="9181147" cy="72008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accent2"/>
                </a:solidFill>
              </a:rPr>
              <a:t>Duke Activity Status Index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4508"/>
              </p:ext>
            </p:extLst>
          </p:nvPr>
        </p:nvGraphicFramePr>
        <p:xfrm>
          <a:off x="977583" y="2276873"/>
          <a:ext cx="9526659" cy="4206265"/>
        </p:xfrm>
        <a:graphic>
          <a:graphicData uri="http://schemas.openxmlformats.org/drawingml/2006/table">
            <a:tbl>
              <a:tblPr firstRow="1" firstCol="1" bandRow="1"/>
              <a:tblGrid>
                <a:gridCol w="876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8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Activity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</a:rPr>
                        <a:t>Weight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72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Can you…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Y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1. take care of yourself, that is, eating, dressing, bathing, or using the toilet?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2.75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2. walk indoors, such as around your house?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1.75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3. walk a block or 2 on level ground?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2.75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4. climb a flight of stairs or walk up a hill?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5.50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5. run a short distance?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8.00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6. do light work around the house like dusting or washing dishes?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2.70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7. do moderate work around the house like vacuuming, sweeping floors, or carrying in groceries?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3.50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8. do heavy work around the house like scrubbing floors or lifting or moving heavy furniture?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8.00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0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9. do yardwork like raking leaves, weeding, or pushing a power mower?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4.50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10. have sexual relations?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5.25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11. participate in moderate recreational activities like golf, bowling, dancing, doubles tennis, or throwing a baseball or football?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6.00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7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12. participate in strenuous sports like swimming, singles tennis, football, basketball, or skiing?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7.50</a:t>
                      </a:r>
                    </a:p>
                  </a:txBody>
                  <a:tcPr marL="81011" marR="81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386" name="Rectangle 4"/>
          <p:cNvSpPr>
            <a:spLocks noChangeArrowheads="1"/>
          </p:cNvSpPr>
          <p:nvPr/>
        </p:nvSpPr>
        <p:spPr bwMode="auto">
          <a:xfrm>
            <a:off x="3784545" y="6513741"/>
            <a:ext cx="450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ea typeface="MS PGothic" pitchFamily="34" charset="-128"/>
                <a:cs typeface="Geneva" charset="0"/>
              </a:rPr>
              <a:t>Reproduced with permission from </a:t>
            </a:r>
            <a:r>
              <a:rPr lang="en-US" altLang="en-US" sz="1400" dirty="0" err="1">
                <a:solidFill>
                  <a:srgbClr val="000000"/>
                </a:solidFill>
                <a:ea typeface="MS PGothic" pitchFamily="34" charset="-128"/>
                <a:cs typeface="Geneva" charset="0"/>
              </a:rPr>
              <a:t>Hlatky</a:t>
            </a:r>
            <a:r>
              <a:rPr lang="en-US" altLang="en-US" sz="1400" dirty="0">
                <a:solidFill>
                  <a:srgbClr val="000000"/>
                </a:solidFill>
                <a:ea typeface="MS PGothic" pitchFamily="34" charset="-128"/>
                <a:cs typeface="Geneva" charset="0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2206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083356" y="1772818"/>
            <a:ext cx="8538209" cy="5080273"/>
            <a:chOff x="1763688" y="998509"/>
            <a:chExt cx="7228114" cy="5080273"/>
          </a:xfrm>
        </p:grpSpPr>
        <p:pic>
          <p:nvPicPr>
            <p:cNvPr id="16386" name="Picture 1" descr="2014 ESC_ESA_Glnes-NON-CARDIAC SURGERY_FINAL VERSION0015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5" t="20882" r="10317" b="29048"/>
            <a:stretch/>
          </p:blipFill>
          <p:spPr bwMode="auto">
            <a:xfrm>
              <a:off x="1763688" y="2132856"/>
              <a:ext cx="7228114" cy="323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 descr="2014 ESC_ESA_Glnes-NON-CARDIAC SURGERY_FINAL VERSION0015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1" t="69064" r="43116" b="18271"/>
            <a:stretch/>
          </p:blipFill>
          <p:spPr bwMode="auto">
            <a:xfrm>
              <a:off x="4768145" y="5260099"/>
              <a:ext cx="1219200" cy="81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2014 ESC_ESA_Glnes-NON-CARDIAC SURGERY_FINAL VERSION0015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9" t="3144" r="10025" b="83489"/>
            <a:stretch/>
          </p:blipFill>
          <p:spPr bwMode="auto">
            <a:xfrm>
              <a:off x="1907704" y="998509"/>
              <a:ext cx="6932317" cy="99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40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232761" y="2732271"/>
            <a:ext cx="9344026" cy="4125731"/>
            <a:chOff x="1043608" y="1700808"/>
            <a:chExt cx="7910286" cy="4125731"/>
          </a:xfrm>
        </p:grpSpPr>
        <p:pic>
          <p:nvPicPr>
            <p:cNvPr id="17410" name="Picture 1" descr="2014 ESC_ESA_Glnes-NON-CARDIAC SURGERY_FINAL VERSION001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20433" r="6826" b="27252"/>
            <a:stretch/>
          </p:blipFill>
          <p:spPr bwMode="auto">
            <a:xfrm>
              <a:off x="1043608" y="1700808"/>
              <a:ext cx="7910286" cy="338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" descr="2014 ESC_ESA_Glnes-NON-CARDIAC SURGERY_FINAL VERSION0016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8" t="70728" r="43391" b="15800"/>
            <a:stretch/>
          </p:blipFill>
          <p:spPr bwMode="auto">
            <a:xfrm>
              <a:off x="4572000" y="4955682"/>
              <a:ext cx="1132115" cy="87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1" descr="2014 ESC_ESA_Glnes-NON-CARDIAC SURGERY_FINAL VERSION0016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2695" r="13175" b="82857"/>
          <a:stretch/>
        </p:blipFill>
        <p:spPr bwMode="auto">
          <a:xfrm>
            <a:off x="2423595" y="1685585"/>
            <a:ext cx="8006050" cy="94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2014 ESC_ESA_Glnes-NON-CARDIAC SURGERY_FINAL VERSION00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21555" r="18889" b="34662"/>
          <a:stretch/>
        </p:blipFill>
        <p:spPr bwMode="auto">
          <a:xfrm>
            <a:off x="1027458" y="2420890"/>
            <a:ext cx="9721631" cy="41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2014 ESC_ESA_Glnes-NON-CARDIAC SURGERY_FINAL VERSION0017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6" t="4856" r="32114" b="83244"/>
          <a:stretch/>
        </p:blipFill>
        <p:spPr bwMode="auto">
          <a:xfrm>
            <a:off x="3197622" y="836712"/>
            <a:ext cx="5273686" cy="10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5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2014 ESC_ESA_Glnes-NON-CARDIAC SURGERY_FINAL VERSION001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6" t="21555" r="10001" b="22313"/>
          <a:stretch/>
        </p:blipFill>
        <p:spPr bwMode="auto">
          <a:xfrm>
            <a:off x="1402882" y="2612504"/>
            <a:ext cx="917859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2014 ESC_ESA_Glnes-NON-CARDIAC SURGERY_FINAL VERSION001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4137" r="15412" b="82449"/>
          <a:stretch/>
        </p:blipFill>
        <p:spPr bwMode="auto">
          <a:xfrm>
            <a:off x="2593714" y="1556794"/>
            <a:ext cx="7472211" cy="85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998297" y="2070087"/>
            <a:ext cx="8658226" cy="4638444"/>
            <a:chOff x="928913" y="870856"/>
            <a:chExt cx="7329715" cy="4638444"/>
          </a:xfrm>
        </p:grpSpPr>
        <p:pic>
          <p:nvPicPr>
            <p:cNvPr id="20482" name="Picture 1" descr="2014 ESC_ESA_Glnes-NON-CARDIAC SURGERY_FINAL VERSION0019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4" t="13472" r="9687" b="25681"/>
            <a:stretch/>
          </p:blipFill>
          <p:spPr bwMode="auto">
            <a:xfrm>
              <a:off x="928913" y="870856"/>
              <a:ext cx="7329715" cy="393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" descr="2014 ESC_ESA_Glnes-NON-CARDIAC SURGERY_FINAL VERSION0019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1" t="72940" r="67592" b="14929"/>
            <a:stretch/>
          </p:blipFill>
          <p:spPr bwMode="auto">
            <a:xfrm>
              <a:off x="1838648" y="4725144"/>
              <a:ext cx="1149176" cy="784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1" descr="2014 ESC_ESA_Glnes-NON-CARDIAC SURGERY_FINAL VERSION0019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3621" r="23412" b="88462"/>
          <a:stretch/>
        </p:blipFill>
        <p:spPr bwMode="auto">
          <a:xfrm>
            <a:off x="2753924" y="968670"/>
            <a:ext cx="6629742" cy="5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2287" y="332656"/>
            <a:ext cx="9721215" cy="13590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  <a:endParaRPr lang="ar-YE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46261" y="2276874"/>
            <a:ext cx="9551096" cy="457925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assess perioperative cardiac risk using clinical risk factors and type of surgical procedures</a:t>
            </a:r>
          </a:p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describe a stepwise approach for preoperative cardiac risk assessment.</a:t>
            </a:r>
          </a:p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simplify medical clearance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practitionals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describe how to reduce cardiac risk</a:t>
            </a:r>
            <a:endParaRPr lang="ar-Y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584251" y="1633350"/>
            <a:ext cx="9051124" cy="5130283"/>
            <a:chOff x="1331640" y="1628800"/>
            <a:chExt cx="7418491" cy="5130283"/>
          </a:xfrm>
        </p:grpSpPr>
        <p:pic>
          <p:nvPicPr>
            <p:cNvPr id="21506" name="Picture 1" descr="2014 ESC_ESA_Glnes-NON-CARDIAC SURGERY_FINAL VERSION0020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46">
                          <a14:foregroundMark x1="18628" y1="5749" x2="8129" y2="26826"/>
                          <a14:foregroundMark x1="29721" y1="6228" x2="6689" y2="42275"/>
                          <a14:foregroundMark x1="35732" y1="7186" x2="98815" y2="83952"/>
                          <a14:foregroundMark x1="91109" y1="4431" x2="25487" y2="97246"/>
                          <a14:foregroundMark x1="4234" y1="64072" x2="84081" y2="0"/>
                          <a14:foregroundMark x1="2879" y1="67904" x2="99746" y2="67545"/>
                          <a14:foregroundMark x1="77731" y1="19880" x2="92887" y2="61198"/>
                          <a14:foregroundMark x1="29551" y1="34970" x2="30991" y2="70778"/>
                          <a14:foregroundMark x1="50466" y1="61198" x2="51228" y2="88743"/>
                          <a14:foregroundMark x1="63336" y1="53653" x2="62066" y2="74251"/>
                          <a14:foregroundMark x1="39373" y1="8144" x2="40982" y2="33054"/>
                          <a14:foregroundMark x1="70364" y1="46467" x2="70872" y2="69341"/>
                          <a14:backgroundMark x1="17443" y1="5150" x2="6012" y2="30778"/>
                          <a14:backgroundMark x1="15157" y1="3713" x2="5165" y2="22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t="5164" r="7936" b="19169"/>
            <a:stretch/>
          </p:blipFill>
          <p:spPr bwMode="auto">
            <a:xfrm>
              <a:off x="1331640" y="1628800"/>
              <a:ext cx="7418491" cy="475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" descr="2014 ESC_ESA_Glnes-NON-CARDIAC SURGERY_FINAL VERSION0020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746">
                          <a14:foregroundMark x1="18628" y1="5749" x2="8129" y2="26826"/>
                          <a14:foregroundMark x1="29721" y1="6228" x2="6689" y2="42275"/>
                          <a14:foregroundMark x1="35732" y1="7186" x2="98815" y2="83952"/>
                          <a14:foregroundMark x1="91109" y1="4431" x2="25487" y2="97246"/>
                          <a14:foregroundMark x1="4234" y1="64072" x2="84081" y2="0"/>
                          <a14:foregroundMark x1="2879" y1="67904" x2="99746" y2="67545"/>
                          <a14:foregroundMark x1="77731" y1="19880" x2="92887" y2="61198"/>
                          <a14:foregroundMark x1="29551" y1="34970" x2="30991" y2="70778"/>
                          <a14:foregroundMark x1="50466" y1="61198" x2="51228" y2="88743"/>
                          <a14:foregroundMark x1="63336" y1="53653" x2="62066" y2="74251"/>
                          <a14:foregroundMark x1="39373" y1="8144" x2="40982" y2="33054"/>
                          <a14:foregroundMark x1="70364" y1="46467" x2="70872" y2="69341"/>
                          <a14:backgroundMark x1="17443" y1="5150" x2="6012" y2="30778"/>
                          <a14:backgroundMark x1="15157" y1="3713" x2="5165" y2="22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5" t="80592" r="43538" b="13400"/>
            <a:stretch/>
          </p:blipFill>
          <p:spPr bwMode="auto">
            <a:xfrm>
              <a:off x="4482085" y="6381712"/>
              <a:ext cx="1117600" cy="37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41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de60">
            <a:extLst>
              <a:ext uri="{FF2B5EF4-FFF2-40B4-BE49-F238E27FC236}">
                <a16:creationId xmlns:a16="http://schemas.microsoft.com/office/drawing/2014/main" id="{597A6112-FD22-AB62-1883-7502348632D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8567" r="8624" b="13939"/>
          <a:stretch/>
        </p:blipFill>
        <p:spPr>
          <a:xfrm>
            <a:off x="144092" y="2348880"/>
            <a:ext cx="10625704" cy="4392488"/>
          </a:xfrm>
          <a:prstGeom prst="rect">
            <a:avLst/>
          </a:prstGeom>
        </p:spPr>
      </p:pic>
      <p:sp>
        <p:nvSpPr>
          <p:cNvPr id="6" name="عنصر نائب للمحتوى 4"/>
          <p:cNvSpPr txBox="1">
            <a:spLocks noGrp="1"/>
          </p:cNvSpPr>
          <p:nvPr>
            <p:ph idx="1"/>
          </p:nvPr>
        </p:nvSpPr>
        <p:spPr>
          <a:xfrm>
            <a:off x="774169" y="404664"/>
            <a:ext cx="9256968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Pre-operative Tests</a:t>
            </a:r>
            <a:endParaRPr lang="ar-YE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Slide60">
            <a:extLst>
              <a:ext uri="{FF2B5EF4-FFF2-40B4-BE49-F238E27FC236}">
                <a16:creationId xmlns:a16="http://schemas.microsoft.com/office/drawing/2014/main" id="{597A6112-FD22-AB62-1883-7502348632D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2727" r="53268" b="80622"/>
          <a:stretch/>
        </p:blipFill>
        <p:spPr>
          <a:xfrm>
            <a:off x="2304331" y="1412776"/>
            <a:ext cx="7200801" cy="5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023-updated-Preoperative-assessment-of-noncardiac-surgeries-23-2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5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de61">
            <a:extLst>
              <a:ext uri="{FF2B5EF4-FFF2-40B4-BE49-F238E27FC236}">
                <a16:creationId xmlns:a16="http://schemas.microsoft.com/office/drawing/2014/main" id="{EBB598F8-9D45-B706-1C6E-E9F20BF6BC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756" r="9760" b="24646"/>
          <a:stretch/>
        </p:blipFill>
        <p:spPr>
          <a:xfrm>
            <a:off x="-1" y="2348880"/>
            <a:ext cx="10759421" cy="4310940"/>
          </a:xfrm>
          <a:prstGeom prst="rect">
            <a:avLst/>
          </a:prstGeom>
        </p:spPr>
      </p:pic>
      <p:pic>
        <p:nvPicPr>
          <p:cNvPr id="8" name="Picture 2" descr="Slide61">
            <a:extLst>
              <a:ext uri="{FF2B5EF4-FFF2-40B4-BE49-F238E27FC236}">
                <a16:creationId xmlns:a16="http://schemas.microsoft.com/office/drawing/2014/main" id="{EBB598F8-9D45-B706-1C6E-E9F20BF6BC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859" r="32036" b="85172"/>
          <a:stretch/>
        </p:blipFill>
        <p:spPr>
          <a:xfrm>
            <a:off x="2448347" y="654932"/>
            <a:ext cx="7070857" cy="5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62">
            <a:extLst>
              <a:ext uri="{FF2B5EF4-FFF2-40B4-BE49-F238E27FC236}">
                <a16:creationId xmlns:a16="http://schemas.microsoft.com/office/drawing/2014/main" id="{1226E00A-9B3E-6C14-63BB-DAF638A0D6A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5455" r="50335" b="86464"/>
          <a:stretch/>
        </p:blipFill>
        <p:spPr>
          <a:xfrm>
            <a:off x="2520355" y="667156"/>
            <a:ext cx="7038895" cy="554183"/>
          </a:xfrm>
          <a:prstGeom prst="rect">
            <a:avLst/>
          </a:prstGeom>
        </p:spPr>
      </p:pic>
      <p:pic>
        <p:nvPicPr>
          <p:cNvPr id="5" name="Picture 2" descr="Slide62">
            <a:extLst>
              <a:ext uri="{FF2B5EF4-FFF2-40B4-BE49-F238E27FC236}">
                <a16:creationId xmlns:a16="http://schemas.microsoft.com/office/drawing/2014/main" id="{1226E00A-9B3E-6C14-63BB-DAF638A0D6A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8863" r="9307" b="38585"/>
          <a:stretch/>
        </p:blipFill>
        <p:spPr>
          <a:xfrm>
            <a:off x="72706" y="2348880"/>
            <a:ext cx="107286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63">
            <a:extLst>
              <a:ext uri="{FF2B5EF4-FFF2-40B4-BE49-F238E27FC236}">
                <a16:creationId xmlns:a16="http://schemas.microsoft.com/office/drawing/2014/main" id="{24B614A0-084A-83ED-BC57-830A1272E88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7980" r="9534" b="24647"/>
          <a:stretch/>
        </p:blipFill>
        <p:spPr>
          <a:xfrm>
            <a:off x="-1" y="2348880"/>
            <a:ext cx="10830355" cy="4509120"/>
          </a:xfrm>
          <a:prstGeom prst="rect">
            <a:avLst/>
          </a:prstGeom>
        </p:spPr>
      </p:pic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24B614A0-084A-83ED-BC57-830A1272E88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4715" r="43336" b="85661"/>
          <a:stretch/>
        </p:blipFill>
        <p:spPr>
          <a:xfrm>
            <a:off x="2592363" y="836712"/>
            <a:ext cx="6941785" cy="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BDC8916B-F4AE-DAF1-8924-4CBA25CEEF8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8586" r="8170" b="54950"/>
          <a:stretch/>
        </p:blipFill>
        <p:spPr>
          <a:xfrm>
            <a:off x="22224" y="2492896"/>
            <a:ext cx="10779128" cy="2520280"/>
          </a:xfrm>
          <a:prstGeom prst="rect">
            <a:avLst/>
          </a:prstGeom>
        </p:spPr>
      </p:pic>
      <p:pic>
        <p:nvPicPr>
          <p:cNvPr id="4" name="Picture 2" descr="Slide64">
            <a:extLst>
              <a:ext uri="{FF2B5EF4-FFF2-40B4-BE49-F238E27FC236}">
                <a16:creationId xmlns:a16="http://schemas.microsoft.com/office/drawing/2014/main" id="{BDC8916B-F4AE-DAF1-8924-4CBA25CEEF8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5407" r="21747" b="86624"/>
          <a:stretch/>
        </p:blipFill>
        <p:spPr>
          <a:xfrm>
            <a:off x="2448347" y="692696"/>
            <a:ext cx="7094589" cy="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9B8E00C9-AAC5-903D-1295-C7986929AEF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8788" r="8737" b="29495"/>
          <a:stretch/>
        </p:blipFill>
        <p:spPr>
          <a:xfrm>
            <a:off x="126991" y="2276873"/>
            <a:ext cx="10674361" cy="4480735"/>
          </a:xfrm>
          <a:prstGeom prst="rect">
            <a:avLst/>
          </a:prstGeom>
        </p:spPr>
      </p:pic>
      <p:pic>
        <p:nvPicPr>
          <p:cNvPr id="4" name="Picture 2" descr="Slide65">
            <a:extLst>
              <a:ext uri="{FF2B5EF4-FFF2-40B4-BE49-F238E27FC236}">
                <a16:creationId xmlns:a16="http://schemas.microsoft.com/office/drawing/2014/main" id="{9B8E00C9-AAC5-903D-1295-C7986929AEF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5961" r="33721" b="86613"/>
          <a:stretch/>
        </p:blipFill>
        <p:spPr>
          <a:xfrm>
            <a:off x="2508653" y="736998"/>
            <a:ext cx="7144995" cy="5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66">
            <a:extLst>
              <a:ext uri="{FF2B5EF4-FFF2-40B4-BE49-F238E27FC236}">
                <a16:creationId xmlns:a16="http://schemas.microsoft.com/office/drawing/2014/main" id="{7C17CD0A-80DA-B220-ECB0-123CE3B3240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8384" r="8852" b="8686"/>
          <a:stretch/>
        </p:blipFill>
        <p:spPr>
          <a:xfrm>
            <a:off x="0" y="1988840"/>
            <a:ext cx="10801350" cy="4824536"/>
          </a:xfrm>
          <a:prstGeom prst="rect">
            <a:avLst/>
          </a:prstGeom>
        </p:spPr>
      </p:pic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7C17CD0A-80DA-B220-ECB0-123CE3B3240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6544" r="33910" b="86746"/>
          <a:stretch/>
        </p:blipFill>
        <p:spPr>
          <a:xfrm>
            <a:off x="2520355" y="872807"/>
            <a:ext cx="6963731" cy="4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29A9CA0F-7398-8C70-C34A-A716D6165CE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8788" r="9079" b="25657"/>
          <a:stretch/>
        </p:blipFill>
        <p:spPr>
          <a:xfrm>
            <a:off x="157563" y="2132856"/>
            <a:ext cx="10571704" cy="4680520"/>
          </a:xfrm>
          <a:prstGeom prst="rect">
            <a:avLst/>
          </a:prstGeom>
        </p:spPr>
      </p:pic>
      <p:pic>
        <p:nvPicPr>
          <p:cNvPr id="4" name="Picture 2" descr="Slide73">
            <a:extLst>
              <a:ext uri="{FF2B5EF4-FFF2-40B4-BE49-F238E27FC236}">
                <a16:creationId xmlns:a16="http://schemas.microsoft.com/office/drawing/2014/main" id="{29A9CA0F-7398-8C70-C34A-A716D6165CE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5983" r="20951" b="80828"/>
          <a:stretch/>
        </p:blipFill>
        <p:spPr>
          <a:xfrm>
            <a:off x="2448347" y="645274"/>
            <a:ext cx="7197502" cy="8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38535" y="620688"/>
            <a:ext cx="7400172" cy="15841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 points for Evaluation of perioperative risk</a:t>
            </a:r>
            <a:endParaRPr lang="ar-YE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93713" y="2564906"/>
            <a:ext cx="7752629" cy="3345235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Specific risk factors</a:t>
            </a:r>
          </a:p>
          <a:p>
            <a:pPr algn="l" rtl="0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Type of surgery</a:t>
            </a:r>
          </a:p>
          <a:p>
            <a:pPr algn="l" rtl="0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Functional capacity of the patient</a:t>
            </a:r>
            <a:endParaRPr lang="ar-Y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74">
            <a:extLst>
              <a:ext uri="{FF2B5EF4-FFF2-40B4-BE49-F238E27FC236}">
                <a16:creationId xmlns:a16="http://schemas.microsoft.com/office/drawing/2014/main" id="{296DCC9C-93D1-FA18-8498-DBD2EFCA06A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8990" r="9533" b="10101"/>
          <a:stretch/>
        </p:blipFill>
        <p:spPr>
          <a:xfrm>
            <a:off x="-630" y="2060848"/>
            <a:ext cx="10801349" cy="4752528"/>
          </a:xfrm>
          <a:prstGeom prst="rect">
            <a:avLst/>
          </a:prstGeom>
        </p:spPr>
      </p:pic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296DCC9C-93D1-FA18-8498-DBD2EFCA06A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4934" r="21119" b="80596"/>
          <a:stretch/>
        </p:blipFill>
        <p:spPr>
          <a:xfrm>
            <a:off x="2520355" y="704482"/>
            <a:ext cx="7128792" cy="7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75">
            <a:extLst>
              <a:ext uri="{FF2B5EF4-FFF2-40B4-BE49-F238E27FC236}">
                <a16:creationId xmlns:a16="http://schemas.microsoft.com/office/drawing/2014/main" id="{7492285B-C252-7191-C9A6-D5053F4B032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18990" r="9433" b="55555"/>
          <a:stretch/>
        </p:blipFill>
        <p:spPr>
          <a:xfrm>
            <a:off x="34983" y="2407956"/>
            <a:ext cx="10674361" cy="2520280"/>
          </a:xfrm>
          <a:prstGeom prst="rect">
            <a:avLst/>
          </a:prstGeom>
        </p:spPr>
      </p:pic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7492285B-C252-7191-C9A6-D5053F4B032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5853" r="19468" b="81419"/>
          <a:stretch/>
        </p:blipFill>
        <p:spPr>
          <a:xfrm>
            <a:off x="2520355" y="647945"/>
            <a:ext cx="6943821" cy="8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C6B12511-C27A-D795-4F95-D04EAC3670D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7576" r="7867" b="19596"/>
          <a:stretch/>
        </p:blipFill>
        <p:spPr>
          <a:xfrm>
            <a:off x="72083" y="2144571"/>
            <a:ext cx="10657259" cy="4668805"/>
          </a:xfrm>
          <a:prstGeom prst="rect">
            <a:avLst/>
          </a:prstGeom>
        </p:spPr>
      </p:pic>
      <p:pic>
        <p:nvPicPr>
          <p:cNvPr id="4" name="Picture 2" descr="Slide80">
            <a:extLst>
              <a:ext uri="{FF2B5EF4-FFF2-40B4-BE49-F238E27FC236}">
                <a16:creationId xmlns:a16="http://schemas.microsoft.com/office/drawing/2014/main" id="{C6B12511-C27A-D795-4F95-D04EAC3670D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5456" r="12633" b="80187"/>
          <a:stretch/>
        </p:blipFill>
        <p:spPr>
          <a:xfrm>
            <a:off x="2520355" y="692698"/>
            <a:ext cx="6963174" cy="7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3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BAA961AB-8034-E048-FA53-FECCB7DBF6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8383" r="8473" b="9495"/>
          <a:stretch/>
        </p:blipFill>
        <p:spPr>
          <a:xfrm>
            <a:off x="88571" y="1340768"/>
            <a:ext cx="10697750" cy="5517232"/>
          </a:xfrm>
          <a:prstGeom prst="rect">
            <a:avLst/>
          </a:prstGeom>
        </p:spPr>
      </p:pic>
      <p:pic>
        <p:nvPicPr>
          <p:cNvPr id="4" name="Picture 2" descr="Slide81">
            <a:extLst>
              <a:ext uri="{FF2B5EF4-FFF2-40B4-BE49-F238E27FC236}">
                <a16:creationId xmlns:a16="http://schemas.microsoft.com/office/drawing/2014/main" id="{BAA961AB-8034-E048-FA53-FECCB7DBF6C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5706" r="12412" b="81184"/>
          <a:stretch/>
        </p:blipFill>
        <p:spPr>
          <a:xfrm>
            <a:off x="1828178" y="404664"/>
            <a:ext cx="7910529" cy="7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58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63D47B9A-E24B-7E9F-234D-3E04E4C11DD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8789" r="8321" b="32322"/>
          <a:stretch/>
        </p:blipFill>
        <p:spPr>
          <a:xfrm>
            <a:off x="40457" y="2420888"/>
            <a:ext cx="10710461" cy="4248472"/>
          </a:xfrm>
          <a:prstGeom prst="rect">
            <a:avLst/>
          </a:prstGeom>
        </p:spPr>
      </p:pic>
      <p:pic>
        <p:nvPicPr>
          <p:cNvPr id="4" name="Picture 2" descr="Slide82">
            <a:extLst>
              <a:ext uri="{FF2B5EF4-FFF2-40B4-BE49-F238E27FC236}">
                <a16:creationId xmlns:a16="http://schemas.microsoft.com/office/drawing/2014/main" id="{63D47B9A-E24B-7E9F-234D-3E04E4C11DD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6646" r="12588" b="80765"/>
          <a:stretch/>
        </p:blipFill>
        <p:spPr>
          <a:xfrm>
            <a:off x="2592362" y="836713"/>
            <a:ext cx="6891167" cy="7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2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55A408BE-CA7C-B538-34EB-1F82406F19A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8385" r="8473" b="39393"/>
          <a:stretch/>
        </p:blipFill>
        <p:spPr>
          <a:xfrm>
            <a:off x="-32941" y="2420888"/>
            <a:ext cx="10695513" cy="3888432"/>
          </a:xfrm>
          <a:prstGeom prst="rect">
            <a:avLst/>
          </a:prstGeom>
        </p:spPr>
      </p:pic>
      <p:pic>
        <p:nvPicPr>
          <p:cNvPr id="4" name="Picture 2" descr="Slide83">
            <a:extLst>
              <a:ext uri="{FF2B5EF4-FFF2-40B4-BE49-F238E27FC236}">
                <a16:creationId xmlns:a16="http://schemas.microsoft.com/office/drawing/2014/main" id="{55A408BE-CA7C-B538-34EB-1F82406F19A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7136" r="12712" b="80249"/>
          <a:stretch/>
        </p:blipFill>
        <p:spPr>
          <a:xfrm>
            <a:off x="2520354" y="908721"/>
            <a:ext cx="7056785" cy="9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41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1">
            <a:extLst>
              <a:ext uri="{FF2B5EF4-FFF2-40B4-BE49-F238E27FC236}">
                <a16:creationId xmlns:a16="http://schemas.microsoft.com/office/drawing/2014/main" id="{2F88E6A0-8406-A10D-EF43-435A48DC061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8385" r="7764" b="38989"/>
          <a:stretch/>
        </p:blipFill>
        <p:spPr>
          <a:xfrm>
            <a:off x="26180" y="2276872"/>
            <a:ext cx="10775170" cy="3600400"/>
          </a:xfrm>
          <a:prstGeom prst="rect">
            <a:avLst/>
          </a:prstGeom>
        </p:spPr>
      </p:pic>
      <p:pic>
        <p:nvPicPr>
          <p:cNvPr id="4" name="Picture 2" descr="Slide91">
            <a:extLst>
              <a:ext uri="{FF2B5EF4-FFF2-40B4-BE49-F238E27FC236}">
                <a16:creationId xmlns:a16="http://schemas.microsoft.com/office/drawing/2014/main" id="{2F88E6A0-8406-A10D-EF43-435A48DC061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5445" r="16618" b="80920"/>
          <a:stretch/>
        </p:blipFill>
        <p:spPr>
          <a:xfrm>
            <a:off x="2520354" y="722722"/>
            <a:ext cx="7056785" cy="8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67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3">
            <a:extLst>
              <a:ext uri="{FF2B5EF4-FFF2-40B4-BE49-F238E27FC236}">
                <a16:creationId xmlns:a16="http://schemas.microsoft.com/office/drawing/2014/main" id="{D62C7686-327D-0531-D9C1-BDAAD3CB879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18585" r="8662" b="24647"/>
          <a:stretch/>
        </p:blipFill>
        <p:spPr>
          <a:xfrm>
            <a:off x="75" y="2420888"/>
            <a:ext cx="10729267" cy="4437112"/>
          </a:xfrm>
          <a:prstGeom prst="rect">
            <a:avLst/>
          </a:prstGeom>
        </p:spPr>
      </p:pic>
      <p:pic>
        <p:nvPicPr>
          <p:cNvPr id="4" name="Picture 2" descr="Slide93">
            <a:extLst>
              <a:ext uri="{FF2B5EF4-FFF2-40B4-BE49-F238E27FC236}">
                <a16:creationId xmlns:a16="http://schemas.microsoft.com/office/drawing/2014/main" id="{D62C7686-327D-0531-D9C1-BDAAD3CB879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6367" r="22701" b="79858"/>
          <a:stretch/>
        </p:blipFill>
        <p:spPr>
          <a:xfrm>
            <a:off x="2448347" y="662008"/>
            <a:ext cx="7091786" cy="8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9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9">
            <a:extLst>
              <a:ext uri="{FF2B5EF4-FFF2-40B4-BE49-F238E27FC236}">
                <a16:creationId xmlns:a16="http://schemas.microsoft.com/office/drawing/2014/main" id="{CA5F9A29-D3F6-9B64-465A-35A84F90BC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17778" r="8791" b="25454"/>
          <a:stretch/>
        </p:blipFill>
        <p:spPr>
          <a:xfrm>
            <a:off x="49688" y="2348880"/>
            <a:ext cx="10671981" cy="4365104"/>
          </a:xfrm>
          <a:prstGeom prst="rect">
            <a:avLst/>
          </a:prstGeom>
        </p:spPr>
      </p:pic>
      <p:pic>
        <p:nvPicPr>
          <p:cNvPr id="4" name="Picture 2" descr="Slide99">
            <a:extLst>
              <a:ext uri="{FF2B5EF4-FFF2-40B4-BE49-F238E27FC236}">
                <a16:creationId xmlns:a16="http://schemas.microsoft.com/office/drawing/2014/main" id="{CA5F9A29-D3F6-9B64-465A-35A84F90BC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6066" r="18663" b="81283"/>
          <a:stretch/>
        </p:blipFill>
        <p:spPr>
          <a:xfrm>
            <a:off x="2520355" y="692696"/>
            <a:ext cx="6984776" cy="7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4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9">
            <a:extLst>
              <a:ext uri="{FF2B5EF4-FFF2-40B4-BE49-F238E27FC236}">
                <a16:creationId xmlns:a16="http://schemas.microsoft.com/office/drawing/2014/main" id="{91889666-8C77-1924-2C06-3ABA19CAA47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18788" r="9175" b="20000"/>
          <a:stretch/>
        </p:blipFill>
        <p:spPr>
          <a:xfrm>
            <a:off x="1" y="2348880"/>
            <a:ext cx="10787014" cy="4536504"/>
          </a:xfrm>
          <a:prstGeom prst="rect">
            <a:avLst/>
          </a:prstGeom>
        </p:spPr>
      </p:pic>
      <p:pic>
        <p:nvPicPr>
          <p:cNvPr id="4" name="Picture 2" descr="Slide109">
            <a:extLst>
              <a:ext uri="{FF2B5EF4-FFF2-40B4-BE49-F238E27FC236}">
                <a16:creationId xmlns:a16="http://schemas.microsoft.com/office/drawing/2014/main" id="{91889666-8C77-1924-2C06-3ABA19CAA47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5328" r="15716" b="81622"/>
          <a:stretch/>
        </p:blipFill>
        <p:spPr>
          <a:xfrm>
            <a:off x="2448347" y="476672"/>
            <a:ext cx="7128792" cy="7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4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t="20927" r="4507" b="39368"/>
          <a:stretch/>
        </p:blipFill>
        <p:spPr bwMode="auto">
          <a:xfrm>
            <a:off x="2127896" y="2012464"/>
            <a:ext cx="8357443" cy="220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2" t="68435" r="3576" b="4151"/>
          <a:stretch/>
        </p:blipFill>
        <p:spPr bwMode="auto">
          <a:xfrm>
            <a:off x="2253474" y="4808795"/>
            <a:ext cx="8355649" cy="17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408447" y="692698"/>
            <a:ext cx="7796345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Revised cardiac risk index </a:t>
            </a: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Six independent predictors ,1999 </a:t>
            </a:r>
            <a:endParaRPr lang="ar-Y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53476" y="4221090"/>
            <a:ext cx="7045957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Interpretation  of risk score</a:t>
            </a:r>
            <a:endParaRPr lang="ar-YE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7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0">
            <a:extLst>
              <a:ext uri="{FF2B5EF4-FFF2-40B4-BE49-F238E27FC236}">
                <a16:creationId xmlns:a16="http://schemas.microsoft.com/office/drawing/2014/main" id="{58FF8EAA-D8F1-8598-0FA7-CDA31CD3788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7980" r="8277" b="38989"/>
          <a:stretch/>
        </p:blipFill>
        <p:spPr>
          <a:xfrm>
            <a:off x="72008" y="2420888"/>
            <a:ext cx="10729267" cy="3888432"/>
          </a:xfrm>
          <a:prstGeom prst="rect">
            <a:avLst/>
          </a:prstGeom>
        </p:spPr>
      </p:pic>
      <p:pic>
        <p:nvPicPr>
          <p:cNvPr id="4" name="Picture 2" descr="Slide110">
            <a:extLst>
              <a:ext uri="{FF2B5EF4-FFF2-40B4-BE49-F238E27FC236}">
                <a16:creationId xmlns:a16="http://schemas.microsoft.com/office/drawing/2014/main" id="{58FF8EAA-D8F1-8598-0FA7-CDA31CD3788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5139" r="18648" b="85868"/>
          <a:stretch/>
        </p:blipFill>
        <p:spPr>
          <a:xfrm>
            <a:off x="2520353" y="620688"/>
            <a:ext cx="7056786" cy="6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9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3">
            <a:extLst>
              <a:ext uri="{FF2B5EF4-FFF2-40B4-BE49-F238E27FC236}">
                <a16:creationId xmlns:a16="http://schemas.microsoft.com/office/drawing/2014/main" id="{87791588-17A4-0285-77B8-736F8F82813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18181" r="8919" b="16970"/>
          <a:stretch/>
        </p:blipFill>
        <p:spPr>
          <a:xfrm>
            <a:off x="0" y="2348880"/>
            <a:ext cx="10780318" cy="4509120"/>
          </a:xfrm>
          <a:prstGeom prst="rect">
            <a:avLst/>
          </a:prstGeom>
        </p:spPr>
      </p:pic>
      <p:pic>
        <p:nvPicPr>
          <p:cNvPr id="4" name="Picture 2" descr="Slide113">
            <a:extLst>
              <a:ext uri="{FF2B5EF4-FFF2-40B4-BE49-F238E27FC236}">
                <a16:creationId xmlns:a16="http://schemas.microsoft.com/office/drawing/2014/main" id="{87791588-17A4-0285-77B8-736F8F82813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537" r="18645" b="80521"/>
          <a:stretch/>
        </p:blipFill>
        <p:spPr>
          <a:xfrm>
            <a:off x="2565526" y="490317"/>
            <a:ext cx="7011613" cy="6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5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5">
            <a:extLst>
              <a:ext uri="{FF2B5EF4-FFF2-40B4-BE49-F238E27FC236}">
                <a16:creationId xmlns:a16="http://schemas.microsoft.com/office/drawing/2014/main" id="{CCF2D328-EE89-4920-9C03-BAD7FA02B73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18585" r="8404" b="36364"/>
          <a:stretch/>
        </p:blipFill>
        <p:spPr>
          <a:xfrm>
            <a:off x="-1" y="2420888"/>
            <a:ext cx="10785673" cy="3888432"/>
          </a:xfrm>
          <a:prstGeom prst="rect">
            <a:avLst/>
          </a:prstGeom>
        </p:spPr>
      </p:pic>
      <p:pic>
        <p:nvPicPr>
          <p:cNvPr id="4" name="Picture 2" descr="Slide115">
            <a:extLst>
              <a:ext uri="{FF2B5EF4-FFF2-40B4-BE49-F238E27FC236}">
                <a16:creationId xmlns:a16="http://schemas.microsoft.com/office/drawing/2014/main" id="{CCF2D328-EE89-4920-9C03-BAD7FA02B73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4948" r="14439" b="79785"/>
          <a:stretch/>
        </p:blipFill>
        <p:spPr>
          <a:xfrm>
            <a:off x="2520355" y="480848"/>
            <a:ext cx="7056784" cy="8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4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updated-Preoperative-assessment-of-noncardiac-surgeries-9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378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7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70">
            <a:extLst>
              <a:ext uri="{FF2B5EF4-FFF2-40B4-BE49-F238E27FC236}">
                <a16:creationId xmlns:a16="http://schemas.microsoft.com/office/drawing/2014/main" id="{F8E8AE35-9A04-F5FC-C01E-D3967AE69F9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8" t="4989" r="15030" b="12992"/>
          <a:stretch/>
        </p:blipFill>
        <p:spPr>
          <a:xfrm>
            <a:off x="2232323" y="173702"/>
            <a:ext cx="7768050" cy="6567666"/>
          </a:xfrm>
          <a:prstGeom prst="rect">
            <a:avLst/>
          </a:prstGeom>
        </p:spPr>
      </p:pic>
      <p:pic>
        <p:nvPicPr>
          <p:cNvPr id="5" name="Picture 2" descr="Slide70">
            <a:extLst>
              <a:ext uri="{FF2B5EF4-FFF2-40B4-BE49-F238E27FC236}">
                <a16:creationId xmlns:a16="http://schemas.microsoft.com/office/drawing/2014/main" id="{F8E8AE35-9A04-F5FC-C01E-D3967AE69F9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72935" b="49975"/>
          <a:stretch/>
        </p:blipFill>
        <p:spPr>
          <a:xfrm>
            <a:off x="0" y="3038101"/>
            <a:ext cx="2139189" cy="23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73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797A0C71-CAA2-CF67-4588-ABF360DB947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5" t="6138" r="16811" b="15345"/>
          <a:stretch/>
        </p:blipFill>
        <p:spPr>
          <a:xfrm>
            <a:off x="2808387" y="31290"/>
            <a:ext cx="6764063" cy="6566062"/>
          </a:xfrm>
          <a:prstGeom prst="rect">
            <a:avLst/>
          </a:prstGeom>
        </p:spPr>
      </p:pic>
      <p:pic>
        <p:nvPicPr>
          <p:cNvPr id="4" name="Picture 2" descr="Slide76">
            <a:extLst>
              <a:ext uri="{FF2B5EF4-FFF2-40B4-BE49-F238E27FC236}">
                <a16:creationId xmlns:a16="http://schemas.microsoft.com/office/drawing/2014/main" id="{797A0C71-CAA2-CF67-4588-ABF360DB947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6138" r="71416" b="47254"/>
          <a:stretch/>
        </p:blipFill>
        <p:spPr>
          <a:xfrm>
            <a:off x="0" y="2924945"/>
            <a:ext cx="24483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2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7EBA10DB-A86A-4677-F507-72031572E36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5079" r="18827" b="14074"/>
          <a:stretch/>
        </p:blipFill>
        <p:spPr>
          <a:xfrm>
            <a:off x="2376339" y="142708"/>
            <a:ext cx="7273336" cy="6526652"/>
          </a:xfrm>
          <a:prstGeom prst="rect">
            <a:avLst/>
          </a:prstGeom>
        </p:spPr>
      </p:pic>
      <p:pic>
        <p:nvPicPr>
          <p:cNvPr id="4" name="Picture 2" descr="Slide77">
            <a:extLst>
              <a:ext uri="{FF2B5EF4-FFF2-40B4-BE49-F238E27FC236}">
                <a16:creationId xmlns:a16="http://schemas.microsoft.com/office/drawing/2014/main" id="{7EBA10DB-A86A-4677-F507-72031572E36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5079" r="71687" b="46244"/>
          <a:stretch/>
        </p:blipFill>
        <p:spPr>
          <a:xfrm>
            <a:off x="16169" y="3409228"/>
            <a:ext cx="2216154" cy="2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9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48891" y="2636914"/>
            <a:ext cx="6294399" cy="1470025"/>
          </a:xfrm>
        </p:spPr>
        <p:txBody>
          <a:bodyPr/>
          <a:lstStyle/>
          <a:p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Thanks</a:t>
            </a:r>
            <a:endParaRPr lang="ar-YE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6" t="22196" r="5549" b="11446"/>
          <a:stretch/>
        </p:blipFill>
        <p:spPr bwMode="auto">
          <a:xfrm>
            <a:off x="864171" y="2372789"/>
            <a:ext cx="9721080" cy="444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محتوى 4"/>
          <p:cNvSpPr txBox="1">
            <a:spLocks noGrp="1"/>
          </p:cNvSpPr>
          <p:nvPr>
            <p:ph idx="1"/>
          </p:nvPr>
        </p:nvSpPr>
        <p:spPr>
          <a:xfrm>
            <a:off x="1502454" y="692696"/>
            <a:ext cx="9256968" cy="131112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Clinical Predictors of increased </a:t>
            </a:r>
          </a:p>
          <a:p>
            <a:pPr marL="0" indent="0" algn="ctr">
              <a:buNone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Perioperative Cardiovascular Risk</a:t>
            </a:r>
            <a:endParaRPr lang="ar-Y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37" b="73904" l="0" r="98433">
                        <a14:foregroundMark x1="59718" y1="45303" x2="60188" y2="55950"/>
                        <a14:foregroundMark x1="59718" y1="44676" x2="92633" y2="44259"/>
                        <a14:foregroundMark x1="91223" y1="27766" x2="9091" y2="49896"/>
                        <a14:foregroundMark x1="6897" y1="26722" x2="56897" y2="52610"/>
                        <a14:foregroundMark x1="82445" y1="27557" x2="7994" y2="26722"/>
                        <a14:foregroundMark x1="7367" y1="30898" x2="6740" y2="54071"/>
                        <a14:foregroundMark x1="15361" y1="35282" x2="12539" y2="58246"/>
                        <a14:foregroundMark x1="38401" y1="36743" x2="26803" y2="73904"/>
                        <a14:foregroundMark x1="27116" y1="38205" x2="20846" y2="58038"/>
                        <a14:foregroundMark x1="6426" y1="27140" x2="0" y2="50939"/>
                        <a14:foregroundMark x1="90125" y1="29019" x2="98589" y2="26096"/>
                        <a14:foregroundMark x1="8307" y1="27140" x2="5172" y2="17537"/>
                        <a14:backgroundMark x1="92163" y1="45094" x2="60345" y2="45511"/>
                        <a14:backgroundMark x1="90909" y1="46347" x2="63323" y2="46555"/>
                        <a14:backgroundMark x1="60658" y1="47390" x2="60972" y2="60334"/>
                        <a14:backgroundMark x1="64263" y1="49061" x2="87618" y2="532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4234" r="7240" b="47988"/>
          <a:stretch/>
        </p:blipFill>
        <p:spPr bwMode="auto">
          <a:xfrm>
            <a:off x="836800" y="2728687"/>
            <a:ext cx="9755355" cy="206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محتوى 4"/>
          <p:cNvSpPr txBox="1">
            <a:spLocks noGrp="1"/>
          </p:cNvSpPr>
          <p:nvPr>
            <p:ph idx="1"/>
          </p:nvPr>
        </p:nvSpPr>
        <p:spPr>
          <a:xfrm>
            <a:off x="1502454" y="692696"/>
            <a:ext cx="9256968" cy="131112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Clinical Predictors of increased </a:t>
            </a:r>
          </a:p>
          <a:p>
            <a:pPr marL="0" indent="0" algn="ctr">
              <a:buNone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Perioperative Cardiovascular Risk</a:t>
            </a:r>
            <a:endParaRPr lang="ar-Y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7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2303" r="24815" b="50000"/>
          <a:stretch/>
        </p:blipFill>
        <p:spPr bwMode="auto">
          <a:xfrm>
            <a:off x="1080195" y="2564904"/>
            <a:ext cx="92921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محتوى 4"/>
          <p:cNvSpPr txBox="1">
            <a:spLocks noGrp="1"/>
          </p:cNvSpPr>
          <p:nvPr>
            <p:ph idx="1"/>
          </p:nvPr>
        </p:nvSpPr>
        <p:spPr>
          <a:xfrm>
            <a:off x="1496861" y="836714"/>
            <a:ext cx="925696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Surgery – specific  Risk</a:t>
            </a:r>
            <a:endParaRPr lang="ar-YE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8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4"/>
          <p:cNvSpPr txBox="1">
            <a:spLocks/>
          </p:cNvSpPr>
          <p:nvPr/>
        </p:nvSpPr>
        <p:spPr>
          <a:xfrm>
            <a:off x="1397549" y="476672"/>
            <a:ext cx="925696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stepwise approach</a:t>
            </a:r>
            <a:endParaRPr lang="ar-YE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115208" y="1924771"/>
            <a:ext cx="8681522" cy="4707926"/>
            <a:chOff x="2483768" y="1903129"/>
            <a:chExt cx="6392349" cy="4080572"/>
          </a:xfrm>
        </p:grpSpPr>
        <p:pic>
          <p:nvPicPr>
            <p:cNvPr id="10242" name="Picture 1" descr="2014 ESC_ESA_Glnes-NON-CARDIAC SURGERY_FINAL VERSION0009.jp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5" t="20213" r="24668" b="18808"/>
            <a:stretch/>
          </p:blipFill>
          <p:spPr bwMode="auto">
            <a:xfrm>
              <a:off x="2555776" y="1916832"/>
              <a:ext cx="6320341" cy="406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 descr="2014 ESC_ESA_Glnes-NON-CARDIAC SURGERY_FINAL VERSION0009.jp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5" t="20213" r="78201" b="18808"/>
            <a:stretch/>
          </p:blipFill>
          <p:spPr bwMode="auto">
            <a:xfrm>
              <a:off x="2483768" y="1903129"/>
              <a:ext cx="1044197" cy="406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2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2014 ESC_ESA_Glnes-NON-CARDIAC SURGERY_FINAL VERSION001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3175" b="29722"/>
          <a:stretch/>
        </p:blipFill>
        <p:spPr bwMode="auto">
          <a:xfrm>
            <a:off x="1800275" y="2132856"/>
            <a:ext cx="8717757" cy="45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314</Words>
  <Application>Microsoft Office PowerPoint</Application>
  <PresentationFormat>مخصص</PresentationFormat>
  <Paragraphs>54</Paragraphs>
  <Slides>47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47</vt:i4>
      </vt:variant>
    </vt:vector>
  </HeadingPairs>
  <TitlesOfParts>
    <vt:vector size="54" baseType="lpstr">
      <vt:lpstr>MS PGothic</vt:lpstr>
      <vt:lpstr>Arial</vt:lpstr>
      <vt:lpstr>Calibri</vt:lpstr>
      <vt:lpstr>نسق Office</vt:lpstr>
      <vt:lpstr>3_Default Design</vt:lpstr>
      <vt:lpstr>4_Default Design</vt:lpstr>
      <vt:lpstr>Office Theme</vt:lpstr>
      <vt:lpstr>PREOPERATIVE MEDICAL EVALUATION FOR NON-CARDIAC SURGERY</vt:lpstr>
      <vt:lpstr>OBJECTIVES</vt:lpstr>
      <vt:lpstr>Main points for Evaluation of perioperative risk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Duke Activity Status Index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PREOPERATIVE MEDICAL EVALUATION FOR NON-CARDIAC SURGERY</dc:title>
  <dc:creator>DELL</dc:creator>
  <cp:lastModifiedBy>هيئة مستشفى العام  الثورة بالحديدة</cp:lastModifiedBy>
  <cp:revision>103</cp:revision>
  <dcterms:created xsi:type="dcterms:W3CDTF">2021-10-27T15:11:56Z</dcterms:created>
  <dcterms:modified xsi:type="dcterms:W3CDTF">2026-05-16T08:26:15Z</dcterms:modified>
</cp:coreProperties>
</file>