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112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7"/>
            <a:ext cx="8686800" cy="2586549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lgerian" panose="04020705040A02060702" pitchFamily="82" charset="0"/>
              </a:rPr>
              <a:t>Introduction To The </a:t>
            </a:r>
            <a:r>
              <a:rPr sz="4000" b="1" dirty="0">
                <a:solidFill>
                  <a:srgbClr val="0070C0"/>
                </a:solidFill>
                <a:latin typeface="Algerian" panose="04020705040A02060702" pitchFamily="82" charset="0"/>
              </a:rPr>
              <a:t>Comprehensive Surgical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4400" b="1" dirty="0">
                <a:solidFill>
                  <a:srgbClr val="C00000"/>
                </a:solidFill>
                <a:latin typeface="Agency FB" panose="020B0503020202020204" pitchFamily="34" charset="0"/>
              </a:rPr>
              <a:t>DR. MOHAMMED ALI OAHM ALABDALI</a:t>
            </a:r>
          </a:p>
          <a:p>
            <a:pPr marL="0" indent="0">
              <a:buNone/>
            </a:pPr>
            <a:r>
              <a:rPr lang="en-US" sz="4400" b="1" dirty="0">
                <a:solidFill>
                  <a:srgbClr val="C00000"/>
                </a:solidFill>
                <a:latin typeface="Agency FB" panose="020B0503020202020204" pitchFamily="34" charset="0"/>
              </a:rPr>
              <a:t>SENIOR CONSULTANT OF OPHTHALMOLOGY</a:t>
            </a:r>
          </a:p>
          <a:p>
            <a:pPr marL="0" indent="0">
              <a:buNone/>
            </a:pPr>
            <a:r>
              <a:rPr lang="en-US" sz="4400" b="1" dirty="0">
                <a:solidFill>
                  <a:srgbClr val="C00000"/>
                </a:solidFill>
                <a:latin typeface="Agency FB" panose="020B0503020202020204" pitchFamily="34" charset="0"/>
              </a:rPr>
              <a:t>ASSISST.PROF – HUDAIDA UNIVERSTY </a:t>
            </a:r>
            <a:endParaRPr sz="4400" b="1" dirty="0">
              <a:solidFill>
                <a:srgbClr val="C00000"/>
              </a:solidFill>
              <a:latin typeface="Agency FB" panose="020B0503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FA89F50-360A-49A4-BD72-23A42BC58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E584EF1-ADD4-4DFA-B381-D74CC587A9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617940"/>
            <a:ext cx="8204548" cy="350822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                      </a:t>
            </a:r>
            <a:r>
              <a:rPr lang="en-US" sz="6600" b="1" dirty="0">
                <a:solidFill>
                  <a:srgbClr val="C00000"/>
                </a:solidFill>
                <a:latin typeface="Algerian" panose="04020705040A02060702" pitchFamily="82" charset="0"/>
              </a:rPr>
              <a:t>THANK   YOU</a:t>
            </a:r>
            <a:endParaRPr lang="ar-SA" b="1" dirty="0">
              <a:solidFill>
                <a:srgbClr val="C00000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933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C00000"/>
                </a:solidFill>
                <a:latin typeface="Algerian" panose="04020705040A02060702" pitchFamily="82" charset="0"/>
              </a:rPr>
              <a:t>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1562" y="1600200"/>
            <a:ext cx="7240043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b="1" dirty="0"/>
              <a:t>      </a:t>
            </a:r>
            <a:r>
              <a:rPr sz="4000" b="1" dirty="0"/>
              <a:t>Comprehensive surgical care is the management of a patient from preoperative assessment to postoperative recovery.</a:t>
            </a:r>
            <a:endParaRPr sz="4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C00000"/>
                </a:solidFill>
                <a:latin typeface="Algerian" panose="04020705040A02060702" pitchFamily="82" charset="0"/>
              </a:rPr>
              <a:t>Phases of Surgical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sz="4400" b="1" dirty="0"/>
              <a:t>1. Preoperative</a:t>
            </a:r>
          </a:p>
          <a:p>
            <a:pPr marL="0" indent="0">
              <a:buNone/>
            </a:pPr>
            <a:r>
              <a:rPr sz="4400" b="1" dirty="0"/>
              <a:t>2. Intraoperative</a:t>
            </a:r>
          </a:p>
          <a:p>
            <a:pPr marL="0" indent="0">
              <a:buNone/>
            </a:pPr>
            <a:r>
              <a:rPr sz="4400" b="1" dirty="0"/>
              <a:t>3. Postoperative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C00000"/>
                </a:solidFill>
                <a:latin typeface="Algerian" panose="04020705040A02060702" pitchFamily="82" charset="0"/>
              </a:rPr>
              <a:t>Preoperative 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4800" b="1" dirty="0"/>
              <a:t>Patient assessment</a:t>
            </a:r>
          </a:p>
          <a:p>
            <a:r>
              <a:rPr sz="4800" b="1" dirty="0"/>
              <a:t>Risk evaluation</a:t>
            </a:r>
          </a:p>
          <a:p>
            <a:r>
              <a:rPr sz="4800" b="1" dirty="0"/>
              <a:t>Investigations</a:t>
            </a:r>
          </a:p>
          <a:p>
            <a:r>
              <a:rPr sz="4800" b="1" dirty="0"/>
              <a:t>Optimization of comorbidities</a:t>
            </a:r>
          </a:p>
          <a:p>
            <a:r>
              <a:rPr sz="4800" b="1" dirty="0"/>
              <a:t>Informed consent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C00000"/>
                </a:solidFill>
                <a:latin typeface="Algerian" panose="04020705040A02060702" pitchFamily="82" charset="0"/>
              </a:rPr>
              <a:t>Intraoperative 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4800" b="1" dirty="0"/>
              <a:t>Aseptic technique</a:t>
            </a:r>
          </a:p>
          <a:p>
            <a:r>
              <a:rPr sz="4800" b="1" dirty="0"/>
              <a:t>Safe anesthesia</a:t>
            </a:r>
          </a:p>
          <a:p>
            <a:r>
              <a:rPr sz="4800" b="1" dirty="0"/>
              <a:t>Monitoring vital signs</a:t>
            </a:r>
          </a:p>
          <a:p>
            <a:r>
              <a:rPr sz="4800" b="1" dirty="0"/>
              <a:t>Team communication</a:t>
            </a:r>
          </a:p>
          <a:p>
            <a:r>
              <a:rPr sz="4800" b="1" dirty="0"/>
              <a:t>WHO checklist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C00000"/>
                </a:solidFill>
                <a:latin typeface="Algerian" panose="04020705040A02060702" pitchFamily="82" charset="0"/>
              </a:rPr>
              <a:t>Postoperative 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4800" b="1" dirty="0"/>
              <a:t>Pain management</a:t>
            </a:r>
          </a:p>
          <a:p>
            <a:r>
              <a:rPr sz="4800" b="1" dirty="0"/>
              <a:t>Monitor complications</a:t>
            </a:r>
          </a:p>
          <a:p>
            <a:r>
              <a:rPr sz="4800" b="1" dirty="0"/>
              <a:t>Early mobilization</a:t>
            </a:r>
          </a:p>
          <a:p>
            <a:r>
              <a:rPr sz="4800" b="1" dirty="0"/>
              <a:t>Wound care</a:t>
            </a:r>
          </a:p>
          <a:p>
            <a:r>
              <a:rPr sz="4800" b="1" dirty="0"/>
              <a:t>Follow-up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>
                <a:solidFill>
                  <a:srgbClr val="C00000"/>
                </a:solidFill>
                <a:latin typeface="Algerian" panose="04020705040A02060702" pitchFamily="82" charset="0"/>
              </a:rPr>
              <a:t>Multidisciplinary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4400" b="1" dirty="0"/>
              <a:t>Surgeons</a:t>
            </a:r>
          </a:p>
          <a:p>
            <a:r>
              <a:rPr sz="4400" b="1" dirty="0"/>
              <a:t>Anesthesiologists</a:t>
            </a:r>
          </a:p>
          <a:p>
            <a:r>
              <a:rPr sz="4400" b="1" dirty="0"/>
              <a:t>Nurses</a:t>
            </a:r>
          </a:p>
          <a:p>
            <a:r>
              <a:rPr sz="4400" b="1" dirty="0"/>
              <a:t>Physiotherapists</a:t>
            </a:r>
          </a:p>
          <a:p>
            <a:r>
              <a:rPr sz="4400" b="1" dirty="0"/>
              <a:t>Other specialist</a:t>
            </a:r>
            <a:r>
              <a:rPr lang="en-US" sz="4400" b="1" dirty="0"/>
              <a:t>s</a:t>
            </a:r>
            <a:endParaRPr sz="44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C00000"/>
                </a:solidFill>
                <a:latin typeface="Algerian" panose="04020705040A02060702" pitchFamily="82" charset="0"/>
              </a:rPr>
              <a:t>Patient Safety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5400" b="1" dirty="0"/>
              <a:t>Infection control</a:t>
            </a:r>
          </a:p>
          <a:p>
            <a:r>
              <a:rPr sz="5400" b="1" dirty="0"/>
              <a:t>Evidence-based practice</a:t>
            </a:r>
          </a:p>
          <a:p>
            <a:r>
              <a:rPr sz="5400" b="1" dirty="0"/>
              <a:t>Safety protocols</a:t>
            </a:r>
          </a:p>
          <a:p>
            <a:r>
              <a:rPr sz="5400" b="1" dirty="0"/>
              <a:t>Quality improvement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C00000"/>
                </a:solidFill>
                <a:latin typeface="Algerian" panose="04020705040A02060702" pitchFamily="82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      </a:t>
            </a:r>
            <a:r>
              <a:rPr sz="4400" b="1" dirty="0"/>
              <a:t>Holistic approach improves outcomes, reduces complications, enhances patient satisfaction</a:t>
            </a:r>
            <a:r>
              <a:rPr lang="ar-SA" sz="4400" b="1" dirty="0"/>
              <a:t> </a:t>
            </a:r>
            <a:r>
              <a:rPr lang="en-US" sz="4400" b="1" dirty="0"/>
              <a:t> and reduce hospital overcrowding</a:t>
            </a:r>
            <a:r>
              <a:rPr sz="4400" b="1" dirty="0"/>
              <a:t>.</a:t>
            </a:r>
            <a:endParaRPr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129</Words>
  <Application>Microsoft Office PowerPoint</Application>
  <PresentationFormat>عرض على الشاشة (4:3)</PresentationFormat>
  <Paragraphs>45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6" baseType="lpstr">
      <vt:lpstr>Agency FB</vt:lpstr>
      <vt:lpstr>Algerian</vt:lpstr>
      <vt:lpstr>Arial</vt:lpstr>
      <vt:lpstr>Calibri</vt:lpstr>
      <vt:lpstr>Times New Roman</vt:lpstr>
      <vt:lpstr>Office Theme</vt:lpstr>
      <vt:lpstr>Introduction To The Comprehensive Surgical Care</vt:lpstr>
      <vt:lpstr>Definition</vt:lpstr>
      <vt:lpstr>Phases of Surgical Care</vt:lpstr>
      <vt:lpstr>Preoperative Phase</vt:lpstr>
      <vt:lpstr>Intraoperative Phase</vt:lpstr>
      <vt:lpstr>Postoperative Phase</vt:lpstr>
      <vt:lpstr>Multidisciplinary Approach</vt:lpstr>
      <vt:lpstr>Patient Safety</vt:lpstr>
      <vt:lpstr>Conclusion</vt:lpstr>
      <vt:lpstr>عرض تقديمي في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The Comprehensive Surgical Care</dc:title>
  <dc:subject/>
  <dc:creator/>
  <cp:keywords/>
  <dc:description>generated using python-pptx</dc:description>
  <cp:lastModifiedBy>TOSHIBA</cp:lastModifiedBy>
  <cp:revision>8</cp:revision>
  <dcterms:created xsi:type="dcterms:W3CDTF">2013-01-27T09:14:16Z</dcterms:created>
  <dcterms:modified xsi:type="dcterms:W3CDTF">2026-04-21T12:02:50Z</dcterms:modified>
  <cp:category/>
</cp:coreProperties>
</file>