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useoModerno Medium" pitchFamily="2" charset="0"/>
      <p:regular r:id="rId11"/>
    </p:embeddedFont>
    <p:embeddedFont>
      <p:font typeface="Source Sans 3" panose="020B030303040309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D4FB-6685-5547-87BF-6A8028D57A0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2B15-19EC-5D4F-A466-835A647A8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2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839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Post-Operative Complications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41702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Recognition &amp; Management</a:t>
            </a:r>
            <a:endParaRPr lang="en-US" sz="6150" dirty="0"/>
          </a:p>
        </p:txBody>
      </p:sp>
      <p:sp>
        <p:nvSpPr>
          <p:cNvPr id="5" name="Text 2"/>
          <p:cNvSpPr/>
          <p:nvPr/>
        </p:nvSpPr>
        <p:spPr>
          <a:xfrm>
            <a:off x="6280190" y="543829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clinical guide to identifying and managing the most common post-surgical complications — from atelectasis to urinary tract infections.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419255"/>
            <a:ext cx="1838087" cy="426244"/>
          </a:xfrm>
          <a:prstGeom prst="roundRect">
            <a:avLst>
              <a:gd name="adj" fmla="val 373"/>
            </a:avLst>
          </a:prstGeom>
          <a:solidFill>
            <a:srgbClr val="DB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16278" y="6487238"/>
            <a:ext cx="776295" cy="867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BY DR. SAND KASHIH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9025" y="610672"/>
            <a:ext cx="5493425" cy="686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Atelectasis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769025" y="1616512"/>
            <a:ext cx="2309574" cy="423624"/>
          </a:xfrm>
          <a:prstGeom prst="roundRect">
            <a:avLst>
              <a:gd name="adj" fmla="val 6225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08447" y="1689973"/>
            <a:ext cx="2030730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PREVENTION &amp; TREATMENT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69025" y="2279571"/>
            <a:ext cx="7605951" cy="692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Atelectasis — partial lung collapse — is the most common pulmonary complication after surgery, particularly following abdominal or thoracic procedures.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69025" y="3211235"/>
            <a:ext cx="3696533" cy="2097405"/>
          </a:xfrm>
          <a:prstGeom prst="roundRect">
            <a:avLst>
              <a:gd name="adj" fmla="val 157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88695" y="3430905"/>
            <a:ext cx="274665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Factors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988695" y="3901797"/>
            <a:ext cx="3257193" cy="1187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Prolonged immobility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Shallow breathing from pain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General anesthesia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4678323" y="3211235"/>
            <a:ext cx="3696653" cy="2097405"/>
          </a:xfrm>
          <a:prstGeom prst="roundRect">
            <a:avLst>
              <a:gd name="adj" fmla="val 157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897993" y="3430905"/>
            <a:ext cx="274665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Prevention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4897993" y="3901797"/>
            <a:ext cx="3257312" cy="1187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Incentive spirometry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ambulation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Adequate pain control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69025" y="5521404"/>
            <a:ext cx="7605951" cy="2097405"/>
          </a:xfrm>
          <a:prstGeom prst="roundRect">
            <a:avLst>
              <a:gd name="adj" fmla="val 157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88695" y="5741075"/>
            <a:ext cx="274665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Management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988695" y="6211967"/>
            <a:ext cx="7166610" cy="1187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Chest physiotherapy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CPAP or BiPAP if severe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Bronchoscopy for mucus plugs</a:t>
            </a:r>
            <a:endParaRPr lang="en-US" sz="1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9448EE-3048-AA4C-E751-193C409B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975" y="1176888"/>
            <a:ext cx="6206695" cy="6222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260" y="620911"/>
            <a:ext cx="7257098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Post-Operative Hemorrhage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44260" y="1684020"/>
            <a:ext cx="2673072" cy="406241"/>
          </a:xfrm>
          <a:prstGeom prst="roundRect">
            <a:avLst>
              <a:gd name="adj" fmla="val 6282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79396" y="1755338"/>
            <a:ext cx="2402800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IDENTIFICATION &amp; INTERVENTION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532953" y="251376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Early Recognition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5532953" y="3045381"/>
            <a:ext cx="836068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Hemorrhage may present with tachycardia, hypotension, falling hemoglobin, or visible wound drainage. </a:t>
            </a:r>
            <a:r>
              <a:rPr lang="en-US" sz="16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signs often precede overt shock.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5532953" y="390382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Immediate Actions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5532953" y="4435435"/>
            <a:ext cx="8360688" cy="1527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Apply direct pressure to wound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IV access and fluid resuscitation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Transfuse blood products as needed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Return to OR if hemodynamically unstable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5532953" y="6187202"/>
            <a:ext cx="8360688" cy="1197173"/>
          </a:xfrm>
          <a:prstGeom prst="roundRect">
            <a:avLst>
              <a:gd name="adj" fmla="val 2664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99" y="6495455"/>
            <a:ext cx="265748" cy="21264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223992" y="6439614"/>
            <a:ext cx="7457003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Suspect internal bleeding when vital signs deteriorate without obvious external blood loss.</a:t>
            </a:r>
            <a:endParaRPr lang="en-US" sz="16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D90942-3BEB-6ECA-CD28-7B71E48D7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59" y="2281554"/>
            <a:ext cx="3918856" cy="5900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0660" y="745569"/>
            <a:ext cx="7320320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Surgical Site Infections (SSI)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1709023"/>
            <a:ext cx="2460069" cy="406241"/>
          </a:xfrm>
          <a:prstGeom prst="roundRect">
            <a:avLst>
              <a:gd name="adj" fmla="val 6282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65796" y="1780342"/>
            <a:ext cx="218979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PROPHYLAXIS &amp; MANAGEMENT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230660" y="2339459"/>
            <a:ext cx="7655481" cy="1581983"/>
          </a:xfrm>
          <a:prstGeom prst="roundRect">
            <a:avLst>
              <a:gd name="adj" fmla="val 6936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6207800" y="2339459"/>
            <a:ext cx="91440" cy="1581983"/>
          </a:xfrm>
          <a:prstGeom prst="roundRect">
            <a:avLst>
              <a:gd name="adj" fmla="val 34884"/>
            </a:avLst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34745" y="2574965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Prevention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6534745" y="3026807"/>
            <a:ext cx="7115889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Preoperative antibiotics within 60 min of incision, sterile technique, glucose control, and normothermia reduce SSI risk significantly.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0660" y="4120753"/>
            <a:ext cx="7655481" cy="1581983"/>
          </a:xfrm>
          <a:prstGeom prst="roundRect">
            <a:avLst>
              <a:gd name="adj" fmla="val 6936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07800" y="4120753"/>
            <a:ext cx="91440" cy="1581983"/>
          </a:xfrm>
          <a:prstGeom prst="roundRect">
            <a:avLst>
              <a:gd name="adj" fmla="val 34884"/>
            </a:avLst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534745" y="4356259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Classification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6534745" y="4808101"/>
            <a:ext cx="7115889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Superficial:</a:t>
            </a: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skin and subcutaneous tissue. </a:t>
            </a:r>
            <a:r>
              <a:rPr lang="en-US" sz="16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Deep:</a:t>
            </a: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fascia and muscle. </a:t>
            </a:r>
            <a:r>
              <a:rPr lang="en-US" sz="16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Organ/space:</a:t>
            </a: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any body part opened during surgery.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6230660" y="5902047"/>
            <a:ext cx="7655481" cy="1581983"/>
          </a:xfrm>
          <a:prstGeom prst="roundRect">
            <a:avLst>
              <a:gd name="adj" fmla="val 6936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6207800" y="5902047"/>
            <a:ext cx="91440" cy="1581983"/>
          </a:xfrm>
          <a:prstGeom prst="roundRect">
            <a:avLst>
              <a:gd name="adj" fmla="val 34884"/>
            </a:avLst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534745" y="613755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Treatment</a:t>
            </a:r>
            <a:endParaRPr lang="en-US" sz="2050" dirty="0"/>
          </a:p>
        </p:txBody>
      </p:sp>
      <p:sp>
        <p:nvSpPr>
          <p:cNvPr id="17" name="Text 14"/>
          <p:cNvSpPr/>
          <p:nvPr/>
        </p:nvSpPr>
        <p:spPr>
          <a:xfrm>
            <a:off x="6534745" y="6589395"/>
            <a:ext cx="7115889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Wound culture, targeted antibiotics, and surgical debridement or drainage when abscess is present. Consider negative pressure therapy for complex wounds.</a:t>
            </a:r>
            <a:endParaRPr lang="en-US" sz="16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EE0F52-DD88-4A53-CF39-641EDF6A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9" y="788893"/>
            <a:ext cx="4801707" cy="730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46014" y="521613"/>
            <a:ext cx="6684169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Venous Thromboembolism (VTE)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1446014" y="1308378"/>
            <a:ext cx="2155865" cy="307658"/>
          </a:xfrm>
          <a:prstGeom prst="roundRect">
            <a:avLst>
              <a:gd name="adj" fmla="val 6635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555671" y="1366957"/>
            <a:ext cx="1936552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RISK ASSESSMENT &amp; PREVENTION</a:t>
            </a:r>
            <a:endParaRPr lang="en-US" sz="10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14" y="1902976"/>
            <a:ext cx="5661541" cy="566154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014" y="1902976"/>
            <a:ext cx="5661541" cy="566154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30227" y="3417689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Why It Matters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7530227" y="3810953"/>
            <a:ext cx="5661541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VTE — encompassing DVT and PE — is a leading cause of preventable post-operative mortality. Risk stratification using tools like the </a:t>
            </a:r>
            <a:r>
              <a:rPr lang="en-US" sz="13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Caprini Score</a:t>
            </a: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guides prophylaxis intensity.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7530227" y="4652843"/>
            <a:ext cx="2672834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Prevention Strategies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7530227" y="5046107"/>
            <a:ext cx="5661541" cy="1086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mobilization post-surgery</a:t>
            </a:r>
            <a:endParaRPr lang="en-US" sz="13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Mechanical compression devices</a:t>
            </a:r>
            <a:endParaRPr lang="en-US" sz="13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Pharmacological anticoagulation</a:t>
            </a:r>
            <a:endParaRPr lang="en-US" sz="1300" dirty="0"/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3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Extended prophylaxis for high-risk patients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35123" y="430530"/>
            <a:ext cx="3925848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Post-Operative Ileus</a:t>
            </a:r>
            <a:endParaRPr lang="en-US" sz="3050" dirty="0"/>
          </a:p>
        </p:txBody>
      </p:sp>
      <p:sp>
        <p:nvSpPr>
          <p:cNvPr id="3" name="Shape 1"/>
          <p:cNvSpPr/>
          <p:nvPr/>
        </p:nvSpPr>
        <p:spPr>
          <a:xfrm>
            <a:off x="1935123" y="1132046"/>
            <a:ext cx="2445068" cy="276939"/>
          </a:xfrm>
          <a:prstGeom prst="roundRect">
            <a:avLst>
              <a:gd name="adj" fmla="val 6757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6207" y="1186339"/>
            <a:ext cx="2242899" cy="168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5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UNDERSTANDING &amp; EXPEDITING RECOVERY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1935123" y="1529596"/>
            <a:ext cx="10760035" cy="421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Ileus is a temporary disruption of bowel motility following surgery, most common after abdominal procedures. Distinguishing it from mechanical obstruction is critical.</a:t>
            </a:r>
            <a:endParaRPr lang="en-US" sz="1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071211"/>
            <a:ext cx="9791581" cy="518624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775026" y="5777807"/>
            <a:ext cx="2420963" cy="302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Bowel Rest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3602868" y="6166506"/>
            <a:ext cx="2593121" cy="408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Nil per os and NG decompression as needed.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2828160" y="2753284"/>
            <a:ext cx="2420963" cy="302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Early Feeding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2656003" y="3141983"/>
            <a:ext cx="2593121" cy="408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Introduce enteral nutrition when tolerated.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466315" y="2450664"/>
            <a:ext cx="2593121" cy="605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Multimodal Analgesia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466315" y="3141983"/>
            <a:ext cx="2593121" cy="408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Use nonopioid strategies; minimize opioids.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9380901" y="5777975"/>
            <a:ext cx="2420963" cy="302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Mobilize &amp; Monitor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9380901" y="6166674"/>
            <a:ext cx="2593121" cy="408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Encourage ambulation and assess bowel return.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935123" y="7378065"/>
            <a:ext cx="10760035" cy="421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Enhanced Recovery After Surgery (ERAS) protocols — including opioid-sparing analgesia, gum chewing, and early feeding — have significantly reduced ileus duration and hospital stays.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260" y="658951"/>
            <a:ext cx="7639764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Urinary Tract Infections (UTIs)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44260" y="1722120"/>
            <a:ext cx="2101810" cy="406241"/>
          </a:xfrm>
          <a:prstGeom prst="roundRect">
            <a:avLst>
              <a:gd name="adj" fmla="val 6282"/>
            </a:avLst>
          </a:prstGeom>
          <a:noFill/>
          <a:ln w="7620">
            <a:solidFill>
              <a:srgbClr val="325F7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79396" y="1793438"/>
            <a:ext cx="1831538" cy="263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25F7B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DIAGNOSIS &amp; TREATMENT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744260" y="2551867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Factors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44260" y="3083481"/>
            <a:ext cx="8360688" cy="1527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Indwelling urinary catheters (CAUTI)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Prolonged catheterization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Female gender, advanced age</a:t>
            </a:r>
            <a:endParaRPr lang="en-US" sz="1650" dirty="0"/>
          </a:p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Diabetes and immunosuppression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44260" y="481036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Diagnosis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44260" y="5341977"/>
            <a:ext cx="836068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Urinalysis with pyuria, urine culture (&gt;10⁵ CFU/mL), and clinical symptoms (fever, dysuria, suprapubic pain). </a:t>
            </a:r>
            <a:r>
              <a:rPr lang="en-US" sz="165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Remove catheter early</a:t>
            </a: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whenever possible.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44260" y="6200418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Treatment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744260" y="6732031"/>
            <a:ext cx="836068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Empiric antibiotics (e.g., ceftriaxone, nitrofurantoin) adjusted per culture results. Catheter removal or replacement is essential for source control.</a:t>
            </a:r>
            <a:endParaRPr lang="en-US" sz="16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605767-DCC5-4498-81E8-E646CA07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618" y="2077447"/>
            <a:ext cx="4953993" cy="4350461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8979" y="511135"/>
            <a:ext cx="4518779" cy="564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Takeaways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118979" y="1291828"/>
            <a:ext cx="2218134" cy="316230"/>
          </a:xfrm>
          <a:prstGeom prst="roundRect">
            <a:avLst>
              <a:gd name="adj" fmla="val 6859"/>
            </a:avLst>
          </a:prstGeom>
          <a:solidFill>
            <a:srgbClr val="DB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227326" y="1346002"/>
            <a:ext cx="2001441" cy="207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ENHANCING PATIENT OUTCOMES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118979" y="1769983"/>
            <a:ext cx="361474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01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8979" y="2054185"/>
            <a:ext cx="7878842" cy="2286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118979" y="2190274"/>
            <a:ext cx="2259330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Prevent Early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118979" y="2559010"/>
            <a:ext cx="7878842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ERAS protocols, early mobilization, and appropriate prophylaxis reduce complication rates across all categories.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118979" y="3358039"/>
            <a:ext cx="361474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02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118979" y="3642241"/>
            <a:ext cx="7878842" cy="2286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118979" y="3778329"/>
            <a:ext cx="2259330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Recognize Promptly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118979" y="4147066"/>
            <a:ext cx="7878842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Vigilant monitoring of vital signs, wound appearance, and laboratory trends enables early intervention.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6118979" y="4686300"/>
            <a:ext cx="361474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03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118979" y="4970502"/>
            <a:ext cx="7878842" cy="2286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118979" y="5106591"/>
            <a:ext cx="2259330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Treat Decisively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118979" y="5475327"/>
            <a:ext cx="7878842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Evidence-based, targeted management — from antibiotics to surgical re-exploration — improves outcomes and reduces mortality.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6118979" y="6274356"/>
            <a:ext cx="361474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6118979" y="6558558"/>
            <a:ext cx="7878842" cy="2286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6118979" y="6694646"/>
            <a:ext cx="2523411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Reassess Continuously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6118979" y="7063383"/>
            <a:ext cx="7878842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Post-operative care is dynamic. Re-evaluate risk stratification and adjust management as the patient's condition evolves.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Abdulkareem Alsamei</cp:lastModifiedBy>
  <cp:revision>2</cp:revision>
  <dcterms:created xsi:type="dcterms:W3CDTF">2026-04-19T20:40:36Z</dcterms:created>
  <dcterms:modified xsi:type="dcterms:W3CDTF">2026-04-19T21:02:59Z</dcterms:modified>
</cp:coreProperties>
</file>