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>
  <p:sldMasterIdLst>
    <p:sldMasterId id="2147483660" r:id="rId1"/>
  </p:sldMasterIdLst>
  <p:notesMasterIdLst>
    <p:notesMasterId r:id="rId2"/>
  </p:notesMasterIdLst>
  <p:sldIdLst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</p:sldIdLst>
  <p:sldSz type="screen4x3" cy="6858000" cx="9144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tableStyles" Target="tableStyle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4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10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6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3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861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35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4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4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7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9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5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1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1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5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57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6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2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25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62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342900" latinLnBrk="0" marL="342900" rtl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3421873"/>
          </a:xfrm>
        </p:spPr>
        <p:txBody>
          <a:bodyPr>
            <a:normAutofit/>
          </a:bodyPr>
          <a:p>
            <a:r>
              <a:rPr b="0" dirty="0" i="0" lang="en-US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  Enhanced Recovery After Surgery</a:t>
            </a:r>
            <a:br>
              <a:rPr b="0" dirty="0" i="0" lang="en-US">
                <a:solidFill>
                  <a:srgbClr val="0A0A0A"/>
                </a:solidFill>
                <a:effectLst/>
                <a:latin typeface="Arial" panose="020B0604020202020204" pitchFamily="34" charset="0"/>
              </a:rPr>
            </a:br>
            <a:r>
              <a:rPr b="0" dirty="0" i="0" lang="en-US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(ERAS protocol)</a:t>
            </a:r>
            <a:endParaRPr dirty="0" lang="en-US"/>
          </a:p>
        </p:txBody>
      </p:sp>
      <p:sp>
        <p:nvSpPr>
          <p:cNvPr id="1048587" name="Content Placeholder 2"/>
          <p:cNvSpPr>
            <a:spLocks noGrp="1"/>
          </p:cNvSpPr>
          <p:nvPr>
            <p:ph idx="1"/>
          </p:nvPr>
        </p:nvSpPr>
        <p:spPr>
          <a:xfrm rot="10800000" flipV="1">
            <a:off x="457200" y="1821725"/>
            <a:ext cx="8229600" cy="1742136"/>
          </a:xfrm>
        </p:spPr>
        <p:txBody>
          <a:bodyPr/>
          <a:p>
            <a:pPr indent="0" marL="0">
              <a:buNone/>
            </a:pPr>
            <a:r>
              <a:rPr dirty="0" lang="en-US"/>
              <a:t> </a:t>
            </a:r>
          </a:p>
        </p:txBody>
      </p:sp>
      <p:sp>
        <p:nvSpPr>
          <p:cNvPr id="1048588" name="TextBox 3"/>
          <p:cNvSpPr txBox="1"/>
          <p:nvPr/>
        </p:nvSpPr>
        <p:spPr>
          <a:xfrm>
            <a:off x="1910159" y="3967949"/>
            <a:ext cx="4212961" cy="1539239"/>
          </a:xfrm>
          <a:prstGeom prst="rect"/>
          <a:noFill/>
        </p:spPr>
        <p:txBody>
          <a:bodyPr rtlCol="0" wrap="square">
            <a:spAutoFit/>
          </a:bodyPr>
          <a:p>
            <a:pPr algn="l"/>
            <a:r>
              <a:rPr dirty="0" sz="3200" lang="en-US"/>
              <a:t>By </a:t>
            </a:r>
            <a:r>
              <a:rPr dirty="0" sz="3200" lang="en-US" err="1"/>
              <a:t>Dr</a:t>
            </a:r>
            <a:r>
              <a:rPr dirty="0" sz="3200" lang="en-US"/>
              <a:t> </a:t>
            </a:r>
            <a:r>
              <a:rPr dirty="0" sz="3200" lang="en-US" err="1"/>
              <a:t>Najeeb</a:t>
            </a:r>
            <a:r>
              <a:rPr dirty="0" sz="3200" lang="en-US"/>
              <a:t> Othman</a:t>
            </a:r>
          </a:p>
          <a:p>
            <a:pPr algn="l"/>
            <a:r>
              <a:rPr altLang="en-US" dirty="0" sz="3200" lang="en-US"/>
              <a:t>S</a:t>
            </a:r>
            <a:r>
              <a:rPr altLang="en-US" dirty="0" sz="3200" lang="en-US"/>
              <a:t>u</a:t>
            </a:r>
            <a:r>
              <a:rPr altLang="en-US" dirty="0" sz="3200" lang="en-US"/>
              <a:t>p</a:t>
            </a:r>
            <a:r>
              <a:rPr altLang="en-US" dirty="0" sz="3200" lang="en-US"/>
              <a:t>e</a:t>
            </a:r>
            <a:r>
              <a:rPr altLang="en-US" dirty="0" sz="3200" lang="en-US"/>
              <a:t>r</a:t>
            </a:r>
            <a:r>
              <a:rPr altLang="en-US" dirty="0" sz="3200" lang="en-US"/>
              <a:t>v</a:t>
            </a:r>
            <a:r>
              <a:rPr altLang="en-US" dirty="0" sz="3200" lang="en-US"/>
              <a:t>i</a:t>
            </a:r>
            <a:r>
              <a:rPr altLang="en-US" dirty="0" sz="3200" lang="en-US"/>
              <a:t>s</a:t>
            </a:r>
            <a:r>
              <a:rPr altLang="en-US" dirty="0" sz="3200" lang="en-US"/>
              <a:t>o</a:t>
            </a:r>
            <a:r>
              <a:rPr altLang="en-US" dirty="0" sz="3200" lang="en-US"/>
              <a:t>r</a:t>
            </a:r>
            <a:r>
              <a:rPr altLang="en-US" dirty="0" sz="3200" lang="en-US"/>
              <a:t> </a:t>
            </a:r>
            <a:r>
              <a:rPr altLang="en-US" dirty="0" sz="3200" lang="en-US"/>
              <a:t>D</a:t>
            </a:r>
            <a:r>
              <a:rPr altLang="en-US" dirty="0" sz="3200" lang="en-US"/>
              <a:t>r</a:t>
            </a:r>
            <a:r>
              <a:rPr altLang="en-US" dirty="0" sz="3200" lang="en-US"/>
              <a:t> </a:t>
            </a:r>
            <a:r>
              <a:rPr altLang="en-US" dirty="0" sz="3200" lang="en-US"/>
              <a:t>s</a:t>
            </a:r>
            <a:r>
              <a:rPr altLang="en-US" dirty="0" sz="3200" lang="en-US"/>
              <a:t>a</a:t>
            </a:r>
            <a:r>
              <a:rPr altLang="en-US" dirty="0" sz="3200" lang="en-US"/>
              <a:t>n</a:t>
            </a:r>
            <a:r>
              <a:rPr altLang="en-US" dirty="0" sz="3200" lang="en-US"/>
              <a:t>a</a:t>
            </a:r>
            <a:r>
              <a:rPr altLang="en-US" dirty="0" sz="3200" lang="en-US"/>
              <a:t>d</a:t>
            </a:r>
            <a:r>
              <a:rPr altLang="en-US" dirty="0" sz="3200" lang="en-US"/>
              <a:t> </a:t>
            </a:r>
            <a:r>
              <a:rPr altLang="en-US" dirty="0" sz="3200" lang="en-US"/>
              <a:t>h</a:t>
            </a:r>
            <a:r>
              <a:rPr altLang="en-US" dirty="0" sz="3200" lang="en-US"/>
              <a:t>e</a:t>
            </a:r>
            <a:r>
              <a:rPr altLang="en-US" dirty="0" sz="3200" lang="en-US"/>
              <a:t>s</a:t>
            </a:r>
            <a:r>
              <a:rPr altLang="en-US" dirty="0" sz="3200" lang="en-US"/>
              <a:t>a</a:t>
            </a:r>
            <a:r>
              <a:rPr altLang="en-US" dirty="0" sz="3200" lang="en-US"/>
              <a:t>m</a:t>
            </a:r>
            <a:endParaRPr altLang="en-US" lang="zh-C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Fluid Management</a:t>
            </a:r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Avoid overload</a:t>
            </a:r>
          </a:p>
          <a:p>
            <a:r>
              <a:t>Goal-directed therapy</a:t>
            </a:r>
          </a:p>
          <a:p>
            <a:r>
              <a:t>Maintain euvolemia</a:t>
            </a:r>
          </a:p>
          <a:p>
            <a:r>
              <a:t>Monitor urine output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Outcomes of ERAS</a:t>
            </a:r>
          </a:p>
        </p:txBody>
      </p:sp>
      <p:sp>
        <p:nvSpPr>
          <p:cNvPr id="104860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↓ Complications</a:t>
            </a:r>
          </a:p>
          <a:p>
            <a:r>
              <a:t>↓ Length of stay</a:t>
            </a:r>
          </a:p>
          <a:p>
            <a:r>
              <a:t>↓ Cost</a:t>
            </a:r>
          </a:p>
          <a:p>
            <a:r>
              <a:t>↑ Patient satisfaction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Key Take Home Messages</a:t>
            </a:r>
          </a:p>
        </p:txBody>
      </p:sp>
      <p:sp>
        <p:nvSpPr>
          <p:cNvPr id="104860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Standardized protocols improve outcomes</a:t>
            </a:r>
          </a:p>
          <a:p>
            <a:r>
              <a:t>Early recovery is achievable</a:t>
            </a:r>
          </a:p>
          <a:p>
            <a:r>
              <a:t>Teamwork is essential</a:t>
            </a:r>
          </a:p>
          <a:p>
            <a:r>
              <a:t>Patient-centered care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1565017" y="1184760"/>
            <a:ext cx="6013965" cy="5079362"/>
          </a:xfrm>
          <a:prstGeom prst="rect"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ERAS Overview</a:t>
            </a:r>
          </a:p>
        </p:txBody>
      </p:sp>
      <p:sp>
        <p:nvSpPr>
          <p:cNvPr id="104859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Enhanced Recovery After Surgery (ERAS)</a:t>
            </a:r>
          </a:p>
          <a:p>
            <a:r>
              <a:t>Multimodal perioperative care pathway</a:t>
            </a:r>
          </a:p>
          <a:p>
            <a:r>
              <a:t>Aim: reduce surgical stress &amp; improve recovery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116010" y="990912"/>
            <a:ext cx="8911980" cy="4465421"/>
          </a:xfrm>
          <a:prstGeom prst="rect"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Principles of ERAS</a:t>
            </a:r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Evidence-based protocol</a:t>
            </a:r>
          </a:p>
          <a:p>
            <a:r>
              <a:t>Multidisciplinary approach</a:t>
            </a:r>
          </a:p>
          <a:p>
            <a:r>
              <a:t>Reduce complications</a:t>
            </a:r>
          </a:p>
          <a:p>
            <a:r>
              <a:t>Shorten hospital stay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Preoperative Care</a:t>
            </a:r>
          </a:p>
        </p:txBody>
      </p:sp>
      <p:sp>
        <p:nvSpPr>
          <p:cNvPr id="104859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Patient education &amp; counseling</a:t>
            </a:r>
          </a:p>
          <a:p>
            <a:r>
              <a:t>Optimize comorbidities</a:t>
            </a:r>
          </a:p>
          <a:p>
            <a:r>
              <a:t>Avoid prolonged fasting</a:t>
            </a:r>
          </a:p>
          <a:p>
            <a:r>
              <a:t>Carbohydrate loading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Preoperative Optimization</a:t>
            </a:r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Smoking cessation</a:t>
            </a:r>
          </a:p>
          <a:p>
            <a:r>
              <a:t>Nutritional support</a:t>
            </a:r>
          </a:p>
          <a:p>
            <a:r>
              <a:t>Anemia correction</a:t>
            </a:r>
          </a:p>
          <a:p>
            <a:r>
              <a:t>Prehabilitation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Intraoperative Strategies</a:t>
            </a:r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Minimally invasive surgery</a:t>
            </a:r>
          </a:p>
          <a:p>
            <a:r>
              <a:t>Goal-directed fluid therapy</a:t>
            </a:r>
          </a:p>
          <a:p>
            <a:r>
              <a:t>Normothermia maintenance</a:t>
            </a:r>
          </a:p>
          <a:p>
            <a:r>
              <a:t>Short-acting anesthetics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Analgesia in ERAS</a:t>
            </a:r>
          </a:p>
        </p:txBody>
      </p:sp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Multimodal analgesia</a:t>
            </a:r>
          </a:p>
          <a:p>
            <a:r>
              <a:t>Reduce opioids</a:t>
            </a:r>
          </a:p>
          <a:p>
            <a:r>
              <a:t>Epidural/Regional blocks</a:t>
            </a:r>
          </a:p>
          <a:p>
            <a:r>
              <a:t>NSAIDs &amp; paracetamol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Postoperative Care</a:t>
            </a:r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Early mobilization</a:t>
            </a:r>
          </a:p>
          <a:p>
            <a:r>
              <a:t>Early oral feeding</a:t>
            </a:r>
          </a:p>
          <a:p>
            <a:r>
              <a:t>Remove drains early</a:t>
            </a:r>
          </a:p>
          <a:p>
            <a:r>
              <a:t>Prevent ileus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  Enhanced Recovery After Surgery (ERAS protocol)</dc:title>
  <dc:creator>21091116UC</dc:creator>
  <cp:lastModifiedBy>Abdulkareem Alsamei</cp:lastModifiedBy>
  <dcterms:created xsi:type="dcterms:W3CDTF">٢٠١٣-٠١-٢٧T٠٣:١٤:١٦Z</dcterms:created>
  <dcterms:modified xsi:type="dcterms:W3CDTF">٢٠٢٦-٠٤-٢٢T١٤:٣١:٢٩Z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1e33ce28d4fe47159c152021b046cda4</vt:lpwstr>
  </property>
</Properties>
</file>