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rtl="1" saveSubsetFonts="1">
  <p:sldMasterIdLst>
    <p:sldMasterId id="2147483682" r:id="rId1"/>
  </p:sldMasterIdLst>
  <p:notesMasterIdLst>
    <p:notesMasterId r:id="rId2"/>
  </p:notesMasterIdLst>
  <p:sldIdLst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2" r:id="rId41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84380"/>
    <p:restoredTop sz="93252" autoAdjust="0"/>
  </p:normalViewPr>
  <p:slideViewPr>
    <p:cSldViewPr snapToGrid="0">
      <p:cViewPr>
        <p:scale>
          <a:sx n="92" d="100"/>
          <a:sy n="92" d="100"/>
        </p:scale>
        <p:origin x="64" y="31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tableStyles" Target="tableStyle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/>
        </p:spPr>
        <p:txBody>
          <a:bodyPr bIns="45720" lIns="91440" rIns="91440" rtlCol="1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6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/>
        </p:spPr>
        <p:txBody>
          <a:bodyPr bIns="45720" lIns="91440" rIns="91440" rtlCol="1" tIns="45720" vert="horz"/>
          <a:lstStyle>
            <a:lvl1pPr algn="r">
              <a:defRPr sz="1200"/>
            </a:lvl1pPr>
          </a:lstStyle>
          <a:p>
            <a:fld id="{A766089A-3C35-4B02-9801-77BB4AECE68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737" name="عنصر نائب لصورة الشريحة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1" tIns="45720" vert="horz"/>
          <a:p>
            <a:endParaRPr lang="en-US"/>
          </a:p>
        </p:txBody>
      </p:sp>
      <p:sp>
        <p:nvSpPr>
          <p:cNvPr id="1048738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1" tIns="45720" vert="horz"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739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/>
        </p:spPr>
        <p:txBody>
          <a:bodyPr anchor="b" bIns="45720" lIns="91440" rIns="91440" rtlCol="1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40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/>
        </p:spPr>
        <p:txBody>
          <a:bodyPr anchor="b" bIns="45720" lIns="91440" rIns="91440" rtlCol="1" tIns="45720" vert="horz"/>
          <a:lstStyle>
            <a:lvl1pPr algn="r">
              <a:defRPr sz="1200"/>
            </a:lvl1pPr>
          </a:lstStyle>
          <a:p>
            <a:fld id="{ECB6DC2B-24F5-4770-9104-5A76A376D60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r" defTabSz="914400" eaLnBrk="1" hangingPunct="1" latinLnBrk="0" marL="0" rtl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r" defTabSz="914400" eaLnBrk="1" hangingPunct="1" latinLnBrk="0" marL="457200" rtl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r" defTabSz="914400" eaLnBrk="1" hangingPunct="1" latinLnBrk="0" marL="914400" rtl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r" defTabSz="914400" eaLnBrk="1" hangingPunct="1" latinLnBrk="0" marL="1371600" rtl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r" defTabSz="914400" eaLnBrk="1" hangingPunct="1" latinLnBrk="0" marL="1828800" rtl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r" defTabSz="914400" eaLnBrk="1" hangingPunct="1" latinLnBrk="0" marL="2286000" rtl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r" defTabSz="914400" eaLnBrk="1" hangingPunct="1" latinLnBrk="0" marL="2743200" rtl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r" defTabSz="914400" eaLnBrk="1" hangingPunct="1" latinLnBrk="0" marL="3200400" rtl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r" defTabSz="914400" eaLnBrk="1" hangingPunct="1" latinLnBrk="0" marL="3657600" rtl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عنصر نائب لصورة الشريحة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5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6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CB6DC2B-24F5-4770-9104-5A76A376D6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عنصر نائب لصورة الشريحة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5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6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CB6DC2B-24F5-4770-9104-5A76A376D60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عنصر نائب لصورة الشريحة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104863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CB6DC2B-24F5-4770-9104-5A76A376D60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شريحة عنوان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0" name="Straight Connector 31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89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0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1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2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3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4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5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6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algn="r" indent="0" marL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708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487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7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67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48677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486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6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  <p:sp>
        <p:nvSpPr>
          <p:cNvPr id="1048681" name="TextBox 19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82" name="TextBox 21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dirty="0"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b="0" cap="none" sz="4400"/>
            </a:lvl1pPr>
          </a:lstStyle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70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487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7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66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48669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  <p:sp>
        <p:nvSpPr>
          <p:cNvPr id="1048673" name="TextBox 23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74" name="TextBox 24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71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48720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487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7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عنوان ونص عمودي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69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6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عنوان ونص عموديان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anchor="ctr" vert="eaVert"/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73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7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7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عنوان ومحتوى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عنوان المقطع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649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محتويان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71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71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7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7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مقارنة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695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48696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6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48698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6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7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عنوان فقط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62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6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فارغ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6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محتوى مع تسمية توضيحية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725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726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063">
              <a:buNone/>
              <a:defRPr sz="1400"/>
            </a:lvl2pPr>
            <a:lvl3pPr indent="0" marL="914126">
              <a:buNone/>
              <a:defRPr sz="1200"/>
            </a:lvl3pPr>
            <a:lvl4pPr indent="0" marL="1371189">
              <a:buNone/>
              <a:defRPr sz="1000"/>
            </a:lvl4pPr>
            <a:lvl5pPr indent="0" marL="1828251">
              <a:buNone/>
              <a:defRPr sz="1000"/>
            </a:lvl5pPr>
            <a:lvl6pPr indent="0" marL="2285314">
              <a:buNone/>
              <a:defRPr sz="1000"/>
            </a:lvl6pPr>
            <a:lvl7pPr indent="0" marL="2742377">
              <a:buNone/>
              <a:defRPr sz="1000"/>
            </a:lvl7pPr>
            <a:lvl8pPr indent="0" marL="3199440">
              <a:buNone/>
              <a:defRPr sz="1000"/>
            </a:lvl8pPr>
            <a:lvl9pPr indent="0" marL="3656503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487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7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صورة مع تسمية توضيحية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68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dirty="0" lang="en-US"/>
          </a:p>
        </p:txBody>
      </p:sp>
      <p:sp>
        <p:nvSpPr>
          <p:cNvPr id="1048685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4868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6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28" name="Straight Connector 19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ar-SA"/>
              <a:t>انقر لتحرير نمط عنوان الشكل الرئيسي</a:t>
            </a:r>
            <a:endParaRPr dirty="0" lang="en-US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801C-10D8-4FE4-A438-8EDFD183BCC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ED082D-2D68-427A-B669-9883067FD49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6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6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عنوان 1"/>
          <p:cNvSpPr>
            <a:spLocks noGrp="1"/>
          </p:cNvSpPr>
          <p:nvPr>
            <p:ph type="ctrTitle"/>
          </p:nvPr>
        </p:nvSpPr>
        <p:spPr>
          <a:xfrm>
            <a:off x="1507067" y="1988127"/>
            <a:ext cx="7766936" cy="2062709"/>
          </a:xfrm>
        </p:spPr>
        <p:txBody>
          <a:bodyPr/>
          <a:p>
            <a:pPr algn="l"/>
            <a:r>
              <a:rPr dirty="0" lang="en-US"/>
              <a:t>Anesthesia</a:t>
            </a:r>
            <a:r>
              <a:rPr dirty="0" lang="ar-YE"/>
              <a:t> </a:t>
            </a:r>
            <a:r>
              <a:rPr dirty="0" lang="en-US"/>
              <a:t>consideration and patient safety</a:t>
            </a:r>
          </a:p>
        </p:txBody>
      </p:sp>
      <p:sp>
        <p:nvSpPr>
          <p:cNvPr id="1048603" name="عنوان فرعي 2"/>
          <p:cNvSpPr>
            <a:spLocks noGrp="1"/>
          </p:cNvSpPr>
          <p:nvPr>
            <p:ph type="subTitle" idx="1"/>
          </p:nvPr>
        </p:nvSpPr>
        <p:spPr>
          <a:xfrm>
            <a:off x="1507067" y="4599709"/>
            <a:ext cx="4796751" cy="1226127"/>
          </a:xfrm>
        </p:spPr>
        <p:txBody>
          <a:bodyPr>
            <a:normAutofit/>
          </a:bodyPr>
          <a:p>
            <a:endParaRPr b="1" dirty="0" sz="2800" i="1" lang="ar-YE"/>
          </a:p>
          <a:p>
            <a:pPr algn="l"/>
            <a:r>
              <a:rPr b="1" dirty="0" sz="2800" i="1" lang="en-US" err="1"/>
              <a:t>Dr.AmatAllah</a:t>
            </a:r>
            <a:r>
              <a:rPr b="1" dirty="0" sz="2800" i="1" lang="en-US"/>
              <a:t> </a:t>
            </a:r>
            <a:r>
              <a:rPr b="1" dirty="0" sz="2800" i="1" lang="en-US" err="1"/>
              <a:t>Mathkor</a:t>
            </a:r>
            <a:endParaRPr b="1" dirty="0" sz="2800" i="1" lang="en-US"/>
          </a:p>
        </p:txBody>
      </p:sp>
      <p:pic>
        <p:nvPicPr>
          <p:cNvPr id="2097152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162800" y="-1"/>
            <a:ext cx="4897582" cy="6906491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عنوان 1"/>
          <p:cNvSpPr>
            <a:spLocks noGrp="1"/>
          </p:cNvSpPr>
          <p:nvPr>
            <p:ph type="title"/>
          </p:nvPr>
        </p:nvSpPr>
        <p:spPr>
          <a:xfrm>
            <a:off x="982134" y="858982"/>
            <a:ext cx="8639848" cy="1752600"/>
          </a:xfrm>
        </p:spPr>
        <p:txBody>
          <a:bodyPr>
            <a:normAutofit fontScale="90000"/>
          </a:bodyPr>
          <a:p>
            <a:br>
              <a:rPr dirty="0" lang="en-US"/>
            </a:br>
            <a:r>
              <a:rPr dirty="0" lang="en-US"/>
              <a:t>1.2 Preparation &amp; Equipment (Ensuring Safety)</a:t>
            </a:r>
            <a:br>
              <a:rPr dirty="0" lang="en-US"/>
            </a:br>
            <a:endParaRPr dirty="0" lang="en-US"/>
          </a:p>
        </p:txBody>
      </p:sp>
      <p:pic>
        <p:nvPicPr>
          <p:cNvPr id="2097158" name="صورة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45128" y="2648527"/>
            <a:ext cx="6421582" cy="3870038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/>
              <a:t> Anesthesia Machine Check (Daily &amp; Before Each Case)</a:t>
            </a:r>
            <a:br>
              <a:rPr dirty="0" lang="en-US"/>
            </a:br>
            <a:endParaRPr dirty="0" lang="en-US"/>
          </a:p>
        </p:txBody>
      </p:sp>
      <p:sp>
        <p:nvSpPr>
          <p:cNvPr id="1048636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Gas supply – cylinder pressures (&gt;1000 psi O₂), pipeline pressures (50 psi), backup O₂ available</a:t>
            </a:r>
          </a:p>
          <a:p>
            <a:r>
              <a:rPr dirty="0" lang="en-US"/>
              <a:t>· Vaporizers – filled, seated correctly, not leaking</a:t>
            </a:r>
          </a:p>
          <a:p>
            <a:r>
              <a:rPr dirty="0" lang="en-US"/>
              <a:t>· CO₂ absorbent – fresh, not exhausted (color change indicates exhaustion)</a:t>
            </a:r>
          </a:p>
          <a:p>
            <a:r>
              <a:rPr dirty="0" lang="en-US"/>
              <a:t>· Breathing circuit – no leaks (occlude Y-piece, pressure to 30 </a:t>
            </a:r>
            <a:r>
              <a:rPr dirty="0" lang="en-US" err="1"/>
              <a:t>cmH₂O</a:t>
            </a:r>
            <a:r>
              <a:rPr dirty="0" lang="en-US"/>
              <a:t> holds), unidirectional valves working</a:t>
            </a:r>
          </a:p>
          <a:p>
            <a:r>
              <a:rPr dirty="0" lang="en-US"/>
              <a:t>· Ventilator – bellows move appropriately, alarms functional</a:t>
            </a:r>
          </a:p>
          <a:p>
            <a:r>
              <a:rPr dirty="0" lang="en-US"/>
              <a:t>· Suction – adequate negative pressure (&gt;300 mmHg), </a:t>
            </a:r>
            <a:r>
              <a:rPr dirty="0" lang="en-US" err="1"/>
              <a:t>Yankauer</a:t>
            </a:r>
            <a:r>
              <a:rPr dirty="0" lang="en-US"/>
              <a:t> and suction catheter available</a:t>
            </a:r>
          </a:p>
          <a:p>
            <a:r>
              <a:rPr dirty="0" lang="en-US"/>
              <a:t>· Scavenging system – connected, not obstructed</a:t>
            </a:r>
          </a:p>
          <a:p>
            <a:endParaRPr dirty="0" lang="en-US"/>
          </a:p>
          <a:p>
            <a:endParaRPr dirty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81200" y="521064"/>
            <a:ext cx="6518563" cy="6336936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 Emergency Equipment – The "Must Have" Ready</a:t>
            </a:r>
          </a:p>
        </p:txBody>
      </p:sp>
      <p:sp>
        <p:nvSpPr>
          <p:cNvPr id="1048638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Difficult airway cart contents (check daily):</a:t>
            </a:r>
          </a:p>
          <a:p>
            <a:endParaRPr dirty="0" lang="en-US"/>
          </a:p>
          <a:p>
            <a:r>
              <a:rPr dirty="0" lang="en-US"/>
              <a:t>· Laryngoscopes (Macintosh and Miller blades sizes 2,3,4) with spare batteries/bulbs</a:t>
            </a:r>
          </a:p>
          <a:p>
            <a:r>
              <a:rPr dirty="0" lang="en-US"/>
              <a:t>· Video laryngoscope (</a:t>
            </a:r>
            <a:r>
              <a:rPr dirty="0" lang="en-US" err="1"/>
              <a:t>Glidescope</a:t>
            </a:r>
            <a:r>
              <a:rPr dirty="0" lang="en-US"/>
              <a:t>, McGrath)</a:t>
            </a:r>
          </a:p>
          <a:p>
            <a:r>
              <a:rPr dirty="0" lang="en-US"/>
              <a:t>· Supraglottic airways (LMA sizes 3,4,5)</a:t>
            </a:r>
          </a:p>
          <a:p>
            <a:r>
              <a:rPr dirty="0" lang="en-US"/>
              <a:t>· Endotracheal tubes (sizes 6.0–8.5 with stylets)</a:t>
            </a:r>
          </a:p>
          <a:p>
            <a:r>
              <a:rPr dirty="0" lang="en-US"/>
              <a:t>· Bougie (gum elastic bougie)</a:t>
            </a:r>
          </a:p>
          <a:p>
            <a:r>
              <a:rPr dirty="0" lang="en-US"/>
              <a:t>· Emergency surgical airway (cricothyrotomy kit, large-bore IV, scalpel)</a:t>
            </a:r>
          </a:p>
          <a:p>
            <a:r>
              <a:rPr dirty="0" lang="en-US"/>
              <a:t>· OPA and NPA (all sizes)</a:t>
            </a:r>
          </a:p>
          <a:p>
            <a:endParaRPr dirty="0" lang="en-US"/>
          </a:p>
        </p:txBody>
      </p:sp>
      <p:pic>
        <p:nvPicPr>
          <p:cNvPr id="2097160" name="صورة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676449" y="304800"/>
            <a:ext cx="3448876" cy="6484073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9273" y="0"/>
            <a:ext cx="10598727" cy="6858000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Emergency drugs (pre-drawn syringes, labeled, and dated</a:t>
            </a:r>
          </a:p>
        </p:txBody>
      </p:sp>
      <p:pic>
        <p:nvPicPr>
          <p:cNvPr id="2097162" name="عنصر نائب للمحتوى 7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33402" y="1840345"/>
            <a:ext cx="4634346" cy="5017655"/>
          </a:xfrm>
        </p:spPr>
      </p:pic>
      <p:pic>
        <p:nvPicPr>
          <p:cNvPr id="2097163" name="صورة 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311680" y="2053502"/>
            <a:ext cx="3638356" cy="4461164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838201"/>
            <a:ext cx="8596668" cy="5203162"/>
          </a:xfrm>
        </p:spPr>
        <p:txBody>
          <a:bodyPr>
            <a:normAutofit/>
          </a:bodyPr>
          <a:p>
            <a:endParaRPr dirty="0" lang="en-US"/>
          </a:p>
          <a:p>
            <a:r>
              <a:rPr dirty="0" lang="en-US"/>
              <a:t>Drug Concentration Use:</a:t>
            </a:r>
          </a:p>
          <a:p>
            <a:r>
              <a:rPr dirty="0" lang="en-US"/>
              <a:t>Epinephrine 10 mcg/mL (1:100,000) Anaphylaxis, cardiac arrest</a:t>
            </a:r>
          </a:p>
          <a:p>
            <a:r>
              <a:rPr dirty="0" lang="en-US"/>
              <a:t>Phenylephrine 100 mcg/mL Hypotension</a:t>
            </a:r>
          </a:p>
          <a:p>
            <a:r>
              <a:rPr dirty="0" lang="en-US"/>
              <a:t>Ephedrine 5 mg/mL Hypotension with bradycardia</a:t>
            </a:r>
          </a:p>
          <a:p>
            <a:r>
              <a:rPr dirty="0" lang="en-US"/>
              <a:t>Atropine 0.1 mg/mL Bradycardia</a:t>
            </a:r>
          </a:p>
          <a:p>
            <a:r>
              <a:rPr dirty="0" lang="en-US"/>
              <a:t>Succinylcholine 20 mg/mL RSI, laryngospasm</a:t>
            </a:r>
          </a:p>
          <a:p>
            <a:r>
              <a:rPr dirty="0" lang="en-US" err="1"/>
              <a:t>Sugammadex</a:t>
            </a:r>
            <a:r>
              <a:rPr dirty="0" lang="en-US"/>
              <a:t> 100 mg/mL Reversal of rocuronium/vecuronium</a:t>
            </a:r>
          </a:p>
          <a:p>
            <a:r>
              <a:rPr dirty="0" lang="en-US"/>
              <a:t>Naloxone 0.04 mg/mL Opioid reversal</a:t>
            </a:r>
          </a:p>
          <a:p>
            <a:r>
              <a:rPr dirty="0" lang="en-US"/>
              <a:t>Flumazenil 0.1 mg/mL Benzodiazepine reversal</a:t>
            </a:r>
          </a:p>
          <a:p>
            <a:r>
              <a:rPr dirty="0" lang="en-US"/>
              <a:t>Dantrolene (MH) – Malignant hyperthermia (reconstituted)</a:t>
            </a:r>
          </a:p>
          <a:p>
            <a:pPr indent="0" marL="0">
              <a:buNone/>
            </a:pPr>
            <a:endParaRPr dirty="0" lang="en-US"/>
          </a:p>
        </p:txBody>
      </p:sp>
      <p:pic>
        <p:nvPicPr>
          <p:cNvPr id="2097164" name="صورة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994073" y="0"/>
            <a:ext cx="4267200" cy="6858000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عنوان 1"/>
          <p:cNvSpPr>
            <a:spLocks noGrp="1"/>
          </p:cNvSpPr>
          <p:nvPr>
            <p:ph type="title"/>
          </p:nvPr>
        </p:nvSpPr>
        <p:spPr>
          <a:xfrm>
            <a:off x="921327" y="623455"/>
            <a:ext cx="8338820" cy="1794163"/>
          </a:xfrm>
        </p:spPr>
        <p:txBody>
          <a:bodyPr/>
          <a:p>
            <a:r>
              <a:rPr dirty="0" lang="en-US"/>
              <a:t> 3.1 Intraoperative Monitoring (Standards &amp; Advanced)</a:t>
            </a:r>
          </a:p>
        </p:txBody>
      </p:sp>
      <p:pic>
        <p:nvPicPr>
          <p:cNvPr id="2097165" name="صورة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97016" y="2736272"/>
            <a:ext cx="5297746" cy="2916382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9664" y="-1"/>
            <a:ext cx="9001991" cy="6858001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 Basic Standards (Required for Every Patient – ASA Guidelines)</a:t>
            </a:r>
          </a:p>
        </p:txBody>
      </p:sp>
      <p:sp>
        <p:nvSpPr>
          <p:cNvPr id="10486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  <a:p>
            <a:r>
              <a:rPr dirty="0" lang="en-US"/>
              <a:t>ECG (lead II and V5) Rhythm, ischemia Normal sinus; ST depression/elevation</a:t>
            </a:r>
          </a:p>
          <a:p>
            <a:r>
              <a:rPr dirty="0" lang="en-US"/>
              <a:t>NIBP Hemodynamic stability MAP ≥65 mmHg</a:t>
            </a:r>
          </a:p>
          <a:p>
            <a:r>
              <a:rPr dirty="0" lang="en-US"/>
              <a:t>Pulse oximetry (</a:t>
            </a:r>
            <a:r>
              <a:rPr dirty="0" lang="en-US" err="1"/>
              <a:t>SpO</a:t>
            </a:r>
            <a:r>
              <a:rPr dirty="0" lang="en-US"/>
              <a:t>₂) Oxygenation ≥94% (on room air); with O₂ ≥95%</a:t>
            </a:r>
          </a:p>
          <a:p>
            <a:r>
              <a:rPr dirty="0" lang="en-US"/>
              <a:t>Capnography (</a:t>
            </a:r>
            <a:r>
              <a:rPr dirty="0" lang="en-US" err="1"/>
              <a:t>EtCO</a:t>
            </a:r>
            <a:r>
              <a:rPr dirty="0" lang="en-US"/>
              <a:t>₂) Ventilation, circuit integrity, ETT position 35–45 mmHg; waveform confirms ETT placement</a:t>
            </a:r>
          </a:p>
          <a:p>
            <a:r>
              <a:rPr dirty="0" lang="en-US"/>
              <a:t>Temperature Prevent hypothermia/hyperthermia 36–37.5°C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عنوان 4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75855"/>
          </a:xfrm>
        </p:spPr>
        <p:txBody>
          <a:bodyPr>
            <a:normAutofit/>
          </a:bodyPr>
          <a:p>
            <a:r>
              <a:rPr dirty="0" lang="en-US"/>
              <a:t>Objectives </a:t>
            </a:r>
          </a:p>
        </p:txBody>
      </p:sp>
      <p:sp>
        <p:nvSpPr>
          <p:cNvPr id="1048613" name="عنصر نائب للمحتوى 6"/>
          <p:cNvSpPr>
            <a:spLocks noGrp="1"/>
          </p:cNvSpPr>
          <p:nvPr>
            <p:ph idx="1"/>
          </p:nvPr>
        </p:nvSpPr>
        <p:spPr>
          <a:xfrm>
            <a:off x="753533" y="1219200"/>
            <a:ext cx="8355831" cy="4752108"/>
          </a:xfrm>
        </p:spPr>
        <p:txBody>
          <a:bodyPr>
            <a:normAutofit/>
          </a:bodyPr>
          <a:p>
            <a:r>
              <a:rPr dirty="0" lang="en-US">
                <a:solidFill>
                  <a:schemeClr val="accent2"/>
                </a:solidFill>
              </a:rPr>
              <a:t>Patient safety in anesthesia involves</a:t>
            </a:r>
            <a:r>
              <a:rPr dirty="0" lang="en-US"/>
              <a:t>:</a:t>
            </a:r>
          </a:p>
          <a:p>
            <a:pPr indent="0" marL="0">
              <a:buNone/>
            </a:pPr>
            <a:r>
              <a:rPr dirty="0" lang="en-US"/>
              <a:t>*1 Preoperative assessment: </a:t>
            </a:r>
            <a:r>
              <a:rPr dirty="0" lang="en-US" err="1"/>
              <a:t>Hx,clinical</a:t>
            </a:r>
            <a:r>
              <a:rPr dirty="0" lang="en-US"/>
              <a:t> </a:t>
            </a:r>
            <a:r>
              <a:rPr dirty="0" lang="en-US" err="1"/>
              <a:t>examination,investigation,NPO</a:t>
            </a:r>
            <a:r>
              <a:rPr dirty="0" lang="en-US"/>
              <a:t> status </a:t>
            </a:r>
          </a:p>
          <a:p>
            <a:pPr indent="0" marL="0">
              <a:buNone/>
            </a:pPr>
            <a:r>
              <a:rPr dirty="0" lang="en-US"/>
              <a:t>*2 Preoperative preparation for anesthesia machine and </a:t>
            </a:r>
            <a:r>
              <a:rPr dirty="0" lang="en-US" err="1"/>
              <a:t>equipment,emergency</a:t>
            </a:r>
            <a:r>
              <a:rPr dirty="0" lang="en-US"/>
              <a:t> drug and equipment .</a:t>
            </a:r>
          </a:p>
          <a:p>
            <a:pPr indent="0" marL="0">
              <a:buNone/>
            </a:pPr>
            <a:r>
              <a:rPr dirty="0" lang="en-US"/>
              <a:t>*3 Monitoring during anesthesia</a:t>
            </a:r>
          </a:p>
          <a:p>
            <a:pPr indent="0" marL="0">
              <a:buNone/>
            </a:pPr>
            <a:r>
              <a:rPr dirty="0" lang="en-US"/>
              <a:t>*4 Infection control </a:t>
            </a:r>
          </a:p>
          <a:p>
            <a:pPr indent="0" marL="0">
              <a:buNone/>
            </a:pPr>
            <a:r>
              <a:rPr dirty="0" lang="en-US"/>
              <a:t>*5 teamwork communications</a:t>
            </a:r>
          </a:p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r>
              <a:rPr dirty="0" lang="en-US">
                <a:solidFill>
                  <a:schemeClr val="accent1"/>
                </a:solidFill>
              </a:rPr>
              <a:t>  </a:t>
            </a:r>
            <a:r>
              <a:rPr dirty="0" lang="en-US">
                <a:solidFill>
                  <a:schemeClr val="accent2"/>
                </a:solidFill>
              </a:rPr>
              <a:t>Risk assessment</a:t>
            </a:r>
            <a:r>
              <a:rPr dirty="0" lang="en-US"/>
              <a:t> </a:t>
            </a:r>
          </a:p>
          <a:p>
            <a:pPr indent="0" marL="0">
              <a:buNone/>
            </a:pPr>
            <a:r>
              <a:rPr dirty="0" lang="en-US"/>
              <a:t>*ASA scoring</a:t>
            </a:r>
          </a:p>
          <a:p>
            <a:pPr indent="0" marL="0">
              <a:buNone/>
            </a:pPr>
            <a:r>
              <a:rPr dirty="0" lang="en-US"/>
              <a:t>*Airway risk assessment</a:t>
            </a:r>
          </a:p>
          <a:p>
            <a:pPr indent="0" marL="0">
              <a:buNone/>
            </a:pPr>
            <a:r>
              <a:rPr dirty="0" lang="en-US"/>
              <a:t>*Cardiac risk assessment </a:t>
            </a:r>
          </a:p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r>
              <a:rPr dirty="0" lang="en-US">
                <a:solidFill>
                  <a:schemeClr val="accent2"/>
                </a:solidFill>
              </a:rPr>
              <a:t>Types of anesthesia</a:t>
            </a:r>
            <a:r>
              <a:rPr dirty="0" lang="en-US"/>
              <a:t> </a:t>
            </a:r>
          </a:p>
        </p:txBody>
      </p:sp>
      <p:pic>
        <p:nvPicPr>
          <p:cNvPr id="2097153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320271" y="3117273"/>
            <a:ext cx="3765838" cy="2270414"/>
          </a:xfrm>
          <a:prstGeom prst="rect"/>
        </p:spPr>
      </p:pic>
      <p:pic>
        <p:nvPicPr>
          <p:cNvPr id="2097154" name="صورة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109364" y="0"/>
            <a:ext cx="3068782" cy="3068782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 Advanced Monitoring (Board-Level Knowledge)</a:t>
            </a:r>
          </a:p>
        </p:txBody>
      </p:sp>
      <p:sp>
        <p:nvSpPr>
          <p:cNvPr id="1048645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4444" lnSpcReduction="10000"/>
          </a:bodyPr>
          <a:p>
            <a:r>
              <a:rPr dirty="0" lang="en-US"/>
              <a:t>Monitor Indication Key numbers</a:t>
            </a:r>
          </a:p>
          <a:p>
            <a:r>
              <a:rPr dirty="0" lang="en-US"/>
              <a:t>Arterial line Beat-to-beat BP, blood gases, unstable patients MAP target varies (usually &gt;65)</a:t>
            </a:r>
          </a:p>
          <a:p>
            <a:r>
              <a:rPr dirty="0" lang="en-US"/>
              <a:t>CVP Volume status (low sensitivity) 8–12 mmHg (but not reliable alone)</a:t>
            </a:r>
          </a:p>
          <a:p>
            <a:r>
              <a:rPr dirty="0" lang="en-US"/>
              <a:t>Cardiac output (</a:t>
            </a:r>
            <a:r>
              <a:rPr dirty="0" lang="en-US" err="1"/>
              <a:t>FloTrac</a:t>
            </a:r>
            <a:r>
              <a:rPr dirty="0" lang="en-US"/>
              <a:t>, </a:t>
            </a:r>
            <a:r>
              <a:rPr dirty="0" lang="en-US" err="1"/>
              <a:t>PiCCO</a:t>
            </a:r>
            <a:r>
              <a:rPr dirty="0" lang="en-US"/>
              <a:t>, PAC) Shock, major cardiac/vascular surgery CI 2.5–4 L/min/m²</a:t>
            </a:r>
          </a:p>
          <a:p>
            <a:r>
              <a:rPr dirty="0" lang="en-US"/>
              <a:t>BIS (depth of anesthesia) Prevent awareness; reduce anesthetic use 40–60 (adequate hypnosis)</a:t>
            </a:r>
          </a:p>
          <a:p>
            <a:r>
              <a:rPr dirty="0" lang="en-US"/>
              <a:t>Neuromuscular monitoring (TOF) Guide reversal; avoid residual paralysis TOF ratio ≥0.9 before </a:t>
            </a:r>
            <a:r>
              <a:rPr dirty="0" lang="en-US" err="1"/>
              <a:t>extubation</a:t>
            </a:r>
            <a:endParaRPr dirty="0" lang="en-US"/>
          </a:p>
          <a:p>
            <a:r>
              <a:rPr dirty="0" lang="en-US"/>
              <a:t>Transesophageal echocardiography (TEE) Valve function, wall motion, volume LVEF, regional wall motion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 Clinical Monitoring (Don't Forget the Patient)</a:t>
            </a:r>
          </a:p>
        </p:txBody>
      </p:sp>
      <p:sp>
        <p:nvSpPr>
          <p:cNvPr id="104864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Pupils – small (opioids, propofol), large (light anesthesia, anticholinergics)</a:t>
            </a:r>
          </a:p>
          <a:p>
            <a:r>
              <a:rPr dirty="0" lang="en-US"/>
              <a:t>· Tears, sweating, hypertension, tachycardia – signs of light anesthesia</a:t>
            </a:r>
          </a:p>
          <a:p>
            <a:r>
              <a:rPr dirty="0" lang="en-US"/>
              <a:t>· Breathing circuit – condensation (humidification), reservoir bag movement</a:t>
            </a:r>
          </a:p>
          <a:p>
            <a:r>
              <a:rPr dirty="0" lang="en-US"/>
              <a:t>· Urine output – target ≥0.5 mL/kg/h (indicates renal perfusion)</a:t>
            </a:r>
          </a:p>
          <a:p>
            <a:r>
              <a:rPr dirty="0" lang="en-US"/>
              <a:t>· Surgical field – bleeding, surgical manipulation affecting hemodynamics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عنوان 1"/>
          <p:cNvSpPr>
            <a:spLocks noGrp="1"/>
          </p:cNvSpPr>
          <p:nvPr>
            <p:ph type="title"/>
          </p:nvPr>
        </p:nvSpPr>
        <p:spPr>
          <a:xfrm>
            <a:off x="739680" y="1530928"/>
            <a:ext cx="8596668" cy="1579418"/>
          </a:xfrm>
        </p:spPr>
        <p:txBody>
          <a:bodyPr/>
          <a:p>
            <a:r>
              <a:rPr dirty="0" lang="en-US"/>
              <a:t>4.1 Infection Prevention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4.1 Equipment Sterilization Levels</a:t>
            </a:r>
          </a:p>
          <a:p>
            <a:endParaRPr dirty="0" lang="en-US"/>
          </a:p>
          <a:p>
            <a:endParaRPr dirty="0" lang="en-US"/>
          </a:p>
          <a:p>
            <a:r>
              <a:rPr dirty="0" lang="en-US"/>
              <a:t>4.2 Aseptic Technique for Regional Anesthesia &amp; CVC</a:t>
            </a:r>
          </a:p>
          <a:p>
            <a:endParaRPr dirty="0" lang="en-US"/>
          </a:p>
          <a:p>
            <a:endParaRPr dirty="0"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عنوان 1"/>
          <p:cNvSpPr>
            <a:spLocks noGrp="1"/>
          </p:cNvSpPr>
          <p:nvPr>
            <p:ph type="title"/>
          </p:nvPr>
        </p:nvSpPr>
        <p:spPr>
          <a:xfrm>
            <a:off x="608062" y="325582"/>
            <a:ext cx="8596668" cy="1336964"/>
          </a:xfrm>
        </p:spPr>
        <p:txBody>
          <a:bodyPr/>
          <a:p>
            <a:r>
              <a:rPr dirty="0" lang="en-US"/>
              <a:t>5.1 Communication &amp; Teamwork </a:t>
            </a:r>
          </a:p>
        </p:txBody>
      </p:sp>
      <p:pic>
        <p:nvPicPr>
          <p:cNvPr id="2097167" name="صورة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1446" y="1956262"/>
            <a:ext cx="7239000" cy="4815840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7640782" cy="6858000"/>
          </a:xfrm>
          <a:prstGeom prst="rect"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381000"/>
            <a:ext cx="7529945" cy="6096000"/>
          </a:xfrm>
          <a:prstGeom prst="rect"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38833" y="228601"/>
            <a:ext cx="9362367" cy="6303818"/>
          </a:xfrm>
          <a:prstGeom prst="rect"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74847"/>
          </a:xfrm>
        </p:spPr>
        <p:txBody>
          <a:bodyPr/>
          <a:p>
            <a:r>
              <a:rPr dirty="0" lang="en-US"/>
              <a:t>Component Example</a:t>
            </a:r>
          </a:p>
          <a:p>
            <a:r>
              <a:rPr dirty="0" lang="en-US"/>
              <a:t>Situation "I am Dr. Smith, handing over Mr. Jones, 65M, post-laparotomy."</a:t>
            </a:r>
          </a:p>
          <a:p>
            <a:r>
              <a:rPr dirty="0" lang="en-US"/>
              <a:t>Background "History of HTN, DM, on metformin and lisinopril. Difficult intubation Mallampati 3."</a:t>
            </a:r>
          </a:p>
          <a:p>
            <a:r>
              <a:rPr dirty="0" lang="en-US"/>
              <a:t>Assessment "Currently hemodynamically stable, BP 120/80, HR 90, </a:t>
            </a:r>
            <a:r>
              <a:rPr dirty="0" lang="en-US" err="1"/>
              <a:t>SpO</a:t>
            </a:r>
            <a:r>
              <a:rPr dirty="0" lang="en-US"/>
              <a:t>₂ 98% on facemask. Received 2 mg midazolam, 150 mcg fentanyl, sevoflurane. Reversed with </a:t>
            </a:r>
            <a:r>
              <a:rPr dirty="0" lang="en-US" err="1"/>
              <a:t>sugammadex</a:t>
            </a:r>
            <a:r>
              <a:rPr dirty="0" lang="en-US"/>
              <a:t>."</a:t>
            </a:r>
          </a:p>
          <a:p>
            <a:r>
              <a:rPr dirty="0" lang="en-US"/>
              <a:t>Recommendation "Monitor for residual paralysis. Give pain meds (morphine 2 mg IV PRN). Call me if </a:t>
            </a:r>
            <a:r>
              <a:rPr dirty="0" lang="en-US" err="1"/>
              <a:t>SpO</a:t>
            </a:r>
            <a:r>
              <a:rPr dirty="0" lang="en-US"/>
              <a:t>₂ drops below 94%."</a:t>
            </a:r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عنوان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9818"/>
          </a:xfrm>
        </p:spPr>
        <p:txBody>
          <a:bodyPr>
            <a:normAutofit fontScale="90000"/>
          </a:bodyPr>
          <a:p>
            <a:r>
              <a:rPr dirty="0" lang="fr-FR"/>
              <a:t>Crisis Resource Management (CRM) Principles</a:t>
            </a:r>
            <a:br>
              <a:rPr dirty="0" lang="fr-FR"/>
            </a:br>
            <a:endParaRPr dirty="0" lang="en-US"/>
          </a:p>
        </p:txBody>
      </p:sp>
      <p:sp>
        <p:nvSpPr>
          <p:cNvPr id="1048658" name="عنصر نائب للمحتوى 2"/>
          <p:cNvSpPr>
            <a:spLocks noGrp="1"/>
          </p:cNvSpPr>
          <p:nvPr>
            <p:ph idx="1"/>
          </p:nvPr>
        </p:nvSpPr>
        <p:spPr>
          <a:xfrm>
            <a:off x="123152" y="1759527"/>
            <a:ext cx="8596668" cy="4261053"/>
          </a:xfrm>
        </p:spPr>
        <p:txBody>
          <a:bodyPr/>
          <a:p>
            <a:endParaRPr dirty="0" lang="en-US"/>
          </a:p>
          <a:p>
            <a:r>
              <a:rPr dirty="0" lang="en-US"/>
              <a:t>· Call for help early – don't struggle alone</a:t>
            </a:r>
          </a:p>
          <a:p>
            <a:r>
              <a:rPr dirty="0" lang="en-US"/>
              <a:t>· Assign roles (airway, drugs, circulation, recorder, team leader)</a:t>
            </a:r>
          </a:p>
          <a:p>
            <a:r>
              <a:rPr dirty="0" lang="en-US"/>
              <a:t>· Use cognitive aids (difficult airway algorithm, MH protocol, PALS/ACLS cards)</a:t>
            </a:r>
          </a:p>
          <a:p>
            <a:r>
              <a:rPr dirty="0" lang="en-US"/>
              <a:t>· Communicate clearly – closed-loop communication ("Give 10 mcg epinephrine IV" → "10 mcg epinephrine given" → "Thank you")</a:t>
            </a:r>
          </a:p>
          <a:p>
            <a:r>
              <a:rPr lang="en-US"/>
              <a:t>· Reassess frequently – every 2-3 minutes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عنوان 1"/>
          <p:cNvSpPr>
            <a:spLocks noGrp="1"/>
          </p:cNvSpPr>
          <p:nvPr>
            <p:ph type="title"/>
          </p:nvPr>
        </p:nvSpPr>
        <p:spPr>
          <a:xfrm>
            <a:off x="725825" y="1634835"/>
            <a:ext cx="8596668" cy="2957947"/>
          </a:xfrm>
        </p:spPr>
        <p:txBody>
          <a:bodyPr>
            <a:normAutofit fontScale="91667"/>
          </a:bodyPr>
          <a:p>
            <a:pPr rtl="1">
              <a:lnSpc>
                <a:spcPct val="115000"/>
              </a:lnSpc>
              <a:spcAft>
                <a:spcPts val="1000"/>
              </a:spcAft>
            </a:pPr>
            <a:br>
              <a:rPr dirty="0" sz="3600" lang="en-US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dirty="0" sz="3600" lang="en-US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 1: </a:t>
            </a:r>
            <a:br>
              <a:rPr dirty="0" sz="3600" lang="en-US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dirty="0" sz="3600" lang="en-US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1.1 Pre-Anesthetic Evaluation (History, Exam, </a:t>
            </a:r>
            <a:r>
              <a:rPr dirty="0" sz="3600" lang="en-US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Labs,NPO</a:t>
            </a:r>
            <a:r>
              <a:rPr dirty="0" sz="3600" lang="en-US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status)</a:t>
            </a:r>
            <a:br>
              <a:rPr dirty="0" sz="3600" lang="en-US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dirty="0"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عنوان 1"/>
          <p:cNvSpPr>
            <a:spLocks noGrp="1"/>
          </p:cNvSpPr>
          <p:nvPr>
            <p:ph type="title"/>
          </p:nvPr>
        </p:nvSpPr>
        <p:spPr>
          <a:xfrm>
            <a:off x="885921" y="2057401"/>
            <a:ext cx="6000557" cy="1246909"/>
          </a:xfrm>
        </p:spPr>
        <p:txBody>
          <a:bodyPr/>
          <a:p>
            <a:r>
              <a:rPr dirty="0" lang="en-US"/>
              <a:t>Part 2: Risk assessment </a:t>
            </a:r>
          </a:p>
        </p:txBody>
      </p:sp>
      <p:pic>
        <p:nvPicPr>
          <p:cNvPr id="2097171" name="صورة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722476" y="62346"/>
            <a:ext cx="5317124" cy="3990110"/>
          </a:xfrm>
          <a:prstGeom prst="rect"/>
        </p:spPr>
      </p:pic>
      <p:pic>
        <p:nvPicPr>
          <p:cNvPr id="2097172" name="صورة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177636" y="3490851"/>
            <a:ext cx="5417128" cy="3125560"/>
          </a:xfrm>
          <a:prstGeom prst="rect"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عنوان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50339" cy="1320800"/>
          </a:xfrm>
        </p:spPr>
        <p:txBody>
          <a:bodyPr/>
          <a:p>
            <a:r>
              <a:rPr dirty="0" lang="en-US"/>
              <a:t>ASA (American society of Anesthesiologist </a:t>
            </a:r>
          </a:p>
        </p:txBody>
      </p:sp>
      <p:pic>
        <p:nvPicPr>
          <p:cNvPr id="2097173" name="صورة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29492" y="1521691"/>
            <a:ext cx="8420966" cy="4562475"/>
          </a:xfrm>
          <a:prstGeom prst="rect"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ASA </a:t>
            </a:r>
          </a:p>
        </p:txBody>
      </p:sp>
      <p:pic>
        <p:nvPicPr>
          <p:cNvPr id="2097174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77334" y="1489364"/>
            <a:ext cx="7122775" cy="4578927"/>
          </a:xfrm>
          <a:prstGeom prst="rect"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عنوان 1"/>
          <p:cNvSpPr>
            <a:spLocks noGrp="1"/>
          </p:cNvSpPr>
          <p:nvPr>
            <p:ph type="title"/>
          </p:nvPr>
        </p:nvSpPr>
        <p:spPr>
          <a:xfrm>
            <a:off x="669709" y="353291"/>
            <a:ext cx="8438957" cy="1039091"/>
          </a:xfrm>
        </p:spPr>
        <p:txBody>
          <a:bodyPr>
            <a:normAutofit/>
          </a:bodyPr>
          <a:p>
            <a:r>
              <a:rPr dirty="0" lang="en-US"/>
              <a:t>Airway risk assessment </a:t>
            </a:r>
          </a:p>
        </p:txBody>
      </p:sp>
      <p:pic>
        <p:nvPicPr>
          <p:cNvPr id="2097175" name="عنصر نائب للمحتوى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69709" y="1281545"/>
            <a:ext cx="5786509" cy="532014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عنوان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0600"/>
          </a:xfrm>
        </p:spPr>
        <p:txBody>
          <a:bodyPr/>
          <a:p>
            <a:r>
              <a:rPr dirty="0" lang="en-US"/>
              <a:t>Cardiac risk assessment </a:t>
            </a:r>
          </a:p>
        </p:txBody>
      </p:sp>
      <p:pic>
        <p:nvPicPr>
          <p:cNvPr id="2097176" name="عنصر نائب للمحتوى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362152" y="1713836"/>
            <a:ext cx="4284703" cy="4936346"/>
          </a:xfrm>
        </p:spPr>
      </p:pic>
      <p:pic>
        <p:nvPicPr>
          <p:cNvPr id="2097177" name="صورة 16"/>
          <p:cNvPicPr>
            <a:picLocks noChangeAspect="1"/>
          </p:cNvPicPr>
          <p:nvPr/>
        </p:nvPicPr>
        <p:blipFill>
          <a:blip xmlns:r="http://schemas.openxmlformats.org/officeDocument/2006/relationships" r:embed=""/>
          <a:stretch>
            <a:fillRect/>
          </a:stretch>
        </p:blipFill>
        <p:spPr>
          <a:xfrm>
            <a:off x="110835" y="1713836"/>
            <a:ext cx="6927274" cy="5144164"/>
          </a:xfrm>
          <a:prstGeom prst="rect"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MET</a:t>
            </a:r>
          </a:p>
        </p:txBody>
      </p:sp>
      <p:pic>
        <p:nvPicPr>
          <p:cNvPr id="2097178" name="عنصر نائب للمحتوى 10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734" y="1801089"/>
            <a:ext cx="6363630" cy="4509655"/>
          </a:xfrm>
          <a:prstGeom prst="rect"/>
        </p:spPr>
      </p:pic>
      <p:sp>
        <p:nvSpPr>
          <p:cNvPr id="1048665" name="مربع نص 3"/>
          <p:cNvSpPr txBox="1"/>
          <p:nvPr/>
        </p:nvSpPr>
        <p:spPr>
          <a:xfrm>
            <a:off x="6726382" y="2881746"/>
            <a:ext cx="3030681" cy="24917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/>
              <a:t>· &lt;4 METs (cannot walk 2 blocks or climb 1 flight) → high risk → consider further testing (stress echo, troponin)</a:t>
            </a:r>
          </a:p>
          <a:p>
            <a:endParaRPr dirty="0" lang="en-US"/>
          </a:p>
          <a:p>
            <a:r>
              <a:rPr dirty="0" lang="en-US"/>
              <a:t>· &gt;4 METs → low risk → proceed without additional cardiac tests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صورة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34291" y="0"/>
            <a:ext cx="6373091" cy="6802581"/>
          </a:xfrm>
          <a:prstGeom prst="rect"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عنوان 1"/>
          <p:cNvSpPr>
            <a:spLocks noGrp="1"/>
          </p:cNvSpPr>
          <p:nvPr>
            <p:ph type="title"/>
          </p:nvPr>
        </p:nvSpPr>
        <p:spPr>
          <a:xfrm>
            <a:off x="235528" y="1946564"/>
            <a:ext cx="6428509" cy="1336964"/>
          </a:xfrm>
        </p:spPr>
        <p:txBody>
          <a:bodyPr/>
          <a:p>
            <a:r>
              <a:rPr dirty="0" lang="en-US"/>
              <a:t>Part 4:Types of anesthesia </a:t>
            </a:r>
          </a:p>
        </p:txBody>
      </p:sp>
      <p:pic>
        <p:nvPicPr>
          <p:cNvPr id="2097180" name="صورة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780011" y="-3157"/>
            <a:ext cx="2411990" cy="2940727"/>
          </a:xfrm>
          <a:prstGeom prst="rect"/>
        </p:spPr>
      </p:pic>
      <p:pic>
        <p:nvPicPr>
          <p:cNvPr id="2097181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9056" y="4472420"/>
            <a:ext cx="5940744" cy="2385580"/>
          </a:xfrm>
          <a:prstGeom prst="rect"/>
        </p:spPr>
      </p:pic>
      <p:pic>
        <p:nvPicPr>
          <p:cNvPr id="2097182" name="صورة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937329" y="2691432"/>
            <a:ext cx="3842682" cy="2385580"/>
          </a:xfrm>
          <a:prstGeom prst="rect"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صورة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3288" y="0"/>
            <a:ext cx="12078711" cy="6858000"/>
          </a:xfrm>
          <a:prstGeom prst="rect"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272947" y="-173187"/>
            <a:ext cx="6503886" cy="7031187"/>
          </a:xfrm>
          <a:prstGeom prst="rect"/>
        </p:spPr>
      </p:pic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363559"/>
            <a:ext cx="5622636" cy="6130883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" y="0"/>
            <a:ext cx="7848600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عنوان 1"/>
          <p:cNvSpPr>
            <a:spLocks noGrp="1"/>
          </p:cNvSpPr>
          <p:nvPr>
            <p:ph type="title"/>
          </p:nvPr>
        </p:nvSpPr>
        <p:spPr>
          <a:xfrm>
            <a:off x="677334" y="-55419"/>
            <a:ext cx="8596668" cy="1320800"/>
          </a:xfrm>
        </p:spPr>
        <p:txBody>
          <a:bodyPr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dirty="0" sz="3600" lang="en-US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Medical History – High-Yield Elements</a:t>
            </a:r>
            <a:br>
              <a:rPr dirty="0" sz="3600" lang="en-US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dirty="0" lang="en-US"/>
          </a:p>
        </p:txBody>
      </p:sp>
      <p:sp>
        <p:nvSpPr>
          <p:cNvPr id="1048619" name="عنصر نائب للمحتوى 2"/>
          <p:cNvSpPr>
            <a:spLocks noGrp="1"/>
          </p:cNvSpPr>
          <p:nvPr>
            <p:ph idx="1"/>
          </p:nvPr>
        </p:nvSpPr>
        <p:spPr>
          <a:xfrm>
            <a:off x="490297" y="740498"/>
            <a:ext cx="8596668" cy="3880773"/>
          </a:xfrm>
        </p:spPr>
        <p:txBody>
          <a:bodyPr>
            <a:noAutofit/>
          </a:bodyPr>
          <a:p>
            <a:r>
              <a:rPr dirty="0" sz="1400" lang="en-US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Allergies Latex, drugs (propofol – egg/soy), antibiotics, local anesthetics (ester vs amide) Avoid trigger; consider pretreatment</a:t>
            </a:r>
          </a:p>
          <a:p>
            <a:r>
              <a:rPr dirty="0" sz="1400" lang="en-US"/>
              <a:t>Cardiac Angina, CHF, dyspnea, HTN, valve disease Risk of ischemia, pulmonary edema, arrhythmias</a:t>
            </a:r>
          </a:p>
          <a:p>
            <a:r>
              <a:rPr dirty="0" sz="1400" lang="en-US"/>
              <a:t>Pulmonary COPD, asthma, OSA, URI in last 2 weeks Reactive airway disease, difficult airway, postoperative pulmonary complications</a:t>
            </a:r>
          </a:p>
          <a:p>
            <a:r>
              <a:rPr dirty="0" sz="1400" lang="en-US"/>
              <a:t>Renal Creatinine &gt;2 mg/dL, dialysis Drug excretion (e.g., morphine, rocuronium), fluid balance</a:t>
            </a:r>
          </a:p>
          <a:p>
            <a:r>
              <a:rPr dirty="0" sz="1400" lang="en-US"/>
              <a:t>Hepatic Cirrhosis, hepatitis Altered drug metabolism (e.g., benzodiazepines), coagulopathy</a:t>
            </a:r>
          </a:p>
          <a:p>
            <a:r>
              <a:rPr dirty="0" sz="1400" lang="en-US"/>
              <a:t>Endocrine Diabetes (insulin-dependent), thyroid, adrenal Hypoglycemia, difficult airway (thyromegaly), steroid coverage</a:t>
            </a:r>
          </a:p>
          <a:p>
            <a:r>
              <a:rPr dirty="0" sz="1400" lang="en-US"/>
              <a:t>Previous anesthesia Difficult intubation, PONV, malignant hyperthermia, prolonged paralysis Plan for awake intubation, antiemetics, dantrolene availability, avoid succinylcholine</a:t>
            </a:r>
          </a:p>
          <a:p>
            <a:r>
              <a:rPr dirty="0" sz="1400" lang="en-US"/>
              <a:t>Family history MH, pseudocholinesterase deficiency, bleeding disorders Trigger-free machine, avoid succinylcholine, check </a:t>
            </a:r>
            <a:r>
              <a:rPr dirty="0" sz="1400" lang="en-US" err="1"/>
              <a:t>coags</a:t>
            </a:r>
            <a:endParaRPr dirty="0" sz="1400" lang="en-US"/>
          </a:p>
          <a:p>
            <a:r>
              <a:rPr dirty="0" sz="1400" lang="en-US"/>
              <a:t>Medications Anticoagulants (DOACs, warfarin), beta-blockers, </a:t>
            </a:r>
            <a:r>
              <a:rPr dirty="0" sz="1400" lang="en-US" err="1"/>
              <a:t>ACEi</a:t>
            </a:r>
            <a:r>
              <a:rPr dirty="0" sz="1400" lang="en-US"/>
              <a:t>, insulin, steroids, MAOIs Stop/continue protocols; hypotension risk; serotonin syndrome risk</a:t>
            </a:r>
          </a:p>
          <a:p>
            <a:r>
              <a:rPr dirty="0" sz="1400" lang="en-US"/>
              <a:t>Social history Smoking, alcohol, illicit drugs Airway hyperreactivity, tolerance to sedatives, withdrawal risk</a:t>
            </a:r>
          </a:p>
          <a:p>
            <a:r>
              <a:rPr dirty="0" sz="1400" lang="en-US"/>
              <a:t>NPO status Last oral intake Risk of aspiration – 2h clear liquids, 6h light meal, 8h fatty meal</a:t>
            </a:r>
          </a:p>
          <a:p>
            <a:endParaRPr dirty="0" sz="140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 Laboratory Investigations – Evidence-Based Ordering (Not Routine)</a:t>
            </a:r>
          </a:p>
        </p:txBody>
      </p:sp>
      <p:sp>
        <p:nvSpPr>
          <p:cNvPr id="1048621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4444" lnSpcReduction="10000"/>
          </a:bodyPr>
          <a:p>
            <a:endParaRPr dirty="0" lang="en-US"/>
          </a:p>
          <a:p>
            <a:r>
              <a:rPr dirty="0" lang="en-US"/>
              <a:t>Test Indication</a:t>
            </a:r>
          </a:p>
          <a:p>
            <a:r>
              <a:rPr dirty="0" lang="en-US"/>
              <a:t>CBC Expected blood loss &gt;500 mL, renal/liver disease, age &gt;65 with major surgery</a:t>
            </a:r>
          </a:p>
          <a:p>
            <a:r>
              <a:rPr dirty="0" lang="en-US"/>
              <a:t>Creatinine/GFR Age &gt;60, major surgery, DM, HTN, CHF, nephrotoxic drugs</a:t>
            </a:r>
          </a:p>
          <a:p>
            <a:r>
              <a:rPr dirty="0" lang="en-US"/>
              <a:t>Glucose Diabetes mellitus, major surgery</a:t>
            </a:r>
          </a:p>
          <a:p>
            <a:r>
              <a:rPr dirty="0" lang="en-US"/>
              <a:t>ECG Age &gt;65, known cardiac disease, intermediate/high-risk surgery</a:t>
            </a:r>
          </a:p>
          <a:p>
            <a:r>
              <a:rPr dirty="0" lang="en-US"/>
              <a:t>Troponin Chest pain, dyspnea, high-risk surgery (vascular)</a:t>
            </a:r>
          </a:p>
          <a:p>
            <a:r>
              <a:rPr dirty="0" lang="en-US"/>
              <a:t>Pregnancy test All women of childbearing age if pregnancy possible</a:t>
            </a:r>
          </a:p>
          <a:p>
            <a:r>
              <a:rPr dirty="0" lang="en-US"/>
              <a:t>Coagulation panel (INR/PTT) Anticoagulant use, liver disease, malnutrition, bleeding history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عنوان 1"/>
          <p:cNvSpPr>
            <a:spLocks noGrp="1"/>
          </p:cNvSpPr>
          <p:nvPr>
            <p:ph type="title"/>
          </p:nvPr>
        </p:nvSpPr>
        <p:spPr>
          <a:xfrm>
            <a:off x="677334" y="69274"/>
            <a:ext cx="8596668" cy="969818"/>
          </a:xfrm>
        </p:spPr>
        <p:txBody>
          <a:bodyPr>
            <a:normAutofit/>
          </a:bodyPr>
          <a:p>
            <a:r>
              <a:rPr dirty="0" lang="en-US"/>
              <a:t> NPO status</a:t>
            </a:r>
          </a:p>
        </p:txBody>
      </p:sp>
      <p:pic>
        <p:nvPicPr>
          <p:cNvPr id="2097156" name="عنصر نائب للمحتوى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77334" y="803563"/>
            <a:ext cx="7570593" cy="58764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46729" y="80920"/>
            <a:ext cx="7411750" cy="6473627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عنصر نائب للمحتوى 2"/>
          <p:cNvSpPr>
            <a:spLocks noGrp="1"/>
          </p:cNvSpPr>
          <p:nvPr>
            <p:ph idx="1"/>
          </p:nvPr>
        </p:nvSpPr>
        <p:spPr>
          <a:xfrm>
            <a:off x="677333" y="332509"/>
            <a:ext cx="8660631" cy="6407727"/>
          </a:xfrm>
        </p:spPr>
        <p:txBody>
          <a:bodyPr>
            <a:normAutofit/>
          </a:bodyPr>
          <a:p>
            <a:endParaRPr dirty="0" lang="en-US"/>
          </a:p>
          <a:p>
            <a:r>
              <a:rPr dirty="0" lang="en-US"/>
              <a:t>Ingested material Minimum fasting time</a:t>
            </a:r>
          </a:p>
          <a:p>
            <a:r>
              <a:rPr dirty="0" lang="en-US"/>
              <a:t>Clear liquids (water, black coffee, clear juice) 2 hours</a:t>
            </a:r>
          </a:p>
          <a:p>
            <a:r>
              <a:rPr dirty="0" lang="en-US"/>
              <a:t>Breast milk 4 hours</a:t>
            </a:r>
          </a:p>
          <a:p>
            <a:r>
              <a:rPr dirty="0" lang="en-US"/>
              <a:t>Infant formula 6 hours</a:t>
            </a:r>
          </a:p>
          <a:p>
            <a:r>
              <a:rPr dirty="0" lang="en-US"/>
              <a:t>Light meal (toast, tea) 6 hours</a:t>
            </a:r>
          </a:p>
          <a:p>
            <a:r>
              <a:rPr dirty="0" lang="en-US"/>
              <a:t>Fatty meal or meat 8 hours</a:t>
            </a:r>
          </a:p>
          <a:p>
            <a:pPr indent="0" marL="0">
              <a:buNone/>
            </a:pPr>
            <a:endParaRPr dirty="0" lang="en-US"/>
          </a:p>
          <a:p>
            <a:r>
              <a:rPr dirty="0" lang="en-US">
                <a:solidFill>
                  <a:schemeClr val="accent2"/>
                </a:solidFill>
              </a:rPr>
              <a:t>⨁ Exceptions (full stomach despite NPO):</a:t>
            </a:r>
          </a:p>
          <a:p>
            <a:endParaRPr dirty="0" lang="en-US"/>
          </a:p>
          <a:p>
            <a:r>
              <a:rPr dirty="0" lang="en-US"/>
              <a:t>· Emergency surgery</a:t>
            </a:r>
          </a:p>
          <a:p>
            <a:r>
              <a:rPr dirty="0" lang="en-US"/>
              <a:t>· Gastroparesis (diabetes, opioids)</a:t>
            </a:r>
          </a:p>
          <a:p>
            <a:r>
              <a:rPr dirty="0" lang="en-US"/>
              <a:t>· Bowel obstruction</a:t>
            </a:r>
          </a:p>
          <a:p>
            <a:r>
              <a:rPr dirty="0" lang="en-US"/>
              <a:t>· Severe GERD</a:t>
            </a:r>
          </a:p>
          <a:p>
            <a:r>
              <a:rPr dirty="0" lang="en-US"/>
              <a:t>· Pregnancy (≥18 weeks)</a:t>
            </a:r>
          </a:p>
          <a:p>
            <a:r>
              <a:rPr dirty="0" lang="en-US"/>
              <a:t>· Morbid obesity (BMI &gt;40)</a:t>
            </a:r>
          </a:p>
          <a:p>
            <a:endParaRPr dirty="0" lang="en-US"/>
          </a:p>
          <a:p>
            <a:r>
              <a:rPr dirty="0" lang="en-US"/>
              <a:t>Management: Rapid sequence induction (RSI) with cricoid pressure (or modified RSI without cricoid if contraindicated).</a:t>
            </a:r>
          </a:p>
          <a:p>
            <a:endParaRPr dirty="0" lang="en-US"/>
          </a:p>
          <a:p>
            <a:endParaRPr dirty="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واجهة">
      <a:dk1>
        <a:sysClr lastClr="000000" val="windowText"/>
      </a:dk1>
      <a:lt1>
        <a:sysClr lastClr="FFFFFF" val="window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نسق Offic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admin1</dc:creator>
  <cp:lastModifiedBy>admin1</cp:lastModifiedBy>
  <dcterms:created xsi:type="dcterms:W3CDTF">٢٠٢٦-٠٤-١٦T٠٩:٥٠:٤٣Z</dcterms:created>
  <dcterms:modified xsi:type="dcterms:W3CDTF">٢٠٢٦-٠٤-٢٢T١٨:٠١:٥٤Z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64487c5d8a274e5eb6547ebffc902b90</vt:lpwstr>
  </property>
</Properties>
</file>