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5.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0" r:id="rId4"/>
    <p:sldMasterId id="2147483813" r:id="rId5"/>
    <p:sldMasterId id="2147483816" r:id="rId6"/>
    <p:sldMasterId id="2147483834" r:id="rId7"/>
    <p:sldMasterId id="2147483842" r:id="rId8"/>
    <p:sldMasterId id="2147483846" r:id="rId9"/>
  </p:sldMasterIdLst>
  <p:notesMasterIdLst>
    <p:notesMasterId r:id="rId38"/>
  </p:notesMasterIdLst>
  <p:sldIdLst>
    <p:sldId id="461" r:id="rId10"/>
    <p:sldId id="693" r:id="rId11"/>
    <p:sldId id="694" r:id="rId12"/>
    <p:sldId id="549" r:id="rId13"/>
    <p:sldId id="658" r:id="rId14"/>
    <p:sldId id="666" r:id="rId15"/>
    <p:sldId id="584" r:id="rId16"/>
    <p:sldId id="667" r:id="rId17"/>
    <p:sldId id="682" r:id="rId18"/>
    <p:sldId id="729" r:id="rId19"/>
    <p:sldId id="636" r:id="rId20"/>
    <p:sldId id="604" r:id="rId21"/>
    <p:sldId id="637" r:id="rId22"/>
    <p:sldId id="744" r:id="rId23"/>
    <p:sldId id="745" r:id="rId24"/>
    <p:sldId id="743" r:id="rId25"/>
    <p:sldId id="581" r:id="rId26"/>
    <p:sldId id="725" r:id="rId27"/>
    <p:sldId id="711" r:id="rId28"/>
    <p:sldId id="741" r:id="rId29"/>
    <p:sldId id="726" r:id="rId30"/>
    <p:sldId id="735" r:id="rId31"/>
    <p:sldId id="736" r:id="rId32"/>
    <p:sldId id="737" r:id="rId33"/>
    <p:sldId id="738" r:id="rId34"/>
    <p:sldId id="742" r:id="rId35"/>
    <p:sldId id="689" r:id="rId36"/>
    <p:sldId id="690"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FF"/>
    <a:srgbClr val="FF0000"/>
    <a:srgbClr val="990033"/>
    <a:srgbClr val="003366"/>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71" autoAdjust="0"/>
    <p:restoredTop sz="87798" autoAdjust="0"/>
  </p:normalViewPr>
  <p:slideViewPr>
    <p:cSldViewPr>
      <p:cViewPr varScale="1">
        <p:scale>
          <a:sx n="55" d="100"/>
          <a:sy n="55" d="100"/>
        </p:scale>
        <p:origin x="1232" y="64"/>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presProps" Target="presProps.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EF80D7-86A9-4890-9631-642706BF920B}" type="datetimeFigureOut">
              <a:rPr lang="en-US" smtClean="0"/>
              <a:pPr/>
              <a:t>4/22/2026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5FA36F-CD48-4908-86FD-53AAC7DE322E}" type="slidenum">
              <a:rPr lang="en-US" smtClean="0"/>
              <a:pPr/>
              <a:t>‹#›</a:t>
            </a:fld>
            <a:endParaRPr lang="en-US"/>
          </a:p>
        </p:txBody>
      </p:sp>
    </p:spTree>
    <p:extLst>
      <p:ext uri="{BB962C8B-B14F-4D97-AF65-F5344CB8AC3E}">
        <p14:creationId xmlns:p14="http://schemas.microsoft.com/office/powerpoint/2010/main" val="1094649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txBody>
          <a:bodyPr/>
          <a:lstStyle/>
          <a:p>
            <a:endParaRPr lang="en-US"/>
          </a:p>
        </p:txBody>
      </p:sp>
      <p:sp>
        <p:nvSpPr>
          <p:cNvPr id="51203" name="Notes Placeholder 2"/>
          <p:cNvSpPr>
            <a:spLocks noGrp="1"/>
          </p:cNvSpPr>
          <p:nvPr>
            <p:ph type="body" idx="1"/>
          </p:nvPr>
        </p:nvSpPr>
        <p:spPr>
          <a:noFill/>
          <a:ln/>
        </p:spPr>
        <p:txBody>
          <a:bodyPr/>
          <a:lstStyle/>
          <a:p>
            <a:endParaRPr lang="en-US" sz="1200" kern="1200" dirty="0">
              <a:solidFill>
                <a:schemeClr val="tx1"/>
              </a:solidFill>
              <a:latin typeface="+mn-lt"/>
              <a:ea typeface="+mn-ea"/>
              <a:cs typeface="+mn-cs"/>
            </a:endParaRPr>
          </a:p>
        </p:txBody>
      </p:sp>
      <p:sp>
        <p:nvSpPr>
          <p:cNvPr id="4" name="Header Placeholder 3"/>
          <p:cNvSpPr>
            <a:spLocks noGrp="1"/>
          </p:cNvSpPr>
          <p:nvPr>
            <p:ph type="hdr" sz="quarter"/>
          </p:nvPr>
        </p:nvSpPr>
        <p:spPr/>
        <p:txBody>
          <a:bodyPr/>
          <a:lstStyle/>
          <a:p>
            <a:pPr>
              <a:defRPr/>
            </a:pPr>
            <a:r>
              <a:rPr lang="en-US">
                <a:solidFill>
                  <a:prstClr val="black"/>
                </a:solidFill>
              </a:rPr>
              <a:t>HF</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txBody>
          <a:bodyPr/>
          <a:lstStyle/>
          <a:p>
            <a:endParaRPr lang="en-US"/>
          </a:p>
        </p:txBody>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5"/>
          </p:nvPr>
        </p:nvSpPr>
        <p:spPr/>
        <p:txBody>
          <a:bodyPr/>
          <a:lstStyle/>
          <a:p>
            <a:fld id="{325FA36F-CD48-4908-86FD-53AAC7DE322E}" type="slidenum">
              <a:rPr lang="en-US" smtClean="0"/>
              <a:pPr/>
              <a:t>9</a:t>
            </a:fld>
            <a:endParaRPr lang="en-US"/>
          </a:p>
        </p:txBody>
      </p:sp>
    </p:spTree>
    <p:extLst>
      <p:ext uri="{BB962C8B-B14F-4D97-AF65-F5344CB8AC3E}">
        <p14:creationId xmlns:p14="http://schemas.microsoft.com/office/powerpoint/2010/main" val="2638675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4C1ABC-848E-FECA-E81F-F6F6CAE2CB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BA6256-F210-BE8C-87C1-B740675561C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EB3B968-F8AE-CFFE-5597-53E822F85D68}"/>
              </a:ext>
            </a:extLst>
          </p:cNvPr>
          <p:cNvSpPr>
            <a:spLocks noGrp="1"/>
          </p:cNvSpPr>
          <p:nvPr>
            <p:ph type="body" idx="1"/>
          </p:nvPr>
        </p:nvSpPr>
        <p:spPr/>
        <p:txBody>
          <a:bodyPr>
            <a:normAutofit/>
          </a:bodyPr>
          <a:lstStyle/>
          <a:p>
            <a:pPr marL="571500" indent="-514350">
              <a:buClr>
                <a:schemeClr val="bg1"/>
              </a:buClr>
              <a:buFontTx/>
              <a:buNone/>
            </a:pPr>
            <a:r>
              <a:rPr lang="en-US" altLang="en-US" b="1" dirty="0">
                <a:latin typeface="Times New Roman" pitchFamily="18" charset="0"/>
                <a:cs typeface="Times New Roman" pitchFamily="18" charset="0"/>
              </a:rPr>
              <a:t>The major goals of treating patients with CAD are to </a:t>
            </a:r>
          </a:p>
          <a:p>
            <a:pPr marL="571500" indent="-514350">
              <a:buClr>
                <a:schemeClr val="bg1"/>
              </a:buClr>
              <a:buFontTx/>
              <a:buAutoNum type="arabicPeriod"/>
            </a:pPr>
            <a:r>
              <a:rPr lang="en-US" altLang="en-US" b="1" dirty="0">
                <a:latin typeface="Times New Roman" pitchFamily="18" charset="0"/>
                <a:cs typeface="Times New Roman" pitchFamily="18" charset="0"/>
              </a:rPr>
              <a:t>Reduce patients' risk of major adverse CV events, </a:t>
            </a:r>
          </a:p>
          <a:p>
            <a:pPr marL="571500" indent="-514350">
              <a:buClr>
                <a:schemeClr val="bg1"/>
              </a:buClr>
              <a:buFontTx/>
              <a:buAutoNum type="arabicPeriod"/>
            </a:pPr>
            <a:r>
              <a:rPr lang="en-US" altLang="en-US" b="1" dirty="0">
                <a:latin typeface="Times New Roman" pitchFamily="18" charset="0"/>
                <a:cs typeface="Times New Roman" pitchFamily="18" charset="0"/>
              </a:rPr>
              <a:t>Prolong life, and </a:t>
            </a:r>
          </a:p>
          <a:p>
            <a:pPr marL="571500" indent="-514350">
              <a:buClr>
                <a:schemeClr val="bg1"/>
              </a:buClr>
              <a:buFontTx/>
              <a:buAutoNum type="arabicPeriod"/>
            </a:pPr>
            <a:r>
              <a:rPr lang="en-US" altLang="en-US" b="1" dirty="0">
                <a:latin typeface="Times New Roman" pitchFamily="18" charset="0"/>
                <a:cs typeface="Times New Roman" pitchFamily="18" charset="0"/>
              </a:rPr>
              <a:t>Improve symptoms, functional status, and quality of life. :</a:t>
            </a:r>
          </a:p>
        </p:txBody>
      </p:sp>
      <p:sp>
        <p:nvSpPr>
          <p:cNvPr id="4" name="Slide Number Placeholder 3">
            <a:extLst>
              <a:ext uri="{FF2B5EF4-FFF2-40B4-BE49-F238E27FC236}">
                <a16:creationId xmlns:a16="http://schemas.microsoft.com/office/drawing/2014/main" id="{A2298980-7156-37F2-788D-7826926AD34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5FA36F-CD48-4908-86FD-53AAC7DE322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39481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45184B-42C0-452E-330C-7D74525F19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867875-DA23-4785-03FF-AC9BFA82FC3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13B4349-F356-EF43-AE4F-493FC7B9D20D}"/>
              </a:ext>
            </a:extLst>
          </p:cNvPr>
          <p:cNvSpPr>
            <a:spLocks noGrp="1"/>
          </p:cNvSpPr>
          <p:nvPr>
            <p:ph type="body" idx="1"/>
          </p:nvPr>
        </p:nvSpPr>
        <p:spPr/>
        <p:txBody>
          <a:bodyPr>
            <a:normAutofit/>
          </a:bodyPr>
          <a:lstStyle/>
          <a:p>
            <a:pPr marL="571500" indent="-514350">
              <a:buClr>
                <a:schemeClr val="bg1"/>
              </a:buClr>
              <a:buFontTx/>
              <a:buNone/>
            </a:pPr>
            <a:r>
              <a:rPr lang="en-US" altLang="en-US" b="1" dirty="0">
                <a:latin typeface="Times New Roman" pitchFamily="18" charset="0"/>
                <a:cs typeface="Times New Roman" pitchFamily="18" charset="0"/>
              </a:rPr>
              <a:t>:</a:t>
            </a:r>
          </a:p>
        </p:txBody>
      </p:sp>
      <p:sp>
        <p:nvSpPr>
          <p:cNvPr id="4" name="Slide Number Placeholder 3">
            <a:extLst>
              <a:ext uri="{FF2B5EF4-FFF2-40B4-BE49-F238E27FC236}">
                <a16:creationId xmlns:a16="http://schemas.microsoft.com/office/drawing/2014/main" id="{785A1272-AD11-7E4E-8C33-4C835D0C1A1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5FA36F-CD48-4908-86FD-53AAC7DE322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39838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txBody>
          <a:bodyPr/>
          <a:lstStyle/>
          <a:p>
            <a:endParaRPr lang="en-US"/>
          </a:p>
        </p:txBody>
      </p:sp>
      <p:sp>
        <p:nvSpPr>
          <p:cNvPr id="51203" name="Notes Placeholder 2"/>
          <p:cNvSpPr>
            <a:spLocks noGrp="1"/>
          </p:cNvSpPr>
          <p:nvPr>
            <p:ph type="body" idx="1"/>
          </p:nvPr>
        </p:nvSpPr>
        <p:spPr>
          <a:noFill/>
          <a:ln/>
        </p:spPr>
        <p:txBody>
          <a:bodyPr/>
          <a:lstStyle/>
          <a:p>
            <a:endParaRPr lang="en-US" sz="1200" kern="1200" dirty="0">
              <a:solidFill>
                <a:schemeClr val="tx1"/>
              </a:solidFill>
              <a:latin typeface="+mn-lt"/>
              <a:ea typeface="+mn-ea"/>
              <a:cs typeface="+mn-cs"/>
            </a:endParaRPr>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HF</a:t>
            </a:r>
          </a:p>
        </p:txBody>
      </p:sp>
    </p:spTree>
    <p:extLst>
      <p:ext uri="{BB962C8B-B14F-4D97-AF65-F5344CB8AC3E}">
        <p14:creationId xmlns:p14="http://schemas.microsoft.com/office/powerpoint/2010/main" val="3589576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52CFA-90E9-46CF-9316-2514AD255E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A78641-3F15-4A28-BB04-8E122A8105C3}"/>
              </a:ext>
            </a:extLst>
          </p:cNvPr>
          <p:cNvSpPr>
            <a:spLocks noGrp="1"/>
          </p:cNvSpPr>
          <p:nvPr>
            <p:ph type="dt" sz="half" idx="10"/>
          </p:nvPr>
        </p:nvSpPr>
        <p:spPr/>
        <p:txBody>
          <a:bodyPr/>
          <a:lstStyle/>
          <a:p>
            <a:fld id="{F4DC0D44-23EC-41FB-968D-F612ABBA0E7C}" type="datetimeFigureOut">
              <a:rPr lang="en-US" smtClean="0">
                <a:solidFill>
                  <a:prstClr val="black">
                    <a:tint val="75000"/>
                  </a:prstClr>
                </a:solidFill>
              </a:rPr>
              <a:pPr/>
              <a:t>4/22/2026</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2348E11-9435-46E9-8EC6-7C1D3251C1C3}"/>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20262A04-0B1F-4D13-8D74-1E0F2A8A99D5}"/>
              </a:ext>
            </a:extLst>
          </p:cNvPr>
          <p:cNvSpPr>
            <a:spLocks noGrp="1"/>
          </p:cNvSpPr>
          <p:nvPr>
            <p:ph type="sldNum" sz="quarter" idx="12"/>
          </p:nvPr>
        </p:nvSpPr>
        <p:spPr/>
        <p:txBody>
          <a:bodyPr/>
          <a:lstStyle/>
          <a:p>
            <a:fld id="{C0ECE917-61AA-4A5B-AFCF-F05EEAEC1E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5064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A28C5EB-8608-4984-80FA-72B3DF834998}" type="datetimeFigureOut">
              <a:rPr lang="en-US" smtClean="0"/>
              <a:t>4/22/2026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7A22D0-3185-4410-A20D-D34AD215ECC9}" type="slidenum">
              <a:rPr lang="en-US" smtClean="0"/>
              <a:t>‹#›</a:t>
            </a:fld>
            <a:endParaRPr lang="en-US"/>
          </a:p>
        </p:txBody>
      </p:sp>
    </p:spTree>
    <p:extLst>
      <p:ext uri="{BB962C8B-B14F-4D97-AF65-F5344CB8AC3E}">
        <p14:creationId xmlns:p14="http://schemas.microsoft.com/office/powerpoint/2010/main" val="1847902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A28C5EB-8608-4984-80FA-72B3DF834998}" type="datetimeFigureOut">
              <a:rPr lang="en-US" smtClean="0"/>
              <a:t>4/22/2026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7A22D0-3185-4410-A20D-D34AD215ECC9}" type="slidenum">
              <a:rPr lang="en-US" smtClean="0"/>
              <a:t>‹#›</a:t>
            </a:fld>
            <a:endParaRPr lang="en-US"/>
          </a:p>
        </p:txBody>
      </p:sp>
    </p:spTree>
    <p:extLst>
      <p:ext uri="{BB962C8B-B14F-4D97-AF65-F5344CB8AC3E}">
        <p14:creationId xmlns:p14="http://schemas.microsoft.com/office/powerpoint/2010/main" val="16627402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28C5EB-8608-4984-80FA-72B3DF834998}" type="datetimeFigureOut">
              <a:rPr lang="en-US" smtClean="0"/>
              <a:t>4/22/2026</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Slide Number Placeholder 3"/>
          <p:cNvSpPr>
            <a:spLocks noGrp="1"/>
          </p:cNvSpPr>
          <p:nvPr>
            <p:ph type="sldNum" sz="quarter" idx="12"/>
          </p:nvPr>
        </p:nvSpPr>
        <p:spPr/>
        <p:txBody>
          <a:bodyPr/>
          <a:lstStyle/>
          <a:p>
            <a:fld id="{F47A22D0-3185-4410-A20D-D34AD215ECC9}" type="slidenum">
              <a:rPr lang="en-US" smtClean="0"/>
              <a:t>‹#›</a:t>
            </a:fld>
            <a:endParaRPr lang="en-US"/>
          </a:p>
        </p:txBody>
      </p:sp>
    </p:spTree>
    <p:extLst>
      <p:ext uri="{BB962C8B-B14F-4D97-AF65-F5344CB8AC3E}">
        <p14:creationId xmlns:p14="http://schemas.microsoft.com/office/powerpoint/2010/main" val="28278225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28C5EB-8608-4984-80FA-72B3DF834998}" type="datetimeFigureOut">
              <a:rPr lang="en-US" smtClean="0"/>
              <a:t>4/22/2026</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 name="Slide Number Placeholder 6"/>
          <p:cNvSpPr>
            <a:spLocks noGrp="1"/>
          </p:cNvSpPr>
          <p:nvPr>
            <p:ph type="sldNum" sz="quarter" idx="12"/>
          </p:nvPr>
        </p:nvSpPr>
        <p:spPr/>
        <p:txBody>
          <a:bodyPr/>
          <a:lstStyle/>
          <a:p>
            <a:fld id="{F47A22D0-3185-4410-A20D-D34AD215ECC9}" type="slidenum">
              <a:rPr lang="en-US" smtClean="0"/>
              <a:t>‹#›</a:t>
            </a:fld>
            <a:endParaRPr lang="en-US"/>
          </a:p>
        </p:txBody>
      </p:sp>
    </p:spTree>
    <p:extLst>
      <p:ext uri="{BB962C8B-B14F-4D97-AF65-F5344CB8AC3E}">
        <p14:creationId xmlns:p14="http://schemas.microsoft.com/office/powerpoint/2010/main" val="17963023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28C5EB-8608-4984-80FA-72B3DF834998}" type="datetimeFigureOut">
              <a:rPr lang="en-US" smtClean="0"/>
              <a:t>4/22/2026</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 name="Slide Number Placeholder 6"/>
          <p:cNvSpPr>
            <a:spLocks noGrp="1"/>
          </p:cNvSpPr>
          <p:nvPr>
            <p:ph type="sldNum" sz="quarter" idx="12"/>
          </p:nvPr>
        </p:nvSpPr>
        <p:spPr/>
        <p:txBody>
          <a:bodyPr/>
          <a:lstStyle/>
          <a:p>
            <a:fld id="{F47A22D0-3185-4410-A20D-D34AD215ECC9}" type="slidenum">
              <a:rPr lang="en-US" smtClean="0"/>
              <a:t>‹#›</a:t>
            </a:fld>
            <a:endParaRPr lang="en-US"/>
          </a:p>
        </p:txBody>
      </p:sp>
    </p:spTree>
    <p:extLst>
      <p:ext uri="{BB962C8B-B14F-4D97-AF65-F5344CB8AC3E}">
        <p14:creationId xmlns:p14="http://schemas.microsoft.com/office/powerpoint/2010/main" val="7000550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US"/>
            </a:p>
          </p:txBody>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28C5EB-8608-4984-80FA-72B3DF834998}" type="datetimeFigureOut">
              <a:rPr lang="en-US" smtClean="0"/>
              <a:t>4/22/2026</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 name="Slide Number Placeholder 6"/>
          <p:cNvSpPr>
            <a:spLocks noGrp="1"/>
          </p:cNvSpPr>
          <p:nvPr>
            <p:ph type="sldNum" sz="quarter" idx="12"/>
          </p:nvPr>
        </p:nvSpPr>
        <p:spPr/>
        <p:txBody>
          <a:bodyPr/>
          <a:lstStyle/>
          <a:p>
            <a:fld id="{F47A22D0-3185-4410-A20D-D34AD215ECC9}" type="slidenum">
              <a:rPr lang="en-US" smtClean="0"/>
              <a:t>‹#›</a:t>
            </a:fld>
            <a:endParaRPr lang="en-US"/>
          </a:p>
        </p:txBody>
      </p:sp>
    </p:spTree>
    <p:extLst>
      <p:ext uri="{BB962C8B-B14F-4D97-AF65-F5344CB8AC3E}">
        <p14:creationId xmlns:p14="http://schemas.microsoft.com/office/powerpoint/2010/main" val="27336409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txBody>
            <a:bodyPr/>
            <a:lstStyle/>
            <a:p>
              <a:endParaRPr lang="en-US"/>
            </a:p>
          </p:txBody>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DA28C5EB-8608-4984-80FA-72B3DF834998}" type="datetimeFigureOut">
              <a:rPr lang="en-US" smtClean="0"/>
              <a:t>4/22/2026</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Slide Number Placeholder 5"/>
          <p:cNvSpPr>
            <a:spLocks noGrp="1"/>
          </p:cNvSpPr>
          <p:nvPr>
            <p:ph type="sldNum" sz="quarter" idx="12"/>
          </p:nvPr>
        </p:nvSpPr>
        <p:spPr/>
        <p:txBody>
          <a:bodyPr/>
          <a:lstStyle/>
          <a:p>
            <a:fld id="{F47A22D0-3185-4410-A20D-D34AD215ECC9}" type="slidenum">
              <a:rPr lang="en-US" smtClean="0"/>
              <a:t>‹#›</a:t>
            </a:fld>
            <a:endParaRPr lang="en-US"/>
          </a:p>
        </p:txBody>
      </p:sp>
    </p:spTree>
    <p:extLst>
      <p:ext uri="{BB962C8B-B14F-4D97-AF65-F5344CB8AC3E}">
        <p14:creationId xmlns:p14="http://schemas.microsoft.com/office/powerpoint/2010/main" val="8764544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DA28C5EB-8608-4984-80FA-72B3DF834998}" type="datetimeFigureOut">
              <a:rPr lang="en-US" smtClean="0"/>
              <a:t>4/22/2026</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Slide Number Placeholder 5"/>
          <p:cNvSpPr>
            <a:spLocks noGrp="1"/>
          </p:cNvSpPr>
          <p:nvPr>
            <p:ph type="sldNum" sz="quarter" idx="12"/>
          </p:nvPr>
        </p:nvSpPr>
        <p:spPr/>
        <p:txBody>
          <a:bodyPr/>
          <a:lstStyle/>
          <a:p>
            <a:fld id="{F47A22D0-3185-4410-A20D-D34AD215ECC9}" type="slidenum">
              <a:rPr lang="en-US" smtClean="0"/>
              <a:t>‹#›</a:t>
            </a:fld>
            <a:endParaRPr lang="en-US"/>
          </a:p>
        </p:txBody>
      </p:sp>
    </p:spTree>
    <p:extLst>
      <p:ext uri="{BB962C8B-B14F-4D97-AF65-F5344CB8AC3E}">
        <p14:creationId xmlns:p14="http://schemas.microsoft.com/office/powerpoint/2010/main" val="32995301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28C5EB-8608-4984-80FA-72B3DF834998}" type="datetimeFigureOut">
              <a:rPr lang="en-US" smtClean="0"/>
              <a:t>4/22/2026</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Slide Number Placeholder 5"/>
          <p:cNvSpPr>
            <a:spLocks noGrp="1"/>
          </p:cNvSpPr>
          <p:nvPr>
            <p:ph type="sldNum" sz="quarter" idx="12"/>
          </p:nvPr>
        </p:nvSpPr>
        <p:spPr/>
        <p:txBody>
          <a:bodyPr/>
          <a:lstStyle/>
          <a:p>
            <a:fld id="{F47A22D0-3185-4410-A20D-D34AD215ECC9}" type="slidenum">
              <a:rPr lang="en-US" smtClean="0"/>
              <a:t>‹#›</a:t>
            </a:fld>
            <a:endParaRPr lang="en-US"/>
          </a:p>
        </p:txBody>
      </p:sp>
    </p:spTree>
    <p:extLst>
      <p:ext uri="{BB962C8B-B14F-4D97-AF65-F5344CB8AC3E}">
        <p14:creationId xmlns:p14="http://schemas.microsoft.com/office/powerpoint/2010/main" val="10728665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A28C5EB-8608-4984-80FA-72B3DF834998}" type="datetimeFigureOut">
              <a:rPr lang="en-US" smtClean="0"/>
              <a:t>4/22/2026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7A22D0-3185-4410-A20D-D34AD215ECC9}" type="slidenum">
              <a:rPr lang="en-US" smtClean="0"/>
              <a:t>‹#›</a:t>
            </a:fld>
            <a:endParaRPr lang="en-US"/>
          </a:p>
        </p:txBody>
      </p:sp>
    </p:spTree>
    <p:extLst>
      <p:ext uri="{BB962C8B-B14F-4D97-AF65-F5344CB8AC3E}">
        <p14:creationId xmlns:p14="http://schemas.microsoft.com/office/powerpoint/2010/main" val="3143492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fld id="{DCA2765B-5B5D-4784-B010-C8E32D9C17DD}" type="datetime1">
              <a:rPr lang="en-US">
                <a:solidFill>
                  <a:prstClr val="black">
                    <a:tint val="75000"/>
                  </a:prstClr>
                </a:solidFill>
              </a:rPr>
              <a:pPr>
                <a:defRPr/>
              </a:pPr>
              <a:t>4/22/2026</a:t>
            </a:fld>
            <a:endParaRPr lang="en-US">
              <a:solidFill>
                <a:prstClr val="black">
                  <a:tint val="75000"/>
                </a:prstClr>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Rectangle 6"/>
          <p:cNvSpPr>
            <a:spLocks noGrp="1" noChangeArrowheads="1"/>
          </p:cNvSpPr>
          <p:nvPr>
            <p:ph type="sldNum" sz="quarter" idx="12"/>
          </p:nvPr>
        </p:nvSpPr>
        <p:spPr/>
        <p:txBody>
          <a:bodyPr/>
          <a:lstStyle>
            <a:lvl1pPr>
              <a:defRPr/>
            </a:lvl1pPr>
          </a:lstStyle>
          <a:p>
            <a:pPr>
              <a:defRPr/>
            </a:pPr>
            <a:fld id="{A365E96C-7E2E-4223-9397-332B2C7237FB}" type="slidenum">
              <a:rPr lang="en-US" altLang="ar-SA">
                <a:solidFill>
                  <a:prstClr val="black">
                    <a:tint val="75000"/>
                  </a:prstClr>
                </a:solidFill>
              </a:rPr>
              <a:pPr>
                <a:defRPr/>
              </a:pPr>
              <a:t>‹#›</a:t>
            </a:fld>
            <a:endParaRPr lang="en-US" altLang="ar-SA">
              <a:solidFill>
                <a:prstClr val="black">
                  <a:tint val="75000"/>
                </a:prstClr>
              </a:solidFill>
            </a:endParaRPr>
          </a:p>
        </p:txBody>
      </p:sp>
    </p:spTree>
    <p:extLst>
      <p:ext uri="{BB962C8B-B14F-4D97-AF65-F5344CB8AC3E}">
        <p14:creationId xmlns:p14="http://schemas.microsoft.com/office/powerpoint/2010/main" val="3918494167"/>
      </p:ext>
    </p:extLst>
  </p:cSld>
  <p:clrMapOvr>
    <a:masterClrMapping/>
  </p:clrMapOvr>
  <p:transition spd="slow">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A28C5EB-8608-4984-80FA-72B3DF834998}" type="datetimeFigureOut">
              <a:rPr lang="en-US" smtClean="0"/>
              <a:t>4/22/2026</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F47A22D0-3185-4410-A20D-D34AD215ECC9}" type="slidenum">
              <a:rPr lang="en-US" smtClean="0"/>
              <a:t>‹#›</a:t>
            </a:fld>
            <a:endParaRPr lang="en-US"/>
          </a:p>
        </p:txBody>
      </p:sp>
    </p:spTree>
    <p:extLst>
      <p:ext uri="{BB962C8B-B14F-4D97-AF65-F5344CB8AC3E}">
        <p14:creationId xmlns:p14="http://schemas.microsoft.com/office/powerpoint/2010/main" val="11023697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DA28C5EB-8608-4984-80FA-72B3DF834998}" type="datetimeFigureOut">
              <a:rPr lang="en-US" smtClean="0"/>
              <a:t>4/22/2026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7A22D0-3185-4410-A20D-D34AD215ECC9}" type="slidenum">
              <a:rPr lang="en-US" smtClean="0"/>
              <a:t>‹#›</a:t>
            </a:fld>
            <a:endParaRPr lang="en-US"/>
          </a:p>
        </p:txBody>
      </p:sp>
    </p:spTree>
    <p:extLst>
      <p:ext uri="{BB962C8B-B14F-4D97-AF65-F5344CB8AC3E}">
        <p14:creationId xmlns:p14="http://schemas.microsoft.com/office/powerpoint/2010/main" val="20209454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DA28C5EB-8608-4984-80FA-72B3DF834998}" type="datetimeFigureOut">
              <a:rPr lang="en-US" smtClean="0"/>
              <a:t>4/22/2026</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Slide Number Placeholder 5"/>
          <p:cNvSpPr>
            <a:spLocks noGrp="1"/>
          </p:cNvSpPr>
          <p:nvPr>
            <p:ph type="sldNum" sz="quarter" idx="12"/>
          </p:nvPr>
        </p:nvSpPr>
        <p:spPr/>
        <p:txBody>
          <a:bodyPr/>
          <a:lstStyle/>
          <a:p>
            <a:fld id="{F47A22D0-3185-4410-A20D-D34AD215ECC9}" type="slidenum">
              <a:rPr lang="en-US" smtClean="0"/>
              <a:t>‹#›</a:t>
            </a:fld>
            <a:endParaRPr lang="en-US"/>
          </a:p>
        </p:txBody>
      </p:sp>
    </p:spTree>
    <p:extLst>
      <p:ext uri="{BB962C8B-B14F-4D97-AF65-F5344CB8AC3E}">
        <p14:creationId xmlns:p14="http://schemas.microsoft.com/office/powerpoint/2010/main" val="29493765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52CFA-90E9-46CF-9316-2514AD255E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A78641-3F15-4A28-BB04-8E122A8105C3}"/>
              </a:ext>
            </a:extLst>
          </p:cNvPr>
          <p:cNvSpPr>
            <a:spLocks noGrp="1"/>
          </p:cNvSpPr>
          <p:nvPr>
            <p:ph type="dt" sz="half" idx="10"/>
          </p:nvPr>
        </p:nvSpPr>
        <p:spPr/>
        <p:txBody>
          <a:bodyPr/>
          <a:lstStyle/>
          <a:p>
            <a:fld id="{F4DC0D44-23EC-41FB-968D-F612ABBA0E7C}" type="datetimeFigureOut">
              <a:rPr lang="en-US" smtClean="0">
                <a:solidFill>
                  <a:prstClr val="black">
                    <a:tint val="75000"/>
                  </a:prstClr>
                </a:solidFill>
              </a:rPr>
              <a:pPr/>
              <a:t>4/22/2026</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2348E11-9435-46E9-8EC6-7C1D3251C1C3}"/>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20262A04-0B1F-4D13-8D74-1E0F2A8A99D5}"/>
              </a:ext>
            </a:extLst>
          </p:cNvPr>
          <p:cNvSpPr>
            <a:spLocks noGrp="1"/>
          </p:cNvSpPr>
          <p:nvPr>
            <p:ph type="sldNum" sz="quarter" idx="12"/>
          </p:nvPr>
        </p:nvSpPr>
        <p:spPr/>
        <p:txBody>
          <a:bodyPr/>
          <a:lstStyle/>
          <a:p>
            <a:fld id="{C0ECE917-61AA-4A5B-AFCF-F05EEAEC1E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51793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fld id="{DCA2765B-5B5D-4784-B010-C8E32D9C17DD}" type="datetime1">
              <a:rPr lang="en-US">
                <a:solidFill>
                  <a:prstClr val="black">
                    <a:tint val="75000"/>
                  </a:prstClr>
                </a:solidFill>
              </a:rPr>
              <a:pPr>
                <a:defRPr/>
              </a:pPr>
              <a:t>4/22/2026</a:t>
            </a:fld>
            <a:endParaRPr lang="en-US">
              <a:solidFill>
                <a:prstClr val="black">
                  <a:tint val="75000"/>
                </a:prstClr>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Rectangle 6"/>
          <p:cNvSpPr>
            <a:spLocks noGrp="1" noChangeArrowheads="1"/>
          </p:cNvSpPr>
          <p:nvPr>
            <p:ph type="sldNum" sz="quarter" idx="12"/>
          </p:nvPr>
        </p:nvSpPr>
        <p:spPr/>
        <p:txBody>
          <a:bodyPr/>
          <a:lstStyle>
            <a:lvl1pPr>
              <a:defRPr/>
            </a:lvl1pPr>
          </a:lstStyle>
          <a:p>
            <a:pPr>
              <a:defRPr/>
            </a:pPr>
            <a:fld id="{A365E96C-7E2E-4223-9397-332B2C7237FB}" type="slidenum">
              <a:rPr lang="en-US" altLang="ar-SA">
                <a:solidFill>
                  <a:prstClr val="black">
                    <a:tint val="75000"/>
                  </a:prstClr>
                </a:solidFill>
              </a:rPr>
              <a:pPr>
                <a:defRPr/>
              </a:pPr>
              <a:t>‹#›</a:t>
            </a:fld>
            <a:endParaRPr lang="en-US" altLang="ar-SA">
              <a:solidFill>
                <a:prstClr val="black">
                  <a:tint val="75000"/>
                </a:prstClr>
              </a:solidFill>
            </a:endParaRPr>
          </a:p>
        </p:txBody>
      </p:sp>
    </p:spTree>
    <p:extLst>
      <p:ext uri="{BB962C8B-B14F-4D97-AF65-F5344CB8AC3E}">
        <p14:creationId xmlns:p14="http://schemas.microsoft.com/office/powerpoint/2010/main" val="3912853483"/>
      </p:ext>
    </p:extLst>
  </p:cSld>
  <p:clrMapOvr>
    <a:masterClrMapping/>
  </p:clrMapOvr>
  <p:transition spd="slow">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6"/>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fld id="{462A119A-9633-41D0-BADB-B9947125D526}" type="datetime1">
              <a:rPr lang="en-US">
                <a:solidFill>
                  <a:prstClr val="black">
                    <a:tint val="75000"/>
                  </a:prstClr>
                </a:solidFill>
              </a:rPr>
              <a:pPr>
                <a:defRPr/>
              </a:pPr>
              <a:t>4/22/2026</a:t>
            </a:fld>
            <a:endParaRPr lang="en-US">
              <a:solidFill>
                <a:prstClr val="black">
                  <a:tint val="75000"/>
                </a:prstClr>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3E704EF-74C5-4057-9755-6047186CC794}" type="slidenum">
              <a:rPr lang="en-US" altLang="ar-SA">
                <a:solidFill>
                  <a:prstClr val="black">
                    <a:tint val="75000"/>
                  </a:prstClr>
                </a:solidFill>
              </a:rPr>
              <a:pPr>
                <a:defRPr/>
              </a:pPr>
              <a:t>‹#›</a:t>
            </a:fld>
            <a:endParaRPr lang="en-US" altLang="ar-SA">
              <a:solidFill>
                <a:prstClr val="black">
                  <a:tint val="75000"/>
                </a:prstClr>
              </a:solidFill>
            </a:endParaRPr>
          </a:p>
        </p:txBody>
      </p:sp>
    </p:spTree>
    <p:extLst>
      <p:ext uri="{BB962C8B-B14F-4D97-AF65-F5344CB8AC3E}">
        <p14:creationId xmlns:p14="http://schemas.microsoft.com/office/powerpoint/2010/main" val="659054342"/>
      </p:ext>
    </p:extLst>
  </p:cSld>
  <p:clrMapOvr>
    <a:masterClrMapping/>
  </p:clrMapOvr>
  <p:transition spd="slow">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28C5EB-8608-4984-80FA-72B3DF834998}" type="datetimeFigureOut">
              <a:rPr lang="en-US" smtClean="0"/>
              <a:t>4/22/2026</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Slide Number Placeholder 3"/>
          <p:cNvSpPr>
            <a:spLocks noGrp="1"/>
          </p:cNvSpPr>
          <p:nvPr>
            <p:ph type="sldNum" sz="quarter" idx="12"/>
          </p:nvPr>
        </p:nvSpPr>
        <p:spPr/>
        <p:txBody>
          <a:bodyPr/>
          <a:lstStyle/>
          <a:p>
            <a:fld id="{F47A22D0-3185-4410-A20D-D34AD215ECC9}" type="slidenum">
              <a:rPr lang="en-US" smtClean="0"/>
              <a:t>‹#›</a:t>
            </a:fld>
            <a:endParaRPr lang="en-US"/>
          </a:p>
        </p:txBody>
      </p:sp>
    </p:spTree>
    <p:extLst>
      <p:ext uri="{BB962C8B-B14F-4D97-AF65-F5344CB8AC3E}">
        <p14:creationId xmlns:p14="http://schemas.microsoft.com/office/powerpoint/2010/main" val="14579098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52CFA-90E9-46CF-9316-2514AD255E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A78641-3F15-4A28-BB04-8E122A8105C3}"/>
              </a:ext>
            </a:extLst>
          </p:cNvPr>
          <p:cNvSpPr>
            <a:spLocks noGrp="1"/>
          </p:cNvSpPr>
          <p:nvPr>
            <p:ph type="dt" sz="half" idx="10"/>
          </p:nvPr>
        </p:nvSpPr>
        <p:spPr/>
        <p:txBody>
          <a:bodyPr/>
          <a:lstStyle/>
          <a:p>
            <a:fld id="{F4DC0D44-23EC-41FB-968D-F612ABBA0E7C}" type="datetimeFigureOut">
              <a:rPr lang="en-US" smtClean="0">
                <a:solidFill>
                  <a:prstClr val="black">
                    <a:tint val="75000"/>
                  </a:prstClr>
                </a:solidFill>
              </a:rPr>
              <a:pPr/>
              <a:t>4/22/2026</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2348E11-9435-46E9-8EC6-7C1D3251C1C3}"/>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20262A04-0B1F-4D13-8D74-1E0F2A8A99D5}"/>
              </a:ext>
            </a:extLst>
          </p:cNvPr>
          <p:cNvSpPr>
            <a:spLocks noGrp="1"/>
          </p:cNvSpPr>
          <p:nvPr>
            <p:ph type="sldNum" sz="quarter" idx="12"/>
          </p:nvPr>
        </p:nvSpPr>
        <p:spPr/>
        <p:txBody>
          <a:bodyPr/>
          <a:lstStyle/>
          <a:p>
            <a:fld id="{C0ECE917-61AA-4A5B-AFCF-F05EEAEC1E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70451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fld id="{DCA2765B-5B5D-4784-B010-C8E32D9C17DD}" type="datetime1">
              <a:rPr lang="en-US">
                <a:solidFill>
                  <a:prstClr val="black">
                    <a:tint val="75000"/>
                  </a:prstClr>
                </a:solidFill>
              </a:rPr>
              <a:pPr>
                <a:defRPr/>
              </a:pPr>
              <a:t>4/22/2026</a:t>
            </a:fld>
            <a:endParaRPr lang="en-US">
              <a:solidFill>
                <a:prstClr val="black">
                  <a:tint val="75000"/>
                </a:prstClr>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Rectangle 6"/>
          <p:cNvSpPr>
            <a:spLocks noGrp="1" noChangeArrowheads="1"/>
          </p:cNvSpPr>
          <p:nvPr>
            <p:ph type="sldNum" sz="quarter" idx="12"/>
          </p:nvPr>
        </p:nvSpPr>
        <p:spPr/>
        <p:txBody>
          <a:bodyPr/>
          <a:lstStyle>
            <a:lvl1pPr>
              <a:defRPr/>
            </a:lvl1pPr>
          </a:lstStyle>
          <a:p>
            <a:pPr>
              <a:defRPr/>
            </a:pPr>
            <a:fld id="{A365E96C-7E2E-4223-9397-332B2C7237FB}" type="slidenum">
              <a:rPr lang="en-US" altLang="ar-SA">
                <a:solidFill>
                  <a:prstClr val="black">
                    <a:tint val="75000"/>
                  </a:prstClr>
                </a:solidFill>
              </a:rPr>
              <a:pPr>
                <a:defRPr/>
              </a:pPr>
              <a:t>‹#›</a:t>
            </a:fld>
            <a:endParaRPr lang="en-US" altLang="ar-SA">
              <a:solidFill>
                <a:prstClr val="black">
                  <a:tint val="75000"/>
                </a:prstClr>
              </a:solidFill>
            </a:endParaRPr>
          </a:p>
        </p:txBody>
      </p:sp>
    </p:spTree>
    <p:extLst>
      <p:ext uri="{BB962C8B-B14F-4D97-AF65-F5344CB8AC3E}">
        <p14:creationId xmlns:p14="http://schemas.microsoft.com/office/powerpoint/2010/main" val="3234540327"/>
      </p:ext>
    </p:extLst>
  </p:cSld>
  <p:clrMapOvr>
    <a:masterClrMapping/>
  </p:clrMapOvr>
  <p:transition spd="slow">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6"/>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fld id="{462A119A-9633-41D0-BADB-B9947125D526}" type="datetime1">
              <a:rPr lang="en-US">
                <a:solidFill>
                  <a:prstClr val="black">
                    <a:tint val="75000"/>
                  </a:prstClr>
                </a:solidFill>
              </a:rPr>
              <a:pPr>
                <a:defRPr/>
              </a:pPr>
              <a:t>4/22/2026</a:t>
            </a:fld>
            <a:endParaRPr lang="en-US">
              <a:solidFill>
                <a:prstClr val="black">
                  <a:tint val="75000"/>
                </a:prstClr>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3E704EF-74C5-4057-9755-6047186CC794}" type="slidenum">
              <a:rPr lang="en-US" altLang="ar-SA">
                <a:solidFill>
                  <a:prstClr val="black">
                    <a:tint val="75000"/>
                  </a:prstClr>
                </a:solidFill>
              </a:rPr>
              <a:pPr>
                <a:defRPr/>
              </a:pPr>
              <a:t>‹#›</a:t>
            </a:fld>
            <a:endParaRPr lang="en-US" altLang="ar-SA">
              <a:solidFill>
                <a:prstClr val="black">
                  <a:tint val="75000"/>
                </a:prstClr>
              </a:solidFill>
            </a:endParaRPr>
          </a:p>
        </p:txBody>
      </p:sp>
    </p:spTree>
    <p:extLst>
      <p:ext uri="{BB962C8B-B14F-4D97-AF65-F5344CB8AC3E}">
        <p14:creationId xmlns:p14="http://schemas.microsoft.com/office/powerpoint/2010/main" val="242620788"/>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6"/>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fld id="{462A119A-9633-41D0-BADB-B9947125D526}" type="datetime1">
              <a:rPr lang="en-US">
                <a:solidFill>
                  <a:prstClr val="black">
                    <a:tint val="75000"/>
                  </a:prstClr>
                </a:solidFill>
              </a:rPr>
              <a:pPr>
                <a:defRPr/>
              </a:pPr>
              <a:t>4/22/2026</a:t>
            </a:fld>
            <a:endParaRPr lang="en-US">
              <a:solidFill>
                <a:prstClr val="black">
                  <a:tint val="75000"/>
                </a:prstClr>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3E704EF-74C5-4057-9755-6047186CC794}" type="slidenum">
              <a:rPr lang="en-US" altLang="ar-SA">
                <a:solidFill>
                  <a:prstClr val="black">
                    <a:tint val="75000"/>
                  </a:prstClr>
                </a:solidFill>
              </a:rPr>
              <a:pPr>
                <a:defRPr/>
              </a:pPr>
              <a:t>‹#›</a:t>
            </a:fld>
            <a:endParaRPr lang="en-US" altLang="ar-SA">
              <a:solidFill>
                <a:prstClr val="black">
                  <a:tint val="75000"/>
                </a:prstClr>
              </a:solidFill>
            </a:endParaRPr>
          </a:p>
        </p:txBody>
      </p:sp>
    </p:spTree>
    <p:extLst>
      <p:ext uri="{BB962C8B-B14F-4D97-AF65-F5344CB8AC3E}">
        <p14:creationId xmlns:p14="http://schemas.microsoft.com/office/powerpoint/2010/main" val="4203702113"/>
      </p:ext>
    </p:extLst>
  </p:cSld>
  <p:clrMapOvr>
    <a:masterClrMapping/>
  </p:clrMapOvr>
  <p:transition spd="slow">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latin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DA28C5EB-8608-4984-80FA-72B3DF834998}" type="datetimeFigureOut">
              <a:rPr lang="en-US" smtClean="0"/>
              <a:t>4/22/2026</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F47A22D0-3185-4410-A20D-D34AD215ECC9}" type="slidenum">
              <a:rPr lang="en-US" smtClean="0"/>
              <a:t>‹#›</a:t>
            </a:fld>
            <a:endParaRPr lang="en-US"/>
          </a:p>
        </p:txBody>
      </p:sp>
    </p:spTree>
    <p:extLst>
      <p:ext uri="{BB962C8B-B14F-4D97-AF65-F5344CB8AC3E}">
        <p14:creationId xmlns:p14="http://schemas.microsoft.com/office/powerpoint/2010/main" val="13946226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61110" y="2067339"/>
            <a:ext cx="11082593" cy="4200939"/>
          </a:xfrm>
        </p:spPr>
        <p:txBody>
          <a:bodyPr>
            <a:normAutofit/>
          </a:bodyPr>
          <a:lstStyle>
            <a:lvl1pPr>
              <a:defRPr sz="2400">
                <a:latin typeface="Calibri" panose="020F0502020204030204" pitchFamily="34" charset="0"/>
                <a:cs typeface="Calibri" panose="020F0502020204030204" pitchFamily="34" charset="0"/>
              </a:defRPr>
            </a:lvl1pPr>
            <a:lvl2pPr>
              <a:defRPr sz="20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4/22/2026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7A22D0-3185-4410-A20D-D34AD215ECC9}" type="slidenum">
              <a:rPr lang="en-US" smtClean="0"/>
              <a:t>‹#›</a:t>
            </a:fld>
            <a:endParaRPr lang="en-US" dirty="0"/>
          </a:p>
        </p:txBody>
      </p:sp>
    </p:spTree>
    <p:extLst>
      <p:ext uri="{BB962C8B-B14F-4D97-AF65-F5344CB8AC3E}">
        <p14:creationId xmlns:p14="http://schemas.microsoft.com/office/powerpoint/2010/main" val="26328438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28C5EB-8608-4984-80FA-72B3DF834998}" type="datetimeFigureOut">
              <a:rPr lang="en-US" smtClean="0"/>
              <a:t>4/22/2026</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47A22D0-3185-4410-A20D-D34AD215ECC9}" type="slidenum">
              <a:rPr lang="en-US" smtClean="0"/>
              <a:t>‹#›</a:t>
            </a:fld>
            <a:endParaRPr lang="en-US"/>
          </a:p>
        </p:txBody>
      </p:sp>
    </p:spTree>
    <p:extLst>
      <p:ext uri="{BB962C8B-B14F-4D97-AF65-F5344CB8AC3E}">
        <p14:creationId xmlns:p14="http://schemas.microsoft.com/office/powerpoint/2010/main" val="7202991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A28C5EB-8608-4984-80FA-72B3DF834998}" type="datetimeFigureOut">
              <a:rPr lang="en-US" smtClean="0"/>
              <a:t>4/22/2026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7A22D0-3185-4410-A20D-D34AD215ECC9}" type="slidenum">
              <a:rPr lang="en-US" smtClean="0"/>
              <a:t>‹#›</a:t>
            </a:fld>
            <a:endParaRPr lang="en-US"/>
          </a:p>
        </p:txBody>
      </p:sp>
    </p:spTree>
    <p:extLst>
      <p:ext uri="{BB962C8B-B14F-4D97-AF65-F5344CB8AC3E}">
        <p14:creationId xmlns:p14="http://schemas.microsoft.com/office/powerpoint/2010/main" val="3920973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A28C5EB-8608-4984-80FA-72B3DF834998}" type="datetimeFigureOut">
              <a:rPr lang="en-US" smtClean="0"/>
              <a:t>4/22/2026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7A22D0-3185-4410-A20D-D34AD215ECC9}" type="slidenum">
              <a:rPr lang="en-US" smtClean="0"/>
              <a:t>‹#›</a:t>
            </a:fld>
            <a:endParaRPr lang="en-US"/>
          </a:p>
        </p:txBody>
      </p:sp>
    </p:spTree>
    <p:extLst>
      <p:ext uri="{BB962C8B-B14F-4D97-AF65-F5344CB8AC3E}">
        <p14:creationId xmlns:p14="http://schemas.microsoft.com/office/powerpoint/2010/main" val="28741039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A28C5EB-8608-4984-80FA-72B3DF834998}" type="datetimeFigureOut">
              <a:rPr lang="en-US" smtClean="0"/>
              <a:t>4/22/2026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7A22D0-3185-4410-A20D-D34AD215ECC9}" type="slidenum">
              <a:rPr lang="en-US" smtClean="0"/>
              <a:t>‹#›</a:t>
            </a:fld>
            <a:endParaRPr lang="en-US"/>
          </a:p>
        </p:txBody>
      </p:sp>
    </p:spTree>
    <p:extLst>
      <p:ext uri="{BB962C8B-B14F-4D97-AF65-F5344CB8AC3E}">
        <p14:creationId xmlns:p14="http://schemas.microsoft.com/office/powerpoint/2010/main" val="34455779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28C5EB-8608-4984-80FA-72B3DF834998}" type="datetimeFigureOut">
              <a:rPr lang="en-US" smtClean="0"/>
              <a:t>4/22/2026</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F47A22D0-3185-4410-A20D-D34AD215ECC9}" type="slidenum">
              <a:rPr lang="en-US" smtClean="0"/>
              <a:t>‹#›</a:t>
            </a:fld>
            <a:endParaRPr lang="en-US"/>
          </a:p>
        </p:txBody>
      </p:sp>
    </p:spTree>
    <p:extLst>
      <p:ext uri="{BB962C8B-B14F-4D97-AF65-F5344CB8AC3E}">
        <p14:creationId xmlns:p14="http://schemas.microsoft.com/office/powerpoint/2010/main" val="8443335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28C5EB-8608-4984-80FA-72B3DF834998}" type="datetimeFigureOut">
              <a:rPr lang="en-US" smtClean="0"/>
              <a:t>4/22/2026</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47A22D0-3185-4410-A20D-D34AD215ECC9}" type="slidenum">
              <a:rPr lang="en-US" smtClean="0"/>
              <a:t>‹#›</a:t>
            </a:fld>
            <a:endParaRPr lang="en-US"/>
          </a:p>
        </p:txBody>
      </p:sp>
    </p:spTree>
    <p:extLst>
      <p:ext uri="{BB962C8B-B14F-4D97-AF65-F5344CB8AC3E}">
        <p14:creationId xmlns:p14="http://schemas.microsoft.com/office/powerpoint/2010/main" val="1390529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28C5EB-8608-4984-80FA-72B3DF834998}" type="datetimeFigureOut">
              <a:rPr lang="en-US" smtClean="0"/>
              <a:t>4/22/2026</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47A22D0-3185-4410-A20D-D34AD215ECC9}" type="slidenum">
              <a:rPr lang="en-US" smtClean="0"/>
              <a:t>‹#›</a:t>
            </a:fld>
            <a:endParaRPr lang="en-US"/>
          </a:p>
        </p:txBody>
      </p:sp>
    </p:spTree>
    <p:extLst>
      <p:ext uri="{BB962C8B-B14F-4D97-AF65-F5344CB8AC3E}">
        <p14:creationId xmlns:p14="http://schemas.microsoft.com/office/powerpoint/2010/main" val="35276051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28C5EB-8608-4984-80FA-72B3DF834998}" type="datetimeFigureOut">
              <a:rPr lang="en-US" smtClean="0"/>
              <a:t>4/22/2026</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47A22D0-3185-4410-A20D-D34AD215ECC9}" type="slidenum">
              <a:rPr lang="en-US" smtClean="0"/>
              <a:t>‹#›</a:t>
            </a:fld>
            <a:endParaRPr lang="en-US"/>
          </a:p>
        </p:txBody>
      </p:sp>
    </p:spTree>
    <p:extLst>
      <p:ext uri="{BB962C8B-B14F-4D97-AF65-F5344CB8AC3E}">
        <p14:creationId xmlns:p14="http://schemas.microsoft.com/office/powerpoint/2010/main" val="4044085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52CFA-90E9-46CF-9316-2514AD255E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A78641-3F15-4A28-BB04-8E122A8105C3}"/>
              </a:ext>
            </a:extLst>
          </p:cNvPr>
          <p:cNvSpPr>
            <a:spLocks noGrp="1"/>
          </p:cNvSpPr>
          <p:nvPr>
            <p:ph type="dt" sz="half" idx="10"/>
          </p:nvPr>
        </p:nvSpPr>
        <p:spPr/>
        <p:txBody>
          <a:bodyPr/>
          <a:lstStyle/>
          <a:p>
            <a:fld id="{F4DC0D44-23EC-41FB-968D-F612ABBA0E7C}" type="datetimeFigureOut">
              <a:rPr lang="en-US" smtClean="0"/>
              <a:pPr/>
              <a:t>4/22/2026</a:t>
            </a:fld>
            <a:endParaRPr lang="en-US"/>
          </a:p>
        </p:txBody>
      </p:sp>
      <p:sp>
        <p:nvSpPr>
          <p:cNvPr id="4" name="Footer Placeholder 3">
            <a:extLst>
              <a:ext uri="{FF2B5EF4-FFF2-40B4-BE49-F238E27FC236}">
                <a16:creationId xmlns:a16="http://schemas.microsoft.com/office/drawing/2014/main" id="{42348E11-9435-46E9-8EC6-7C1D3251C1C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0262A04-0B1F-4D13-8D74-1E0F2A8A99D5}"/>
              </a:ext>
            </a:extLst>
          </p:cNvPr>
          <p:cNvSpPr>
            <a:spLocks noGrp="1"/>
          </p:cNvSpPr>
          <p:nvPr>
            <p:ph type="sldNum" sz="quarter" idx="12"/>
          </p:nvPr>
        </p:nvSpPr>
        <p:spPr/>
        <p:txBody>
          <a:bodyPr/>
          <a:lstStyle/>
          <a:p>
            <a:fld id="{C0ECE917-61AA-4A5B-AFCF-F05EEAEC1EF2}" type="slidenum">
              <a:rPr lang="en-US" smtClean="0"/>
              <a:pPr/>
              <a:t>‹#›</a:t>
            </a:fld>
            <a:endParaRPr lang="en-US"/>
          </a:p>
        </p:txBody>
      </p:sp>
    </p:spTree>
    <p:extLst>
      <p:ext uri="{BB962C8B-B14F-4D97-AF65-F5344CB8AC3E}">
        <p14:creationId xmlns:p14="http://schemas.microsoft.com/office/powerpoint/2010/main" val="39851742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DA28C5EB-8608-4984-80FA-72B3DF834998}" type="datetimeFigureOut">
              <a:rPr lang="en-US" smtClean="0"/>
              <a:t>4/22/2026</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47A22D0-3185-4410-A20D-D34AD215ECC9}" type="slidenum">
              <a:rPr lang="en-US" smtClean="0"/>
              <a:t>‹#›</a:t>
            </a:fld>
            <a:endParaRPr lang="en-US"/>
          </a:p>
        </p:txBody>
      </p:sp>
    </p:spTree>
    <p:extLst>
      <p:ext uri="{BB962C8B-B14F-4D97-AF65-F5344CB8AC3E}">
        <p14:creationId xmlns:p14="http://schemas.microsoft.com/office/powerpoint/2010/main" val="37537116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DA28C5EB-8608-4984-80FA-72B3DF834998}" type="datetimeFigureOut">
              <a:rPr lang="en-US" smtClean="0"/>
              <a:t>4/22/2026</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47A22D0-3185-4410-A20D-D34AD215ECC9}" type="slidenum">
              <a:rPr lang="en-US" smtClean="0"/>
              <a:t>‹#›</a:t>
            </a:fld>
            <a:endParaRPr lang="en-US"/>
          </a:p>
        </p:txBody>
      </p:sp>
    </p:spTree>
    <p:extLst>
      <p:ext uri="{BB962C8B-B14F-4D97-AF65-F5344CB8AC3E}">
        <p14:creationId xmlns:p14="http://schemas.microsoft.com/office/powerpoint/2010/main" val="15466452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28C5EB-8608-4984-80FA-72B3DF834998}" type="datetimeFigureOut">
              <a:rPr lang="en-US" smtClean="0"/>
              <a:t>4/22/2026</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47A22D0-3185-4410-A20D-D34AD215ECC9}" type="slidenum">
              <a:rPr lang="en-US" smtClean="0"/>
              <a:t>‹#›</a:t>
            </a:fld>
            <a:endParaRPr lang="en-US"/>
          </a:p>
        </p:txBody>
      </p:sp>
    </p:spTree>
    <p:extLst>
      <p:ext uri="{BB962C8B-B14F-4D97-AF65-F5344CB8AC3E}">
        <p14:creationId xmlns:p14="http://schemas.microsoft.com/office/powerpoint/2010/main" val="427310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A28C5EB-8608-4984-80FA-72B3DF834998}" type="datetimeFigureOut">
              <a:rPr lang="en-US" smtClean="0"/>
              <a:t>4/22/2026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7A22D0-3185-4410-A20D-D34AD215ECC9}" type="slidenum">
              <a:rPr lang="en-US" smtClean="0"/>
              <a:t>‹#›</a:t>
            </a:fld>
            <a:endParaRPr lang="en-US"/>
          </a:p>
        </p:txBody>
      </p:sp>
    </p:spTree>
    <p:extLst>
      <p:ext uri="{BB962C8B-B14F-4D97-AF65-F5344CB8AC3E}">
        <p14:creationId xmlns:p14="http://schemas.microsoft.com/office/powerpoint/2010/main" val="10015632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A28C5EB-8608-4984-80FA-72B3DF834998}" type="datetimeFigureOut">
              <a:rPr lang="en-US" smtClean="0"/>
              <a:t>4/22/2026</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F47A22D0-3185-4410-A20D-D34AD215ECC9}" type="slidenum">
              <a:rPr lang="en-US" smtClean="0"/>
              <a:t>‹#›</a:t>
            </a:fld>
            <a:endParaRPr lang="en-US"/>
          </a:p>
        </p:txBody>
      </p:sp>
    </p:spTree>
    <p:extLst>
      <p:ext uri="{BB962C8B-B14F-4D97-AF65-F5344CB8AC3E}">
        <p14:creationId xmlns:p14="http://schemas.microsoft.com/office/powerpoint/2010/main" val="15349665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DA28C5EB-8608-4984-80FA-72B3DF834998}" type="datetimeFigureOut">
              <a:rPr lang="en-US" smtClean="0"/>
              <a:t>4/22/2026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7A22D0-3185-4410-A20D-D34AD215ECC9}" type="slidenum">
              <a:rPr lang="en-US" smtClean="0"/>
              <a:t>‹#›</a:t>
            </a:fld>
            <a:endParaRPr lang="en-US"/>
          </a:p>
        </p:txBody>
      </p:sp>
    </p:spTree>
    <p:extLst>
      <p:ext uri="{BB962C8B-B14F-4D97-AF65-F5344CB8AC3E}">
        <p14:creationId xmlns:p14="http://schemas.microsoft.com/office/powerpoint/2010/main" val="130370882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DA28C5EB-8608-4984-80FA-72B3DF834998}" type="datetimeFigureOut">
              <a:rPr lang="en-US" smtClean="0"/>
              <a:t>4/22/2026</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47A22D0-3185-4410-A20D-D34AD215ECC9}" type="slidenum">
              <a:rPr lang="en-US" smtClean="0"/>
              <a:t>‹#›</a:t>
            </a:fld>
            <a:endParaRPr lang="en-US"/>
          </a:p>
        </p:txBody>
      </p:sp>
    </p:spTree>
    <p:extLst>
      <p:ext uri="{BB962C8B-B14F-4D97-AF65-F5344CB8AC3E}">
        <p14:creationId xmlns:p14="http://schemas.microsoft.com/office/powerpoint/2010/main" val="90489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fld id="{DCA2765B-5B5D-4784-B010-C8E32D9C17DD}" type="datetime1">
              <a:rPr lang="en-US"/>
              <a:pPr>
                <a:defRPr/>
              </a:pPr>
              <a:t>4/22/2026</a:t>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365E96C-7E2E-4223-9397-332B2C7237FB}" type="slidenum">
              <a:rPr lang="en-US" altLang="ar-SA"/>
              <a:pPr>
                <a:defRPr/>
              </a:pPr>
              <a:t>‹#›</a:t>
            </a:fld>
            <a:endParaRPr lang="en-US" altLang="ar-SA"/>
          </a:p>
        </p:txBody>
      </p:sp>
    </p:spTree>
    <p:extLst>
      <p:ext uri="{BB962C8B-B14F-4D97-AF65-F5344CB8AC3E}">
        <p14:creationId xmlns:p14="http://schemas.microsoft.com/office/powerpoint/2010/main" val="1116673196"/>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 name="Title 1"/>
          <p:cNvSpPr>
            <a:spLocks noGrp="1"/>
          </p:cNvSpPr>
          <p:nvPr>
            <p:ph type="ctrTitle"/>
          </p:nvPr>
        </p:nvSpPr>
        <p:spPr>
          <a:xfrm>
            <a:off x="1154955" y="2099733"/>
            <a:ext cx="8825658" cy="2677648"/>
          </a:xfrm>
        </p:spPr>
        <p:txBody>
          <a:bodyPr anchor="b"/>
          <a:lstStyle>
            <a:lvl1pPr>
              <a:defRPr sz="54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latin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DA28C5EB-8608-4984-80FA-72B3DF834998}" type="datetimeFigureOut">
              <a:rPr lang="en-US" smtClean="0"/>
              <a:t>4/22/2026</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Slide Number Placeholder 5"/>
          <p:cNvSpPr>
            <a:spLocks noGrp="1"/>
          </p:cNvSpPr>
          <p:nvPr>
            <p:ph type="sldNum" sz="quarter" idx="12"/>
          </p:nvPr>
        </p:nvSpPr>
        <p:spPr>
          <a:xfrm>
            <a:off x="10352540" y="295729"/>
            <a:ext cx="838199" cy="767687"/>
          </a:xfrm>
        </p:spPr>
        <p:txBody>
          <a:bodyPr/>
          <a:lstStyle/>
          <a:p>
            <a:fld id="{F47A22D0-3185-4410-A20D-D34AD215ECC9}" type="slidenum">
              <a:rPr lang="en-US" smtClean="0"/>
              <a:t>‹#›</a:t>
            </a:fld>
            <a:endParaRPr lang="en-US"/>
          </a:p>
        </p:txBody>
      </p:sp>
    </p:spTree>
    <p:extLst>
      <p:ext uri="{BB962C8B-B14F-4D97-AF65-F5344CB8AC3E}">
        <p14:creationId xmlns:p14="http://schemas.microsoft.com/office/powerpoint/2010/main" val="2514520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61110" y="2067339"/>
            <a:ext cx="11082593" cy="4200939"/>
          </a:xfrm>
        </p:spPr>
        <p:txBody>
          <a:bodyPr>
            <a:normAutofit/>
          </a:bodyPr>
          <a:lstStyle>
            <a:lvl1pPr>
              <a:defRPr sz="2400">
                <a:latin typeface="Calibri" panose="020F0502020204030204" pitchFamily="34" charset="0"/>
                <a:cs typeface="Calibri" panose="020F0502020204030204" pitchFamily="34" charset="0"/>
              </a:defRPr>
            </a:lvl1pPr>
            <a:lvl2pPr>
              <a:defRPr sz="20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4/22/2026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7A22D0-3185-4410-A20D-D34AD215ECC9}" type="slidenum">
              <a:rPr lang="en-US" smtClean="0"/>
              <a:t>‹#›</a:t>
            </a:fld>
            <a:endParaRPr lang="en-US"/>
          </a:p>
        </p:txBody>
      </p:sp>
    </p:spTree>
    <p:extLst>
      <p:ext uri="{BB962C8B-B14F-4D97-AF65-F5344CB8AC3E}">
        <p14:creationId xmlns:p14="http://schemas.microsoft.com/office/powerpoint/2010/main" val="2883413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28C5EB-8608-4984-80FA-72B3DF834998}" type="datetimeFigureOut">
              <a:rPr lang="en-US" smtClean="0"/>
              <a:t>4/22/2026</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Slide Number Placeholder 5"/>
          <p:cNvSpPr>
            <a:spLocks noGrp="1"/>
          </p:cNvSpPr>
          <p:nvPr>
            <p:ph type="sldNum" sz="quarter" idx="12"/>
          </p:nvPr>
        </p:nvSpPr>
        <p:spPr/>
        <p:txBody>
          <a:bodyPr/>
          <a:lstStyle/>
          <a:p>
            <a:fld id="{F47A22D0-3185-4410-A20D-D34AD215ECC9}" type="slidenum">
              <a:rPr lang="en-US" smtClean="0"/>
              <a:t>‹#›</a:t>
            </a:fld>
            <a:endParaRPr lang="en-US"/>
          </a:p>
        </p:txBody>
      </p:sp>
    </p:spTree>
    <p:extLst>
      <p:ext uri="{BB962C8B-B14F-4D97-AF65-F5344CB8AC3E}">
        <p14:creationId xmlns:p14="http://schemas.microsoft.com/office/powerpoint/2010/main" val="2508198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A28C5EB-8608-4984-80FA-72B3DF834998}" type="datetimeFigureOut">
              <a:rPr lang="en-US" smtClean="0"/>
              <a:t>4/22/2026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7A22D0-3185-4410-A20D-D34AD215ECC9}" type="slidenum">
              <a:rPr lang="en-US" smtClean="0"/>
              <a:t>‹#›</a:t>
            </a:fld>
            <a:endParaRPr lang="en-US"/>
          </a:p>
        </p:txBody>
      </p:sp>
    </p:spTree>
    <p:extLst>
      <p:ext uri="{BB962C8B-B14F-4D97-AF65-F5344CB8AC3E}">
        <p14:creationId xmlns:p14="http://schemas.microsoft.com/office/powerpoint/2010/main" val="22290883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theme" Target="../theme/theme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10" Type="http://schemas.openxmlformats.org/officeDocument/2006/relationships/slideLayout" Target="../slideLayouts/slideLayout15.xml"/><Relationship Id="rId19" Type="http://schemas.openxmlformats.org/officeDocument/2006/relationships/image" Target="../media/image1.jpg"/><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1.jpg"/><Relationship Id="rId5" Type="http://schemas.openxmlformats.org/officeDocument/2006/relationships/theme" Target="../theme/theme4.xml"/><Relationship Id="rId4"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5" Type="http://schemas.openxmlformats.org/officeDocument/2006/relationships/image" Target="../media/image1.jp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theme" Target="../theme/theme6.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19" Type="http://schemas.openxmlformats.org/officeDocument/2006/relationships/image" Target="../media/image2.jpeg"/><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alphaModFix amt="10000"/>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C7C5E1-DF8A-473F-9182-922252005E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78F025-2EB3-4C75-A3A5-6ACD056AC5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790432-CEB9-482F-87A7-732C5964E5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DC0D44-23EC-41FB-968D-F612ABBA0E7C}" type="datetimeFigureOut">
              <a:rPr lang="en-US" smtClean="0">
                <a:solidFill>
                  <a:prstClr val="black">
                    <a:tint val="75000"/>
                  </a:prstClr>
                </a:solidFill>
              </a:rPr>
              <a:pPr/>
              <a:t>4/22/2026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88BF0D3-D89A-42B8-A53C-315914BDBC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5C98C73-98BE-452A-BD43-C322FB881C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ECE917-61AA-4A5B-AFCF-F05EEAEC1E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663176"/>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4">
            <a:alphaModFix amt="10000"/>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C7C5E1-DF8A-473F-9182-922252005E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78F025-2EB3-4C75-A3A5-6ACD056AC5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790432-CEB9-482F-87A7-732C5964E5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DC0D44-23EC-41FB-968D-F612ABBA0E7C}" type="datetimeFigureOut">
              <a:rPr lang="en-US" smtClean="0"/>
              <a:pPr/>
              <a:t>4/22/2026</a:t>
            </a:fld>
            <a:endParaRPr lang="en-US"/>
          </a:p>
        </p:txBody>
      </p:sp>
      <p:sp>
        <p:nvSpPr>
          <p:cNvPr id="5" name="Footer Placeholder 4">
            <a:extLst>
              <a:ext uri="{FF2B5EF4-FFF2-40B4-BE49-F238E27FC236}">
                <a16:creationId xmlns:a16="http://schemas.microsoft.com/office/drawing/2014/main" id="{388BF0D3-D89A-42B8-A53C-315914BDBC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5C98C73-98BE-452A-BD43-C322FB881C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ECE917-61AA-4A5B-AFCF-F05EEAEC1EF2}" type="slidenum">
              <a:rPr lang="en-US" smtClean="0"/>
              <a:pPr/>
              <a:t>‹#›</a:t>
            </a:fld>
            <a:endParaRPr lang="en-US"/>
          </a:p>
        </p:txBody>
      </p:sp>
    </p:spTree>
    <p:extLst>
      <p:ext uri="{BB962C8B-B14F-4D97-AF65-F5344CB8AC3E}">
        <p14:creationId xmlns:p14="http://schemas.microsoft.com/office/powerpoint/2010/main" val="650645062"/>
      </p:ext>
    </p:extLst>
  </p:cSld>
  <p:clrMap bg1="lt1" tx1="dk1" bg2="lt2" tx2="dk2" accent1="accent1" accent2="accent2" accent3="accent3" accent4="accent4" accent5="accent5" accent6="accent6" hlink="hlink" folHlink="folHlink"/>
  <p:sldLayoutIdLst>
    <p:sldLayoutId id="2147483814" r:id="rId1"/>
    <p:sldLayoutId id="214748381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10000"/>
            <a:lum/>
          </a:blip>
          <a:srcRect/>
          <a:stretch>
            <a:fillRect l="-17000" r="-17000"/>
          </a:stretch>
        </a:blipFill>
        <a:effectLst/>
      </p:bgPr>
    </p:bg>
    <p:spTree>
      <p:nvGrpSpPr>
        <p:cNvPr id="1" name=""/>
        <p:cNvGrpSpPr/>
        <p:nvPr/>
      </p:nvGrpSpPr>
      <p:grpSpPr>
        <a:xfrm>
          <a:off x="0" y="0"/>
          <a:ext cx="0" cy="0"/>
          <a:chOff x="0" y="0"/>
          <a:chExt cx="0" cy="0"/>
        </a:xfrm>
      </p:grpSpPr>
      <p:sp>
        <p:nvSpPr>
          <p:cNvPr id="7" name="Rectangle 6"/>
          <p:cNvSpPr/>
          <p:nvPr/>
        </p:nvSpPr>
        <p:spPr>
          <a:xfrm>
            <a:off x="0" y="-323304"/>
            <a:ext cx="12192000" cy="6858000"/>
          </a:xfrm>
          <a:prstGeom prst="rect">
            <a:avLst/>
          </a:prstGeom>
          <a:blipFill>
            <a:blip r:embed="rId20">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Oval 12"/>
          <p:cNvSpPr/>
          <p:nvPr/>
        </p:nvSpPr>
        <p:spPr>
          <a:xfrm>
            <a:off x="0" y="2343696"/>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Oval 14"/>
          <p:cNvSpPr/>
          <p:nvPr/>
        </p:nvSpPr>
        <p:spPr>
          <a:xfrm>
            <a:off x="0" y="2572296"/>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Oval 17"/>
          <p:cNvSpPr/>
          <p:nvPr/>
        </p:nvSpPr>
        <p:spPr>
          <a:xfrm>
            <a:off x="8609012" y="5544096"/>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Oval 15"/>
          <p:cNvSpPr/>
          <p:nvPr/>
        </p:nvSpPr>
        <p:spPr>
          <a:xfrm>
            <a:off x="8609012" y="1353096"/>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Oval 16"/>
          <p:cNvSpPr/>
          <p:nvPr/>
        </p:nvSpPr>
        <p:spPr>
          <a:xfrm>
            <a:off x="7999412" y="-31484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Freeform 5"/>
          <p:cNvSpPr/>
          <p:nvPr/>
        </p:nvSpPr>
        <p:spPr bwMode="gray">
          <a:xfrm rot="21010068">
            <a:off x="8490951" y="147421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19" name="Freeform 5"/>
          <p:cNvSpPr/>
          <p:nvPr/>
        </p:nvSpPr>
        <p:spPr bwMode="gray">
          <a:xfrm>
            <a:off x="459505" y="1063416"/>
            <a:ext cx="11344269" cy="5328422"/>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US"/>
          </a:p>
        </p:txBody>
      </p:sp>
      <p:sp>
        <p:nvSpPr>
          <p:cNvPr id="14" name="Freeform 5"/>
          <p:cNvSpPr>
            <a:spLocks noEditPoints="1"/>
          </p:cNvSpPr>
          <p:nvPr/>
        </p:nvSpPr>
        <p:spPr bwMode="gray">
          <a:xfrm>
            <a:off x="0" y="-323304"/>
            <a:ext cx="12192000" cy="7181304"/>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sp>
        <p:nvSpPr>
          <p:cNvPr id="2" name="Title Placeholder 1"/>
          <p:cNvSpPr>
            <a:spLocks noGrp="1"/>
          </p:cNvSpPr>
          <p:nvPr>
            <p:ph type="title"/>
          </p:nvPr>
        </p:nvSpPr>
        <p:spPr bwMode="gray">
          <a:xfrm>
            <a:off x="838198" y="167752"/>
            <a:ext cx="9447215" cy="1025346"/>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DA28C5EB-8608-4984-80FA-72B3DF834998}" type="datetimeFigureOut">
              <a:rPr lang="en-US" smtClean="0"/>
              <a:t>4/22/2026</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F47A22D0-3185-4410-A20D-D34AD215ECC9}" type="slidenum">
              <a:rPr lang="en-US" smtClean="0"/>
              <a:t>‹#›</a:t>
            </a:fld>
            <a:endParaRPr lang="en-US"/>
          </a:p>
        </p:txBody>
      </p:sp>
    </p:spTree>
    <p:extLst>
      <p:ext uri="{BB962C8B-B14F-4D97-AF65-F5344CB8AC3E}">
        <p14:creationId xmlns:p14="http://schemas.microsoft.com/office/powerpoint/2010/main" val="34931390"/>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 id="2147483831" r:id="rId15"/>
    <p:sldLayoutId id="2147483832" r:id="rId16"/>
    <p:sldLayoutId id="2147483833"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6">
            <a:alphaModFix amt="10000"/>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C7C5E1-DF8A-473F-9182-922252005E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78F025-2EB3-4C75-A3A5-6ACD056AC5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790432-CEB9-482F-87A7-732C5964E5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DC0D44-23EC-41FB-968D-F612ABBA0E7C}" type="datetimeFigureOut">
              <a:rPr lang="en-US" smtClean="0">
                <a:solidFill>
                  <a:prstClr val="black">
                    <a:tint val="75000"/>
                  </a:prstClr>
                </a:solidFill>
              </a:rPr>
              <a:pPr/>
              <a:t>4/22/2026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88BF0D3-D89A-42B8-A53C-315914BDBC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5C98C73-98BE-452A-BD43-C322FB881C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ECE917-61AA-4A5B-AFCF-F05EEAEC1E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1068497"/>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5">
            <a:alphaModFix amt="18000"/>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C7C5E1-DF8A-473F-9182-922252005E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78F025-2EB3-4C75-A3A5-6ACD056AC5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790432-CEB9-482F-87A7-732C5964E5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DC0D44-23EC-41FB-968D-F612ABBA0E7C}" type="datetimeFigureOut">
              <a:rPr lang="en-US" smtClean="0">
                <a:solidFill>
                  <a:prstClr val="black">
                    <a:tint val="75000"/>
                  </a:prstClr>
                </a:solidFill>
              </a:rPr>
              <a:pPr/>
              <a:t>4/22/2026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88BF0D3-D89A-42B8-A53C-315914BDBC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5C98C73-98BE-452A-BD43-C322FB881C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ECE917-61AA-4A5B-AFCF-F05EEAEC1E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4121296"/>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323304"/>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343696"/>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572296"/>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544096"/>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353096"/>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31484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47421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5" y="1063416"/>
            <a:ext cx="11344269" cy="5328422"/>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323304"/>
            <a:ext cx="12192000" cy="7181304"/>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Placeholder 1"/>
          <p:cNvSpPr>
            <a:spLocks noGrp="1"/>
          </p:cNvSpPr>
          <p:nvPr>
            <p:ph type="title"/>
          </p:nvPr>
        </p:nvSpPr>
        <p:spPr bwMode="gray">
          <a:xfrm>
            <a:off x="838198" y="167752"/>
            <a:ext cx="9447215" cy="1025346"/>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DA28C5EB-8608-4984-80FA-72B3DF834998}" type="datetimeFigureOut">
              <a:rPr lang="en-US" smtClean="0"/>
              <a:t>4/22/2026</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F47A22D0-3185-4410-A20D-D34AD215ECC9}" type="slidenum">
              <a:rPr lang="en-US" smtClean="0"/>
              <a:t>‹#›</a:t>
            </a:fld>
            <a:endParaRPr lang="en-US"/>
          </a:p>
        </p:txBody>
      </p:sp>
    </p:spTree>
    <p:extLst>
      <p:ext uri="{BB962C8B-B14F-4D97-AF65-F5344CB8AC3E}">
        <p14:creationId xmlns:p14="http://schemas.microsoft.com/office/powerpoint/2010/main" val="1290457831"/>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 id="2147483858" r:id="rId12"/>
    <p:sldLayoutId id="2147483859" r:id="rId13"/>
    <p:sldLayoutId id="2147483860" r:id="rId14"/>
    <p:sldLayoutId id="2147483861" r:id="rId15"/>
    <p:sldLayoutId id="2147483862" r:id="rId16"/>
    <p:sldLayoutId id="2147483863"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8.xml"/><Relationship Id="rId4" Type="http://schemas.openxmlformats.org/officeDocument/2006/relationships/image" Target="../media/image22.jpg"/></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Placeholder 5"/>
          <p:cNvSpPr>
            <a:spLocks noGrp="1"/>
          </p:cNvSpPr>
          <p:nvPr>
            <p:ph type="body" idx="1"/>
          </p:nvPr>
        </p:nvSpPr>
        <p:spPr>
          <a:xfrm>
            <a:off x="0" y="228600"/>
            <a:ext cx="12192000" cy="1219200"/>
          </a:xfrm>
        </p:spPr>
        <p:txBody>
          <a:bodyPr>
            <a:noAutofit/>
          </a:bodyPr>
          <a:lstStyle/>
          <a:p>
            <a:pPr algn="ctr"/>
            <a:endParaRPr lang="en-US" altLang="en-US" sz="9600" b="1" dirty="0">
              <a:solidFill>
                <a:srgbClr val="FF0000"/>
              </a:solidFill>
              <a:latin typeface="Times New Roman" pitchFamily="18" charset="0"/>
              <a:cs typeface="Times New Roman" pitchFamily="18" charset="0"/>
            </a:endParaRPr>
          </a:p>
          <a:p>
            <a:pPr algn="ctr"/>
            <a:r>
              <a:rPr lang="en-US" altLang="en-US" sz="8800" b="1" dirty="0">
                <a:solidFill>
                  <a:srgbClr val="FF0000"/>
                </a:solidFill>
                <a:latin typeface="Times New Roman" pitchFamily="18" charset="0"/>
                <a:cs typeface="Times New Roman" pitchFamily="18" charset="0"/>
              </a:rPr>
              <a:t>APIXABAN (AFIXBA)</a:t>
            </a:r>
            <a:endParaRPr lang="en-US" altLang="en-US" sz="8800" b="1" dirty="0">
              <a:solidFill>
                <a:srgbClr val="0070C0"/>
              </a:solidFill>
              <a:latin typeface="Times New Roman" pitchFamily="18" charset="0"/>
              <a:cs typeface="Times New Roman" pitchFamily="18" charset="0"/>
            </a:endParaRPr>
          </a:p>
        </p:txBody>
      </p:sp>
      <p:sp>
        <p:nvSpPr>
          <p:cNvPr id="5" name="Rectangle 4"/>
          <p:cNvSpPr/>
          <p:nvPr/>
        </p:nvSpPr>
        <p:spPr>
          <a:xfrm>
            <a:off x="720248" y="1600200"/>
            <a:ext cx="10277301" cy="1569660"/>
          </a:xfrm>
          <a:prstGeom prst="rect">
            <a:avLst/>
          </a:prstGeom>
        </p:spPr>
        <p:txBody>
          <a:bodyPr wrap="none">
            <a:spAutoFit/>
          </a:bodyPr>
          <a:lstStyle/>
          <a:p>
            <a:pPr algn="ctr"/>
            <a:r>
              <a:rPr lang="en-US" altLang="en-US" sz="4800" b="1" dirty="0">
                <a:solidFill>
                  <a:srgbClr val="FF0000"/>
                </a:solidFill>
                <a:latin typeface="Times New Roman" pitchFamily="18" charset="0"/>
                <a:cs typeface="Times New Roman" pitchFamily="18" charset="0"/>
              </a:rPr>
              <a:t>Efficacy and Safety </a:t>
            </a:r>
            <a:r>
              <a:rPr lang="en-US" altLang="en-US" sz="4800" b="1" dirty="0">
                <a:solidFill>
                  <a:srgbClr val="0070C0"/>
                </a:solidFill>
                <a:latin typeface="Times New Roman" pitchFamily="18" charset="0"/>
                <a:cs typeface="Times New Roman" pitchFamily="18" charset="0"/>
              </a:rPr>
              <a:t>Current Evidence </a:t>
            </a:r>
          </a:p>
          <a:p>
            <a:pPr algn="ctr"/>
            <a:r>
              <a:rPr lang="en-US" altLang="en-US" sz="4800" b="1" dirty="0">
                <a:solidFill>
                  <a:srgbClr val="0070C0"/>
                </a:solidFill>
                <a:latin typeface="Times New Roman" pitchFamily="18" charset="0"/>
                <a:cs typeface="Times New Roman" pitchFamily="18" charset="0"/>
              </a:rPr>
              <a:t>and Clinical Review</a:t>
            </a:r>
            <a:endParaRPr lang="en-US" sz="4800" dirty="0">
              <a:solidFill>
                <a:prstClr val="black"/>
              </a:solidFill>
              <a:latin typeface="Times New Roman" pitchFamily="18" charset="0"/>
              <a:cs typeface="Times New Roman" pitchFamily="18" charset="0"/>
            </a:endParaRPr>
          </a:p>
        </p:txBody>
      </p:sp>
      <p:pic>
        <p:nvPicPr>
          <p:cNvPr id="2" name="صورة 1">
            <a:extLst>
              <a:ext uri="{FF2B5EF4-FFF2-40B4-BE49-F238E27FC236}">
                <a16:creationId xmlns:a16="http://schemas.microsoft.com/office/drawing/2014/main" id="{AEF7DF57-E4CE-F145-C839-9804C899B01A}"/>
              </a:ext>
            </a:extLst>
          </p:cNvPr>
          <p:cNvPicPr>
            <a:picLocks noChangeAspect="1"/>
          </p:cNvPicPr>
          <p:nvPr/>
        </p:nvPicPr>
        <p:blipFill>
          <a:blip r:embed="rId3"/>
          <a:stretch>
            <a:fillRect/>
          </a:stretch>
        </p:blipFill>
        <p:spPr>
          <a:xfrm>
            <a:off x="720248" y="3102539"/>
            <a:ext cx="10644539" cy="3755461"/>
          </a:xfrm>
          <a:prstGeom prst="rect">
            <a:avLst/>
          </a:prstGeom>
        </p:spPr>
      </p:pic>
    </p:spTree>
    <p:extLst>
      <p:ext uri="{BB962C8B-B14F-4D97-AF65-F5344CB8AC3E}">
        <p14:creationId xmlns:p14="http://schemas.microsoft.com/office/powerpoint/2010/main" val="3806852005"/>
      </p:ext>
    </p:extLst>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270A330D-465F-C077-42D7-282CADDDA3FD}"/>
              </a:ext>
            </a:extLst>
          </p:cNvPr>
          <p:cNvPicPr>
            <a:picLocks noChangeAspect="1"/>
          </p:cNvPicPr>
          <p:nvPr/>
        </p:nvPicPr>
        <p:blipFill>
          <a:blip r:embed="rId2"/>
          <a:stretch>
            <a:fillRect/>
          </a:stretch>
        </p:blipFill>
        <p:spPr>
          <a:xfrm>
            <a:off x="4109865" y="2476500"/>
            <a:ext cx="3972270" cy="1905000"/>
          </a:xfrm>
          <a:prstGeom prst="rect">
            <a:avLst/>
          </a:prstGeom>
        </p:spPr>
      </p:pic>
      <p:pic>
        <p:nvPicPr>
          <p:cNvPr id="6" name="صورة 5">
            <a:extLst>
              <a:ext uri="{FF2B5EF4-FFF2-40B4-BE49-F238E27FC236}">
                <a16:creationId xmlns:a16="http://schemas.microsoft.com/office/drawing/2014/main" id="{AB2C848B-3537-94D4-C002-3AD1A3BEF434}"/>
              </a:ext>
            </a:extLst>
          </p:cNvPr>
          <p:cNvPicPr>
            <a:picLocks noChangeAspect="1"/>
          </p:cNvPicPr>
          <p:nvPr/>
        </p:nvPicPr>
        <p:blipFill>
          <a:blip r:embed="rId3"/>
          <a:stretch>
            <a:fillRect/>
          </a:stretch>
        </p:blipFill>
        <p:spPr>
          <a:xfrm>
            <a:off x="728007" y="76200"/>
            <a:ext cx="10169009" cy="1219306"/>
          </a:xfrm>
          <a:prstGeom prst="rect">
            <a:avLst/>
          </a:prstGeom>
        </p:spPr>
      </p:pic>
      <p:pic>
        <p:nvPicPr>
          <p:cNvPr id="7" name="صورة 6">
            <a:extLst>
              <a:ext uri="{FF2B5EF4-FFF2-40B4-BE49-F238E27FC236}">
                <a16:creationId xmlns:a16="http://schemas.microsoft.com/office/drawing/2014/main" id="{8DB316B2-F3AC-9ECE-28FA-58BF408E4748}"/>
              </a:ext>
            </a:extLst>
          </p:cNvPr>
          <p:cNvPicPr>
            <a:picLocks noChangeAspect="1"/>
          </p:cNvPicPr>
          <p:nvPr/>
        </p:nvPicPr>
        <p:blipFill>
          <a:blip r:embed="rId4"/>
          <a:stretch>
            <a:fillRect/>
          </a:stretch>
        </p:blipFill>
        <p:spPr>
          <a:xfrm>
            <a:off x="1219200" y="1524000"/>
            <a:ext cx="9602032" cy="5102794"/>
          </a:xfrm>
          <a:prstGeom prst="rect">
            <a:avLst/>
          </a:prstGeom>
        </p:spPr>
      </p:pic>
    </p:spTree>
    <p:extLst>
      <p:ext uri="{BB962C8B-B14F-4D97-AF65-F5344CB8AC3E}">
        <p14:creationId xmlns:p14="http://schemas.microsoft.com/office/powerpoint/2010/main" val="3734639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7203549-6B09-441E-B55C-DA4A86B35591}"/>
              </a:ext>
            </a:extLst>
          </p:cNvPr>
          <p:cNvSpPr>
            <a:spLocks noGrp="1"/>
          </p:cNvSpPr>
          <p:nvPr>
            <p:ph type="title"/>
          </p:nvPr>
        </p:nvSpPr>
        <p:spPr>
          <a:xfrm>
            <a:off x="990600" y="167753"/>
            <a:ext cx="9447215" cy="1025346"/>
          </a:xfrm>
        </p:spPr>
        <p:txBody>
          <a:bodyPr/>
          <a:lstStyle/>
          <a:p>
            <a:pPr algn="ctr"/>
            <a:r>
              <a:rPr lang="en-US" dirty="0"/>
              <a:t>Dosing considerations in patients with hepatic impairment across all indications</a:t>
            </a:r>
          </a:p>
        </p:txBody>
      </p:sp>
      <p:pic>
        <p:nvPicPr>
          <p:cNvPr id="6" name="صورة 5">
            <a:extLst>
              <a:ext uri="{FF2B5EF4-FFF2-40B4-BE49-F238E27FC236}">
                <a16:creationId xmlns:a16="http://schemas.microsoft.com/office/drawing/2014/main" id="{79F31B43-A9A3-FE7C-8A7E-FCEF0C9F14B6}"/>
              </a:ext>
            </a:extLst>
          </p:cNvPr>
          <p:cNvPicPr>
            <a:picLocks noChangeAspect="1"/>
          </p:cNvPicPr>
          <p:nvPr/>
        </p:nvPicPr>
        <p:blipFill>
          <a:blip r:embed="rId2"/>
          <a:stretch>
            <a:fillRect/>
          </a:stretch>
        </p:blipFill>
        <p:spPr>
          <a:xfrm>
            <a:off x="1752600" y="2133600"/>
            <a:ext cx="7978563" cy="3791983"/>
          </a:xfrm>
          <a:prstGeom prst="rect">
            <a:avLst/>
          </a:prstGeom>
        </p:spPr>
      </p:pic>
    </p:spTree>
    <p:extLst>
      <p:ext uri="{BB962C8B-B14F-4D97-AF65-F5344CB8AC3E}">
        <p14:creationId xmlns:p14="http://schemas.microsoft.com/office/powerpoint/2010/main" val="2165132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527046-90C3-4C56-9300-F76129F22E82}"/>
              </a:ext>
            </a:extLst>
          </p:cNvPr>
          <p:cNvSpPr>
            <a:spLocks noGrp="1"/>
          </p:cNvSpPr>
          <p:nvPr>
            <p:ph type="title"/>
          </p:nvPr>
        </p:nvSpPr>
        <p:spPr>
          <a:xfrm>
            <a:off x="838200" y="365125"/>
            <a:ext cx="10515600" cy="777875"/>
          </a:xfrm>
          <a:solidFill>
            <a:srgbClr val="0070C0"/>
          </a:solidFill>
        </p:spPr>
        <p:txBody>
          <a:bodyPr/>
          <a:lstStyle/>
          <a:p>
            <a:r>
              <a:rPr lang="en-US" b="1" dirty="0">
                <a:solidFill>
                  <a:schemeClr val="bg2"/>
                </a:solidFill>
              </a:rPr>
              <a:t>Specific Patients Population</a:t>
            </a:r>
          </a:p>
        </p:txBody>
      </p:sp>
      <p:sp>
        <p:nvSpPr>
          <p:cNvPr id="2" name="Content Placeholder 1">
            <a:extLst>
              <a:ext uri="{FF2B5EF4-FFF2-40B4-BE49-F238E27FC236}">
                <a16:creationId xmlns:a16="http://schemas.microsoft.com/office/drawing/2014/main" id="{BA24CC4E-E196-48C5-8ECB-4B64DB3C5A41}"/>
              </a:ext>
            </a:extLst>
          </p:cNvPr>
          <p:cNvSpPr>
            <a:spLocks noGrp="1"/>
          </p:cNvSpPr>
          <p:nvPr>
            <p:ph idx="1"/>
          </p:nvPr>
        </p:nvSpPr>
        <p:spPr>
          <a:xfrm>
            <a:off x="554703" y="1295400"/>
            <a:ext cx="11082593" cy="4961021"/>
          </a:xfrm>
        </p:spPr>
        <p:txBody>
          <a:bodyPr>
            <a:noAutofit/>
          </a:bodyPr>
          <a:lstStyle/>
          <a:p>
            <a:r>
              <a:rPr lang="en-US" sz="2400" b="1" dirty="0">
                <a:solidFill>
                  <a:schemeClr val="accent1"/>
                </a:solidFill>
              </a:rPr>
              <a:t>Pregnant Women</a:t>
            </a:r>
            <a:r>
              <a:rPr lang="en-US" sz="2400" b="1" dirty="0">
                <a:solidFill>
                  <a:schemeClr val="tx1"/>
                </a:solidFill>
              </a:rPr>
              <a:t>: </a:t>
            </a:r>
            <a:r>
              <a:rPr lang="en-US" sz="2400" dirty="0">
                <a:solidFill>
                  <a:schemeClr val="tx1"/>
                </a:solidFill>
              </a:rPr>
              <a:t>It is considered a </a:t>
            </a:r>
            <a:r>
              <a:rPr lang="en-US" sz="2400" b="1" u="sng" dirty="0">
                <a:solidFill>
                  <a:srgbClr val="FF0000"/>
                </a:solidFill>
              </a:rPr>
              <a:t>pregnancy category B </a:t>
            </a:r>
            <a:r>
              <a:rPr lang="en-US" sz="2400" u="sng" dirty="0">
                <a:solidFill>
                  <a:srgbClr val="FF0000"/>
                </a:solidFill>
              </a:rPr>
              <a:t>medicine</a:t>
            </a:r>
            <a:r>
              <a:rPr lang="en-US" sz="2400" dirty="0">
                <a:solidFill>
                  <a:schemeClr val="tx1"/>
                </a:solidFill>
              </a:rPr>
              <a:t>. There is a limited amount of data available on the use of apixaban tablets in pregnant women and the associated risk of major birth defects, adverse outcomes, or miscarriage. The treatment with the drug may lead to an increased risk of bleeding during pregnancy and delivery.</a:t>
            </a:r>
          </a:p>
          <a:p>
            <a:endParaRPr lang="en-US" sz="2400" b="1" dirty="0">
              <a:solidFill>
                <a:schemeClr val="accent1"/>
              </a:solidFill>
            </a:endParaRPr>
          </a:p>
          <a:p>
            <a:r>
              <a:rPr lang="en-US" sz="2400" b="1" dirty="0">
                <a:solidFill>
                  <a:schemeClr val="accent1"/>
                </a:solidFill>
              </a:rPr>
              <a:t>Breastfeeding Women</a:t>
            </a:r>
            <a:r>
              <a:rPr lang="en-US" sz="2400" b="1" dirty="0">
                <a:solidFill>
                  <a:schemeClr val="tx1"/>
                </a:solidFill>
              </a:rPr>
              <a:t>: </a:t>
            </a:r>
            <a:r>
              <a:rPr lang="en-US" sz="2400" dirty="0">
                <a:solidFill>
                  <a:srgbClr val="FF0000"/>
                </a:solidFill>
              </a:rPr>
              <a:t>not recommended</a:t>
            </a:r>
            <a:r>
              <a:rPr lang="en-US" sz="2400" dirty="0">
                <a:solidFill>
                  <a:schemeClr val="tx1"/>
                </a:solidFill>
              </a:rPr>
              <a:t>, as human exposure via milk is still unknown.</a:t>
            </a:r>
          </a:p>
          <a:p>
            <a:endParaRPr lang="en-US" sz="2400" b="1" dirty="0">
              <a:solidFill>
                <a:schemeClr val="accent1"/>
              </a:solidFill>
            </a:endParaRPr>
          </a:p>
          <a:p>
            <a:r>
              <a:rPr lang="en-US" sz="2400" b="1" dirty="0">
                <a:solidFill>
                  <a:schemeClr val="accent1"/>
                </a:solidFill>
              </a:rPr>
              <a:t>Pediatric Patients</a:t>
            </a:r>
            <a:r>
              <a:rPr lang="en-US" sz="2400" b="1" dirty="0">
                <a:solidFill>
                  <a:schemeClr val="tx1"/>
                </a:solidFill>
              </a:rPr>
              <a:t>: </a:t>
            </a:r>
            <a:r>
              <a:rPr lang="en-US" sz="2400" b="1" dirty="0"/>
              <a:t>≤ </a:t>
            </a:r>
            <a:r>
              <a:rPr lang="en-US" sz="2400" dirty="0"/>
              <a:t>18years </a:t>
            </a:r>
            <a:r>
              <a:rPr lang="en-US" sz="2400" dirty="0">
                <a:solidFill>
                  <a:schemeClr val="tx1"/>
                </a:solidFill>
              </a:rPr>
              <a:t>. </a:t>
            </a:r>
            <a:r>
              <a:rPr lang="en-US" sz="2400" dirty="0">
                <a:solidFill>
                  <a:srgbClr val="FF0000"/>
                </a:solidFill>
              </a:rPr>
              <a:t>No data are available.</a:t>
            </a:r>
          </a:p>
          <a:p>
            <a:endParaRPr lang="en-US" sz="2400" b="1" dirty="0">
              <a:solidFill>
                <a:schemeClr val="accent1"/>
              </a:solidFill>
            </a:endParaRPr>
          </a:p>
          <a:p>
            <a:r>
              <a:rPr lang="en-US" sz="2400" b="1" dirty="0">
                <a:solidFill>
                  <a:schemeClr val="accent1"/>
                </a:solidFill>
              </a:rPr>
              <a:t>Geriatric Patients</a:t>
            </a:r>
            <a:r>
              <a:rPr lang="en-US" sz="2400" b="1" dirty="0">
                <a:solidFill>
                  <a:schemeClr val="tx1"/>
                </a:solidFill>
              </a:rPr>
              <a:t>: </a:t>
            </a:r>
            <a:r>
              <a:rPr lang="en-US" sz="2400" dirty="0">
                <a:solidFill>
                  <a:schemeClr val="tx1"/>
                </a:solidFill>
              </a:rPr>
              <a:t>There is </a:t>
            </a:r>
            <a:r>
              <a:rPr lang="en-US" sz="2400" dirty="0">
                <a:solidFill>
                  <a:srgbClr val="FF0000"/>
                </a:solidFill>
              </a:rPr>
              <a:t>no clinically significant difference. </a:t>
            </a:r>
            <a:endParaRPr lang="en-US" sz="2400" dirty="0">
              <a:solidFill>
                <a:schemeClr val="tx1"/>
              </a:solidFill>
            </a:endParaRPr>
          </a:p>
        </p:txBody>
      </p:sp>
    </p:spTree>
    <p:extLst>
      <p:ext uri="{BB962C8B-B14F-4D97-AF65-F5344CB8AC3E}">
        <p14:creationId xmlns:p14="http://schemas.microsoft.com/office/powerpoint/2010/main" val="2200230699"/>
      </p:ext>
    </p:extLst>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FDD637B5-761C-E8BF-FBE3-C182D46A1E14}"/>
              </a:ext>
            </a:extLst>
          </p:cNvPr>
          <p:cNvPicPr>
            <a:picLocks noChangeAspect="1"/>
          </p:cNvPicPr>
          <p:nvPr/>
        </p:nvPicPr>
        <p:blipFill>
          <a:blip r:embed="rId2"/>
          <a:stretch>
            <a:fillRect/>
          </a:stretch>
        </p:blipFill>
        <p:spPr>
          <a:xfrm>
            <a:off x="1464198" y="4915262"/>
            <a:ext cx="7724775" cy="1771650"/>
          </a:xfrm>
          <a:prstGeom prst="rect">
            <a:avLst/>
          </a:prstGeom>
        </p:spPr>
      </p:pic>
      <p:pic>
        <p:nvPicPr>
          <p:cNvPr id="3" name="صورة 2">
            <a:extLst>
              <a:ext uri="{FF2B5EF4-FFF2-40B4-BE49-F238E27FC236}">
                <a16:creationId xmlns:a16="http://schemas.microsoft.com/office/drawing/2014/main" id="{D1D2A6DB-18CC-D983-DF4D-003BA562E42C}"/>
              </a:ext>
            </a:extLst>
          </p:cNvPr>
          <p:cNvPicPr>
            <a:picLocks noChangeAspect="1"/>
          </p:cNvPicPr>
          <p:nvPr/>
        </p:nvPicPr>
        <p:blipFill>
          <a:blip r:embed="rId3"/>
          <a:stretch>
            <a:fillRect/>
          </a:stretch>
        </p:blipFill>
        <p:spPr>
          <a:xfrm>
            <a:off x="1464198" y="-21220"/>
            <a:ext cx="7978815" cy="4860092"/>
          </a:xfrm>
          <a:prstGeom prst="rect">
            <a:avLst/>
          </a:prstGeom>
        </p:spPr>
      </p:pic>
    </p:spTree>
    <p:extLst>
      <p:ext uri="{BB962C8B-B14F-4D97-AF65-F5344CB8AC3E}">
        <p14:creationId xmlns:p14="http://schemas.microsoft.com/office/powerpoint/2010/main" val="1361571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CB4BE3-CF29-4125-FAEA-3EC928D110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C9C33A-29A9-44C6-EA42-511DA64E0684}"/>
              </a:ext>
            </a:extLst>
          </p:cNvPr>
          <p:cNvSpPr>
            <a:spLocks noGrp="1"/>
          </p:cNvSpPr>
          <p:nvPr>
            <p:ph type="title"/>
          </p:nvPr>
        </p:nvSpPr>
        <p:spPr>
          <a:xfrm>
            <a:off x="0" y="1"/>
            <a:ext cx="12192000" cy="1142999"/>
          </a:xfrm>
          <a:solidFill>
            <a:srgbClr val="0070C0"/>
          </a:solidFill>
        </p:spPr>
        <p:txBody>
          <a:bodyPr>
            <a:noAutofit/>
          </a:bodyPr>
          <a:lstStyle/>
          <a:p>
            <a:pPr>
              <a:buFont typeface="Wingdings" pitchFamily="2" charset="2"/>
              <a:buChar char="Ø"/>
            </a:pPr>
            <a:r>
              <a:rPr lang="en-US" sz="6600" b="1" dirty="0">
                <a:solidFill>
                  <a:srgbClr val="FFFF00"/>
                </a:solidFill>
                <a:latin typeface="Times New Roman" pitchFamily="18" charset="0"/>
                <a:cs typeface="Times New Roman" pitchFamily="18" charset="0"/>
              </a:rPr>
              <a:t>In</a:t>
            </a:r>
            <a:r>
              <a:rPr lang="en-US" sz="6600" b="1" dirty="0">
                <a:solidFill>
                  <a:schemeClr val="bg1"/>
                </a:solidFill>
                <a:latin typeface="Times New Roman" pitchFamily="18" charset="0"/>
                <a:cs typeface="Times New Roman" pitchFamily="18" charset="0"/>
              </a:rPr>
              <a:t> </a:t>
            </a:r>
            <a:r>
              <a:rPr lang="en-GB" sz="4800" b="1" dirty="0">
                <a:solidFill>
                  <a:schemeClr val="bg1"/>
                </a:solidFill>
                <a:latin typeface="Times New Roman" pitchFamily="18" charset="0"/>
                <a:cs typeface="Times New Roman" pitchFamily="18" charset="0"/>
              </a:rPr>
              <a:t>Total Hip or Total Knee Replacement</a:t>
            </a:r>
            <a:endParaRPr lang="en-US" sz="6600" b="1" dirty="0">
              <a:solidFill>
                <a:schemeClr val="bg1"/>
              </a:solidFill>
              <a:latin typeface="Times New Roman" pitchFamily="18" charset="0"/>
              <a:cs typeface="Times New Roman" pitchFamily="18" charset="0"/>
            </a:endParaRPr>
          </a:p>
        </p:txBody>
      </p:sp>
      <p:pic>
        <p:nvPicPr>
          <p:cNvPr id="5" name="Picture 3">
            <a:extLst>
              <a:ext uri="{FF2B5EF4-FFF2-40B4-BE49-F238E27FC236}">
                <a16:creationId xmlns:a16="http://schemas.microsoft.com/office/drawing/2014/main" id="{B483987D-2143-5760-64A0-A83840B759CF}"/>
              </a:ext>
            </a:extLst>
          </p:cNvPr>
          <p:cNvPicPr>
            <a:picLocks noChangeAspect="1" noChangeArrowheads="1"/>
          </p:cNvPicPr>
          <p:nvPr/>
        </p:nvPicPr>
        <p:blipFill>
          <a:blip r:embed="rId3" cstate="print"/>
          <a:srcRect/>
          <a:stretch>
            <a:fillRect/>
          </a:stretch>
        </p:blipFill>
        <p:spPr bwMode="auto">
          <a:xfrm>
            <a:off x="0" y="1143000"/>
            <a:ext cx="12192000" cy="304800"/>
          </a:xfrm>
          <a:prstGeom prst="rect">
            <a:avLst/>
          </a:prstGeom>
          <a:noFill/>
          <a:ln w="9525">
            <a:noFill/>
            <a:miter lim="800000"/>
            <a:headEnd/>
            <a:tailEnd/>
          </a:ln>
        </p:spPr>
      </p:pic>
      <p:sp>
        <p:nvSpPr>
          <p:cNvPr id="3" name="TextBox 2">
            <a:extLst>
              <a:ext uri="{FF2B5EF4-FFF2-40B4-BE49-F238E27FC236}">
                <a16:creationId xmlns:a16="http://schemas.microsoft.com/office/drawing/2014/main" id="{9E93D398-8117-63D3-2853-3638502216A4}"/>
              </a:ext>
            </a:extLst>
          </p:cNvPr>
          <p:cNvSpPr txBox="1"/>
          <p:nvPr/>
        </p:nvSpPr>
        <p:spPr>
          <a:xfrm>
            <a:off x="152400" y="1508775"/>
            <a:ext cx="8305800"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Expert opinion December 25, 2023  </a:t>
            </a:r>
            <a:endParaRPr kumimoji="0" lang="en-US" sz="4000" b="1" i="0" u="none" strike="noStrike" kern="1200" cap="none" spc="0" normalizeH="0" baseline="0" noProof="0" dirty="0">
              <a:ln>
                <a:noFill/>
              </a:ln>
              <a:solidFill>
                <a:srgbClr val="FF0000"/>
              </a:solidFill>
              <a:effectLst/>
              <a:uLnTx/>
              <a:uFillTx/>
              <a:latin typeface="Calibri"/>
              <a:ea typeface="+mn-ea"/>
              <a:cs typeface="+mn-cs"/>
            </a:endParaRPr>
          </a:p>
        </p:txBody>
      </p:sp>
      <p:pic>
        <p:nvPicPr>
          <p:cNvPr id="8" name="صورة 7">
            <a:extLst>
              <a:ext uri="{FF2B5EF4-FFF2-40B4-BE49-F238E27FC236}">
                <a16:creationId xmlns:a16="http://schemas.microsoft.com/office/drawing/2014/main" id="{8F905ED0-DE3C-4517-81F4-F81015EEC3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2285999"/>
            <a:ext cx="9691687" cy="2871787"/>
          </a:xfrm>
          <a:prstGeom prst="rect">
            <a:avLst/>
          </a:prstGeom>
          <a:ln>
            <a:noFill/>
          </a:ln>
          <a:effectLst>
            <a:softEdge rad="112500"/>
          </a:effectLst>
        </p:spPr>
      </p:pic>
    </p:spTree>
    <p:extLst>
      <p:ext uri="{BB962C8B-B14F-4D97-AF65-F5344CB8AC3E}">
        <p14:creationId xmlns:p14="http://schemas.microsoft.com/office/powerpoint/2010/main" val="2465557639"/>
      </p:ext>
    </p:extLst>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5F49B02-9AFD-48C4-97D4-4535AB4EB9CC}"/>
              </a:ext>
            </a:extLst>
          </p:cNvPr>
          <p:cNvSpPr>
            <a:spLocks noGrp="1"/>
          </p:cNvSpPr>
          <p:nvPr>
            <p:ph type="title"/>
          </p:nvPr>
        </p:nvSpPr>
        <p:spPr/>
        <p:txBody>
          <a:bodyPr/>
          <a:lstStyle/>
          <a:p>
            <a:endParaRPr lang="en-US"/>
          </a:p>
        </p:txBody>
      </p:sp>
      <p:pic>
        <p:nvPicPr>
          <p:cNvPr id="4" name="عنصر نائب للمحتوى 3">
            <a:extLst>
              <a:ext uri="{FF2B5EF4-FFF2-40B4-BE49-F238E27FC236}">
                <a16:creationId xmlns:a16="http://schemas.microsoft.com/office/drawing/2014/main" id="{68302731-C442-4755-926B-110DC4ECE18F}"/>
              </a:ext>
            </a:extLst>
          </p:cNvPr>
          <p:cNvPicPr>
            <a:picLocks noGrp="1" noChangeAspect="1"/>
          </p:cNvPicPr>
          <p:nvPr>
            <p:ph idx="1"/>
          </p:nvPr>
        </p:nvPicPr>
        <p:blipFill>
          <a:blip r:embed="rId2"/>
          <a:stretch>
            <a:fillRect/>
          </a:stretch>
        </p:blipFill>
        <p:spPr>
          <a:xfrm>
            <a:off x="609600" y="152400"/>
            <a:ext cx="11049000" cy="6477000"/>
          </a:xfrm>
          <a:prstGeom prst="rect">
            <a:avLst/>
          </a:prstGeom>
        </p:spPr>
      </p:pic>
      <p:sp>
        <p:nvSpPr>
          <p:cNvPr id="3" name="مربع نص 2">
            <a:extLst>
              <a:ext uri="{FF2B5EF4-FFF2-40B4-BE49-F238E27FC236}">
                <a16:creationId xmlns:a16="http://schemas.microsoft.com/office/drawing/2014/main" id="{CE23A08F-CEE7-BD24-7B8E-241BE41BF691}"/>
              </a:ext>
            </a:extLst>
          </p:cNvPr>
          <p:cNvSpPr txBox="1"/>
          <p:nvPr/>
        </p:nvSpPr>
        <p:spPr>
          <a:xfrm>
            <a:off x="5638800" y="1905000"/>
            <a:ext cx="5486400" cy="1846659"/>
          </a:xfrm>
          <a:prstGeom prst="rect">
            <a:avLst/>
          </a:prstGeom>
          <a:solidFill>
            <a:schemeClr val="accent1">
              <a:lumMod val="20000"/>
              <a:lumOff val="80000"/>
              <a:alpha val="29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FF0000"/>
                </a:solidFill>
                <a:effectLst/>
                <a:uLnTx/>
                <a:uFillTx/>
                <a:latin typeface="Calibri"/>
                <a:ea typeface="+mn-ea"/>
                <a:cs typeface="+mn-cs"/>
              </a:rPr>
              <a:t>HIT</a:t>
            </a:r>
            <a:r>
              <a:rPr kumimoji="0" lang="en-US" sz="1600" b="0" i="0" u="none" strike="noStrike" kern="1200" cap="none" spc="0" normalizeH="0" baseline="0" noProof="0" dirty="0">
                <a:ln>
                  <a:noFill/>
                </a:ln>
                <a:solidFill>
                  <a:prstClr val="black"/>
                </a:solidFill>
                <a:effectLst/>
                <a:uLnTx/>
                <a:uFillTx/>
                <a:latin typeface="Calibri"/>
                <a:ea typeface="+mn-ea"/>
                <a:cs typeface="+mn-cs"/>
              </a:rPr>
              <a:t> is a condition in which heparin paradoxically cause thrombosis instead of preventing it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The immune system forms antibodies against a complex of heparin and (PF4), leading to platelet activation and a drop in platelet count (thrombocytopenia).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4-14 days after starting heparin.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35592188"/>
      </p:ext>
    </p:extLst>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527046-90C3-4C56-9300-F76129F22E82}"/>
              </a:ext>
            </a:extLst>
          </p:cNvPr>
          <p:cNvSpPr>
            <a:spLocks noGrp="1"/>
          </p:cNvSpPr>
          <p:nvPr>
            <p:ph type="title"/>
          </p:nvPr>
        </p:nvSpPr>
        <p:spPr>
          <a:solidFill>
            <a:srgbClr val="0070C0"/>
          </a:solidFill>
        </p:spPr>
        <p:txBody>
          <a:bodyPr/>
          <a:lstStyle/>
          <a:p>
            <a:r>
              <a:rPr lang="en-US" b="1" dirty="0"/>
              <a:t>RCT Data: Efficacy and Safety in SPAF</a:t>
            </a:r>
          </a:p>
        </p:txBody>
      </p:sp>
      <p:sp>
        <p:nvSpPr>
          <p:cNvPr id="2" name="Content Placeholder 1">
            <a:extLst>
              <a:ext uri="{FF2B5EF4-FFF2-40B4-BE49-F238E27FC236}">
                <a16:creationId xmlns:a16="http://schemas.microsoft.com/office/drawing/2014/main" id="{BA24CC4E-E196-48C5-8ECB-4B64DB3C5A41}"/>
              </a:ext>
            </a:extLst>
          </p:cNvPr>
          <p:cNvSpPr>
            <a:spLocks noGrp="1"/>
          </p:cNvSpPr>
          <p:nvPr>
            <p:ph idx="1"/>
          </p:nvPr>
        </p:nvSpPr>
        <p:spPr>
          <a:xfrm>
            <a:off x="561110" y="1738715"/>
            <a:ext cx="11082593" cy="904461"/>
          </a:xfrm>
        </p:spPr>
        <p:txBody>
          <a:bodyPr>
            <a:normAutofit/>
          </a:bodyPr>
          <a:lstStyle/>
          <a:p>
            <a:r>
              <a:rPr lang="en-US" sz="2000" dirty="0">
                <a:solidFill>
                  <a:schemeClr val="tx1"/>
                </a:solidFill>
              </a:rPr>
              <a:t>Apixaban demonstrated consistent benefits across NVAF patients with a wide range of stroke risks vs. warfarin.</a:t>
            </a:r>
            <a:endParaRPr lang="x-none" sz="2000" dirty="0">
              <a:solidFill>
                <a:schemeClr val="tx1"/>
              </a:solidFill>
            </a:endParaRPr>
          </a:p>
        </p:txBody>
      </p:sp>
      <p:pic>
        <p:nvPicPr>
          <p:cNvPr id="6" name="Picture 5">
            <a:extLst>
              <a:ext uri="{FF2B5EF4-FFF2-40B4-BE49-F238E27FC236}">
                <a16:creationId xmlns:a16="http://schemas.microsoft.com/office/drawing/2014/main" id="{D93155EE-915E-4AC8-9FE1-497E8243C02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26322" y="2500311"/>
            <a:ext cx="8290878" cy="4113849"/>
          </a:xfrm>
          <a:prstGeom prst="rect">
            <a:avLst/>
          </a:prstGeom>
          <a:noFill/>
        </p:spPr>
      </p:pic>
      <p:sp>
        <p:nvSpPr>
          <p:cNvPr id="4" name="Rectangle 3">
            <a:extLst>
              <a:ext uri="{FF2B5EF4-FFF2-40B4-BE49-F238E27FC236}">
                <a16:creationId xmlns:a16="http://schemas.microsoft.com/office/drawing/2014/main" id="{371266BC-6E6C-4038-8514-295EE3984381}"/>
              </a:ext>
            </a:extLst>
          </p:cNvPr>
          <p:cNvSpPr/>
          <p:nvPr/>
        </p:nvSpPr>
        <p:spPr>
          <a:xfrm>
            <a:off x="298447" y="3957576"/>
            <a:ext cx="1834861"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panose="020F0502020204030204"/>
                <a:ea typeface="+mn-ea"/>
                <a:cs typeface="+mn-cs"/>
              </a:rPr>
              <a:t>ARISTOTLE Trial</a:t>
            </a:r>
            <a:endParaRPr kumimoji="0" lang="x-none" sz="20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237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399EE3-AAC2-A8E5-6B94-BBCFC3FBA4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F986A0-42D4-7FCF-5EC2-2FA11592969A}"/>
              </a:ext>
            </a:extLst>
          </p:cNvPr>
          <p:cNvSpPr>
            <a:spLocks noGrp="1"/>
          </p:cNvSpPr>
          <p:nvPr>
            <p:ph type="title"/>
          </p:nvPr>
        </p:nvSpPr>
        <p:spPr>
          <a:xfrm>
            <a:off x="0" y="1"/>
            <a:ext cx="12192000" cy="1142999"/>
          </a:xfrm>
          <a:solidFill>
            <a:srgbClr val="0070C0"/>
          </a:solidFill>
        </p:spPr>
        <p:txBody>
          <a:bodyPr>
            <a:noAutofit/>
          </a:bodyPr>
          <a:lstStyle/>
          <a:p>
            <a:pPr>
              <a:buFont typeface="Wingdings" pitchFamily="2" charset="2"/>
              <a:buChar char="Ø"/>
            </a:pPr>
            <a:r>
              <a:rPr lang="en-US" sz="6000" b="1" dirty="0">
                <a:solidFill>
                  <a:srgbClr val="FFFF00"/>
                </a:solidFill>
                <a:latin typeface="Times New Roman" pitchFamily="18" charset="0"/>
                <a:cs typeface="Times New Roman" pitchFamily="18" charset="0"/>
              </a:rPr>
              <a:t> NOAC comparative study</a:t>
            </a:r>
            <a:endParaRPr lang="en-US" sz="6000" b="1" dirty="0">
              <a:solidFill>
                <a:schemeClr val="bg1"/>
              </a:solidFill>
              <a:latin typeface="Times New Roman" pitchFamily="18" charset="0"/>
              <a:cs typeface="Times New Roman" pitchFamily="18" charset="0"/>
            </a:endParaRPr>
          </a:p>
        </p:txBody>
      </p:sp>
      <p:pic>
        <p:nvPicPr>
          <p:cNvPr id="5" name="Picture 3">
            <a:extLst>
              <a:ext uri="{FF2B5EF4-FFF2-40B4-BE49-F238E27FC236}">
                <a16:creationId xmlns:a16="http://schemas.microsoft.com/office/drawing/2014/main" id="{E468ABE7-7B48-3FCC-AB4D-D800EEF84B03}"/>
              </a:ext>
            </a:extLst>
          </p:cNvPr>
          <p:cNvPicPr>
            <a:picLocks noChangeAspect="1" noChangeArrowheads="1"/>
          </p:cNvPicPr>
          <p:nvPr/>
        </p:nvPicPr>
        <p:blipFill>
          <a:blip r:embed="rId3" cstate="print"/>
          <a:srcRect/>
          <a:stretch>
            <a:fillRect/>
          </a:stretch>
        </p:blipFill>
        <p:spPr bwMode="auto">
          <a:xfrm>
            <a:off x="0" y="1143000"/>
            <a:ext cx="12192000" cy="304800"/>
          </a:xfrm>
          <a:prstGeom prst="rect">
            <a:avLst/>
          </a:prstGeom>
          <a:noFill/>
          <a:ln w="9525">
            <a:noFill/>
            <a:miter lim="800000"/>
            <a:headEnd/>
            <a:tailEnd/>
          </a:ln>
        </p:spPr>
      </p:pic>
      <p:sp>
        <p:nvSpPr>
          <p:cNvPr id="3" name="TextBox 2">
            <a:extLst>
              <a:ext uri="{FF2B5EF4-FFF2-40B4-BE49-F238E27FC236}">
                <a16:creationId xmlns:a16="http://schemas.microsoft.com/office/drawing/2014/main" id="{7DBF4DF7-1DE2-188D-FDC6-442022068D72}"/>
              </a:ext>
            </a:extLst>
          </p:cNvPr>
          <p:cNvSpPr txBox="1"/>
          <p:nvPr/>
        </p:nvSpPr>
        <p:spPr>
          <a:xfrm>
            <a:off x="7543800" y="2196195"/>
            <a:ext cx="457200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published on November 15, 2024</a:t>
            </a:r>
            <a:endParaRPr kumimoji="0" lang="en-US" sz="2400" b="1" i="0" u="none" strike="noStrike" kern="1200" cap="none" spc="0" normalizeH="0" baseline="0" noProof="0" dirty="0">
              <a:ln>
                <a:noFill/>
              </a:ln>
              <a:solidFill>
                <a:srgbClr val="FF0000"/>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61247033-B288-6FFF-9A59-DA9673DC9EEA}"/>
              </a:ext>
            </a:extLst>
          </p:cNvPr>
          <p:cNvPicPr>
            <a:picLocks noChangeAspect="1"/>
          </p:cNvPicPr>
          <p:nvPr/>
        </p:nvPicPr>
        <p:blipFill>
          <a:blip r:embed="rId4"/>
          <a:stretch>
            <a:fillRect/>
          </a:stretch>
        </p:blipFill>
        <p:spPr>
          <a:xfrm>
            <a:off x="0" y="3514709"/>
            <a:ext cx="12192000" cy="1851544"/>
          </a:xfrm>
          <a:prstGeom prst="rect">
            <a:avLst/>
          </a:prstGeom>
        </p:spPr>
      </p:pic>
      <p:pic>
        <p:nvPicPr>
          <p:cNvPr id="7" name="Picture 6">
            <a:extLst>
              <a:ext uri="{FF2B5EF4-FFF2-40B4-BE49-F238E27FC236}">
                <a16:creationId xmlns:a16="http://schemas.microsoft.com/office/drawing/2014/main" id="{D92E4622-523F-B7D6-640A-6F44E6E65378}"/>
              </a:ext>
            </a:extLst>
          </p:cNvPr>
          <p:cNvPicPr>
            <a:picLocks noChangeAspect="1"/>
          </p:cNvPicPr>
          <p:nvPr/>
        </p:nvPicPr>
        <p:blipFill>
          <a:blip r:embed="rId5"/>
          <a:stretch>
            <a:fillRect/>
          </a:stretch>
        </p:blipFill>
        <p:spPr>
          <a:xfrm>
            <a:off x="0" y="1481137"/>
            <a:ext cx="7467600" cy="2100263"/>
          </a:xfrm>
          <a:prstGeom prst="rect">
            <a:avLst/>
          </a:prstGeom>
        </p:spPr>
      </p:pic>
      <p:sp>
        <p:nvSpPr>
          <p:cNvPr id="4" name="مربع نص 3">
            <a:extLst>
              <a:ext uri="{FF2B5EF4-FFF2-40B4-BE49-F238E27FC236}">
                <a16:creationId xmlns:a16="http://schemas.microsoft.com/office/drawing/2014/main" id="{42A39AED-9F42-6B3F-E324-4231F039EE04}"/>
              </a:ext>
            </a:extLst>
          </p:cNvPr>
          <p:cNvSpPr txBox="1"/>
          <p:nvPr/>
        </p:nvSpPr>
        <p:spPr>
          <a:xfrm>
            <a:off x="533400" y="5715000"/>
            <a:ext cx="11125200" cy="646331"/>
          </a:xfrm>
          <a:prstGeom prst="rect">
            <a:avLst/>
          </a:prstGeom>
          <a:noFill/>
        </p:spPr>
        <p:txBody>
          <a:bodyPr wrap="square" rtlCol="0">
            <a:spAutoFit/>
          </a:bodyPr>
          <a:lstStyle/>
          <a:p>
            <a:r>
              <a:rPr lang="en-US" dirty="0"/>
              <a:t>Apixaban LOWER MB and GIB risk versus other DOACs. </a:t>
            </a:r>
          </a:p>
          <a:p>
            <a:r>
              <a:rPr lang="en-US" dirty="0"/>
              <a:t>Apixaban LOWER Risk of stroke/SE, versus rivaroxaban. </a:t>
            </a:r>
          </a:p>
        </p:txBody>
      </p:sp>
    </p:spTree>
    <p:extLst>
      <p:ext uri="{BB962C8B-B14F-4D97-AF65-F5344CB8AC3E}">
        <p14:creationId xmlns:p14="http://schemas.microsoft.com/office/powerpoint/2010/main" val="1949052570"/>
      </p:ext>
    </p:extLst>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79D389-28E1-FB82-C94D-072231B71DC1}"/>
            </a:ext>
          </a:extLst>
        </p:cNvPr>
        <p:cNvGrpSpPr/>
        <p:nvPr/>
      </p:nvGrpSpPr>
      <p:grpSpPr>
        <a:xfrm>
          <a:off x="0" y="0"/>
          <a:ext cx="0" cy="0"/>
          <a:chOff x="0" y="0"/>
          <a:chExt cx="0" cy="0"/>
        </a:xfrm>
      </p:grpSpPr>
      <p:sp>
        <p:nvSpPr>
          <p:cNvPr id="2" name="عنوان 1">
            <a:extLst>
              <a:ext uri="{FF2B5EF4-FFF2-40B4-BE49-F238E27FC236}">
                <a16:creationId xmlns:a16="http://schemas.microsoft.com/office/drawing/2014/main" id="{57E4D753-9929-6B09-51EC-AD30F5739150}"/>
              </a:ext>
            </a:extLst>
          </p:cNvPr>
          <p:cNvSpPr>
            <a:spLocks noGrp="1"/>
          </p:cNvSpPr>
          <p:nvPr>
            <p:ph type="title"/>
          </p:nvPr>
        </p:nvSpPr>
        <p:spPr>
          <a:xfrm>
            <a:off x="838199" y="167752"/>
            <a:ext cx="8458202" cy="899048"/>
          </a:xfrm>
        </p:spPr>
        <p:txBody>
          <a:bodyPr>
            <a:normAutofit/>
          </a:bodyPr>
          <a:lstStyle/>
          <a:p>
            <a:r>
              <a:rPr lang="en-US" b="1" dirty="0">
                <a:solidFill>
                  <a:schemeClr val="tx2"/>
                </a:solidFill>
              </a:rPr>
              <a:t>Pharmacokinetics Comparison.</a:t>
            </a:r>
          </a:p>
        </p:txBody>
      </p:sp>
      <p:graphicFrame>
        <p:nvGraphicFramePr>
          <p:cNvPr id="4" name="عنصر نائب للمحتوى 3">
            <a:extLst>
              <a:ext uri="{FF2B5EF4-FFF2-40B4-BE49-F238E27FC236}">
                <a16:creationId xmlns:a16="http://schemas.microsoft.com/office/drawing/2014/main" id="{9622153D-F1FF-591C-9621-1A5E41894B3F}"/>
              </a:ext>
            </a:extLst>
          </p:cNvPr>
          <p:cNvGraphicFramePr>
            <a:graphicFrameLocks noGrp="1"/>
          </p:cNvGraphicFramePr>
          <p:nvPr>
            <p:ph idx="1"/>
            <p:extLst>
              <p:ext uri="{D42A27DB-BD31-4B8C-83A1-F6EECF244321}">
                <p14:modId xmlns:p14="http://schemas.microsoft.com/office/powerpoint/2010/main" val="2172376571"/>
              </p:ext>
            </p:extLst>
          </p:nvPr>
        </p:nvGraphicFramePr>
        <p:xfrm>
          <a:off x="990600" y="1219200"/>
          <a:ext cx="9957276" cy="3352800"/>
        </p:xfrm>
        <a:graphic>
          <a:graphicData uri="http://schemas.openxmlformats.org/drawingml/2006/table">
            <a:tbl>
              <a:tblPr>
                <a:tableStyleId>{35758FB7-9AC5-4552-8A53-C91805E547FA}</a:tableStyleId>
              </a:tblPr>
              <a:tblGrid>
                <a:gridCol w="2627428">
                  <a:extLst>
                    <a:ext uri="{9D8B030D-6E8A-4147-A177-3AD203B41FA5}">
                      <a16:colId xmlns:a16="http://schemas.microsoft.com/office/drawing/2014/main" val="1357373613"/>
                    </a:ext>
                  </a:extLst>
                </a:gridCol>
                <a:gridCol w="3672248">
                  <a:extLst>
                    <a:ext uri="{9D8B030D-6E8A-4147-A177-3AD203B41FA5}">
                      <a16:colId xmlns:a16="http://schemas.microsoft.com/office/drawing/2014/main" val="1879130012"/>
                    </a:ext>
                  </a:extLst>
                </a:gridCol>
                <a:gridCol w="3657600">
                  <a:extLst>
                    <a:ext uri="{9D8B030D-6E8A-4147-A177-3AD203B41FA5}">
                      <a16:colId xmlns:a16="http://schemas.microsoft.com/office/drawing/2014/main" val="1281007584"/>
                    </a:ext>
                  </a:extLst>
                </a:gridCol>
              </a:tblGrid>
              <a:tr h="0">
                <a:tc>
                  <a:txBody>
                    <a:bodyPr/>
                    <a:lstStyle/>
                    <a:p>
                      <a:pPr>
                        <a:buNone/>
                      </a:pPr>
                      <a:r>
                        <a:rPr lang="en-US" dirty="0"/>
                        <a:t>Feature</a:t>
                      </a:r>
                    </a:p>
                  </a:txBody>
                  <a:tcPr anchor="ctr">
                    <a:solidFill>
                      <a:schemeClr val="accent2"/>
                    </a:solidFill>
                  </a:tcPr>
                </a:tc>
                <a:tc>
                  <a:txBody>
                    <a:bodyPr/>
                    <a:lstStyle/>
                    <a:p>
                      <a:pPr>
                        <a:buNone/>
                      </a:pPr>
                      <a:r>
                        <a:rPr lang="en-US" b="1" dirty="0"/>
                        <a:t>Apixaban ( Afixba )</a:t>
                      </a:r>
                      <a:endParaRPr lang="en-US" dirty="0"/>
                    </a:p>
                  </a:txBody>
                  <a:tcPr anchor="ctr">
                    <a:solidFill>
                      <a:schemeClr val="accent2"/>
                    </a:solidFill>
                  </a:tcPr>
                </a:tc>
                <a:tc>
                  <a:txBody>
                    <a:bodyPr/>
                    <a:lstStyle/>
                    <a:p>
                      <a:pPr>
                        <a:buNone/>
                      </a:pPr>
                      <a:r>
                        <a:rPr lang="en-US" b="1" dirty="0"/>
                        <a:t>Rivaroxaban</a:t>
                      </a:r>
                      <a:endParaRPr lang="en-US" dirty="0"/>
                    </a:p>
                  </a:txBody>
                  <a:tcPr anchor="ctr">
                    <a:solidFill>
                      <a:schemeClr val="accent2"/>
                    </a:solidFill>
                  </a:tcPr>
                </a:tc>
                <a:extLst>
                  <a:ext uri="{0D108BD9-81ED-4DB2-BD59-A6C34878D82A}">
                    <a16:rowId xmlns:a16="http://schemas.microsoft.com/office/drawing/2014/main" val="3578368911"/>
                  </a:ext>
                </a:extLst>
              </a:tr>
              <a:tr h="0">
                <a:tc>
                  <a:txBody>
                    <a:bodyPr/>
                    <a:lstStyle/>
                    <a:p>
                      <a:pPr>
                        <a:buNone/>
                      </a:pPr>
                      <a:r>
                        <a:rPr lang="en-US" b="1" dirty="0"/>
                        <a:t>Bioavailability</a:t>
                      </a:r>
                      <a:endParaRPr lang="en-US" dirty="0"/>
                    </a:p>
                  </a:txBody>
                  <a:tcPr anchor="ctr">
                    <a:solidFill>
                      <a:schemeClr val="accent5">
                        <a:lumMod val="20000"/>
                        <a:lumOff val="80000"/>
                      </a:schemeClr>
                    </a:solidFill>
                  </a:tcPr>
                </a:tc>
                <a:tc>
                  <a:txBody>
                    <a:bodyPr/>
                    <a:lstStyle/>
                    <a:p>
                      <a:pPr>
                        <a:buNone/>
                      </a:pPr>
                      <a:r>
                        <a:rPr lang="en-US" dirty="0"/>
                        <a:t>~50% (</a:t>
                      </a:r>
                      <a:r>
                        <a:rPr lang="en-US" dirty="0">
                          <a:solidFill>
                            <a:srgbClr val="FF0000"/>
                          </a:solidFill>
                        </a:rPr>
                        <a:t>not affected by food</a:t>
                      </a:r>
                      <a:r>
                        <a:rPr lang="en-US" dirty="0"/>
                        <a:t>)</a:t>
                      </a:r>
                    </a:p>
                  </a:txBody>
                  <a:tcPr anchor="ctr">
                    <a:solidFill>
                      <a:schemeClr val="accent5">
                        <a:lumMod val="20000"/>
                        <a:lumOff val="80000"/>
                      </a:schemeClr>
                    </a:solidFill>
                  </a:tcPr>
                </a:tc>
                <a:tc>
                  <a:txBody>
                    <a:bodyPr/>
                    <a:lstStyle/>
                    <a:p>
                      <a:pPr>
                        <a:buNone/>
                      </a:pPr>
                      <a:r>
                        <a:rPr lang="en-US" dirty="0"/>
                        <a:t>66% f</a:t>
                      </a:r>
                      <a:r>
                        <a:rPr lang="en-US" dirty="0">
                          <a:solidFill>
                            <a:srgbClr val="FF0000"/>
                          </a:solidFill>
                        </a:rPr>
                        <a:t>asting</a:t>
                      </a:r>
                      <a:r>
                        <a:rPr lang="en-US" dirty="0"/>
                        <a:t>,</a:t>
                      </a:r>
                      <a:r>
                        <a:rPr lang="ar-YE" dirty="0"/>
                        <a:t>  </a:t>
                      </a:r>
                      <a:r>
                        <a:rPr lang="en-US" dirty="0"/>
                        <a:t>80–100% (</a:t>
                      </a:r>
                      <a:r>
                        <a:rPr lang="en-US" dirty="0">
                          <a:solidFill>
                            <a:srgbClr val="FF0000"/>
                          </a:solidFill>
                        </a:rPr>
                        <a:t>with food</a:t>
                      </a:r>
                      <a:r>
                        <a:rPr lang="en-US" dirty="0"/>
                        <a:t>)</a:t>
                      </a:r>
                    </a:p>
                  </a:txBody>
                  <a:tcPr anchor="ctr">
                    <a:solidFill>
                      <a:schemeClr val="accent5">
                        <a:lumMod val="20000"/>
                        <a:lumOff val="80000"/>
                      </a:schemeClr>
                    </a:solidFill>
                  </a:tcPr>
                </a:tc>
                <a:extLst>
                  <a:ext uri="{0D108BD9-81ED-4DB2-BD59-A6C34878D82A}">
                    <a16:rowId xmlns:a16="http://schemas.microsoft.com/office/drawing/2014/main" val="4230879175"/>
                  </a:ext>
                </a:extLst>
              </a:tr>
              <a:tr h="0">
                <a:tc>
                  <a:txBody>
                    <a:bodyPr/>
                    <a:lstStyle/>
                    <a:p>
                      <a:pPr>
                        <a:buNone/>
                      </a:pPr>
                      <a:r>
                        <a:rPr lang="en-US" b="1" dirty="0"/>
                        <a:t>Time to Peak (</a:t>
                      </a:r>
                      <a:r>
                        <a:rPr lang="en-US" b="1" dirty="0" err="1"/>
                        <a:t>Tmax</a:t>
                      </a:r>
                      <a:r>
                        <a:rPr lang="en-US" b="1" dirty="0"/>
                        <a:t>)</a:t>
                      </a:r>
                      <a:endParaRPr lang="en-US" dirty="0"/>
                    </a:p>
                  </a:txBody>
                  <a:tcPr anchor="ctr">
                    <a:solidFill>
                      <a:schemeClr val="accent5">
                        <a:lumMod val="20000"/>
                        <a:lumOff val="80000"/>
                      </a:schemeClr>
                    </a:solidFill>
                  </a:tcPr>
                </a:tc>
                <a:tc>
                  <a:txBody>
                    <a:bodyPr/>
                    <a:lstStyle/>
                    <a:p>
                      <a:pPr>
                        <a:buNone/>
                      </a:pPr>
                      <a:r>
                        <a:rPr lang="en-US" dirty="0"/>
                        <a:t>~3 hours</a:t>
                      </a:r>
                    </a:p>
                  </a:txBody>
                  <a:tcPr anchor="ctr">
                    <a:solidFill>
                      <a:schemeClr val="accent5">
                        <a:lumMod val="20000"/>
                        <a:lumOff val="80000"/>
                      </a:schemeClr>
                    </a:solidFill>
                  </a:tcPr>
                </a:tc>
                <a:tc>
                  <a:txBody>
                    <a:bodyPr/>
                    <a:lstStyle/>
                    <a:p>
                      <a:pPr>
                        <a:buNone/>
                      </a:pPr>
                      <a:r>
                        <a:rPr lang="en-US" dirty="0"/>
                        <a:t>2–4 hours</a:t>
                      </a:r>
                    </a:p>
                  </a:txBody>
                  <a:tcPr anchor="ctr">
                    <a:solidFill>
                      <a:schemeClr val="accent5">
                        <a:lumMod val="20000"/>
                        <a:lumOff val="80000"/>
                      </a:schemeClr>
                    </a:solidFill>
                  </a:tcPr>
                </a:tc>
                <a:extLst>
                  <a:ext uri="{0D108BD9-81ED-4DB2-BD59-A6C34878D82A}">
                    <a16:rowId xmlns:a16="http://schemas.microsoft.com/office/drawing/2014/main" val="2022045659"/>
                  </a:ext>
                </a:extLst>
              </a:tr>
              <a:tr h="0">
                <a:tc>
                  <a:txBody>
                    <a:bodyPr/>
                    <a:lstStyle/>
                    <a:p>
                      <a:pPr>
                        <a:buNone/>
                      </a:pPr>
                      <a:r>
                        <a:rPr lang="en-US" b="1"/>
                        <a:t>Half-life</a:t>
                      </a:r>
                      <a:endParaRPr lang="en-US"/>
                    </a:p>
                  </a:txBody>
                  <a:tcPr anchor="ctr">
                    <a:solidFill>
                      <a:schemeClr val="accent5">
                        <a:lumMod val="20000"/>
                        <a:lumOff val="80000"/>
                      </a:schemeClr>
                    </a:solidFill>
                  </a:tcPr>
                </a:tc>
                <a:tc>
                  <a:txBody>
                    <a:bodyPr/>
                    <a:lstStyle/>
                    <a:p>
                      <a:pPr>
                        <a:buNone/>
                      </a:pPr>
                      <a:r>
                        <a:rPr lang="en-US" dirty="0"/>
                        <a:t>~</a:t>
                      </a:r>
                      <a:r>
                        <a:rPr lang="en-US" b="1" dirty="0">
                          <a:solidFill>
                            <a:srgbClr val="FF0000"/>
                          </a:solidFill>
                        </a:rPr>
                        <a:t>12 hours</a:t>
                      </a:r>
                    </a:p>
                  </a:txBody>
                  <a:tcPr anchor="ctr">
                    <a:solidFill>
                      <a:schemeClr val="accent5">
                        <a:lumMod val="20000"/>
                        <a:lumOff val="80000"/>
                      </a:schemeClr>
                    </a:solidFill>
                  </a:tcPr>
                </a:tc>
                <a:tc>
                  <a:txBody>
                    <a:bodyPr/>
                    <a:lstStyle/>
                    <a:p>
                      <a:pPr>
                        <a:buNone/>
                      </a:pPr>
                      <a:r>
                        <a:rPr lang="en-US" b="1" dirty="0">
                          <a:solidFill>
                            <a:srgbClr val="FF0000"/>
                          </a:solidFill>
                        </a:rPr>
                        <a:t>5–9 hours </a:t>
                      </a:r>
                      <a:r>
                        <a:rPr lang="en-US" dirty="0"/>
                        <a:t>(up to 13 in elderly)</a:t>
                      </a:r>
                    </a:p>
                  </a:txBody>
                  <a:tcPr anchor="ctr">
                    <a:solidFill>
                      <a:schemeClr val="accent5">
                        <a:lumMod val="20000"/>
                        <a:lumOff val="80000"/>
                      </a:schemeClr>
                    </a:solidFill>
                  </a:tcPr>
                </a:tc>
                <a:extLst>
                  <a:ext uri="{0D108BD9-81ED-4DB2-BD59-A6C34878D82A}">
                    <a16:rowId xmlns:a16="http://schemas.microsoft.com/office/drawing/2014/main" val="2818821336"/>
                  </a:ext>
                </a:extLst>
              </a:tr>
              <a:tr h="0">
                <a:tc>
                  <a:txBody>
                    <a:bodyPr/>
                    <a:lstStyle/>
                    <a:p>
                      <a:pPr>
                        <a:buNone/>
                      </a:pPr>
                      <a:r>
                        <a:rPr lang="en-US" b="1"/>
                        <a:t>Protein Binding</a:t>
                      </a:r>
                      <a:endParaRPr lang="en-US"/>
                    </a:p>
                  </a:txBody>
                  <a:tcPr anchor="ctr">
                    <a:solidFill>
                      <a:schemeClr val="accent5">
                        <a:lumMod val="20000"/>
                        <a:lumOff val="80000"/>
                      </a:schemeClr>
                    </a:solidFill>
                  </a:tcPr>
                </a:tc>
                <a:tc>
                  <a:txBody>
                    <a:bodyPr/>
                    <a:lstStyle/>
                    <a:p>
                      <a:pPr>
                        <a:buNone/>
                      </a:pPr>
                      <a:r>
                        <a:rPr lang="en-US" dirty="0"/>
                        <a:t>~87%</a:t>
                      </a:r>
                    </a:p>
                  </a:txBody>
                  <a:tcPr anchor="ctr">
                    <a:solidFill>
                      <a:schemeClr val="accent5">
                        <a:lumMod val="20000"/>
                        <a:lumOff val="80000"/>
                      </a:schemeClr>
                    </a:solidFill>
                  </a:tcPr>
                </a:tc>
                <a:tc>
                  <a:txBody>
                    <a:bodyPr/>
                    <a:lstStyle/>
                    <a:p>
                      <a:pPr>
                        <a:buNone/>
                      </a:pPr>
                      <a:r>
                        <a:rPr lang="en-US" dirty="0"/>
                        <a:t>~93%</a:t>
                      </a:r>
                    </a:p>
                  </a:txBody>
                  <a:tcPr anchor="ctr">
                    <a:solidFill>
                      <a:schemeClr val="accent5">
                        <a:lumMod val="20000"/>
                        <a:lumOff val="80000"/>
                      </a:schemeClr>
                    </a:solidFill>
                  </a:tcPr>
                </a:tc>
                <a:extLst>
                  <a:ext uri="{0D108BD9-81ED-4DB2-BD59-A6C34878D82A}">
                    <a16:rowId xmlns:a16="http://schemas.microsoft.com/office/drawing/2014/main" val="2253225660"/>
                  </a:ext>
                </a:extLst>
              </a:tr>
              <a:tr h="0">
                <a:tc>
                  <a:txBody>
                    <a:bodyPr/>
                    <a:lstStyle/>
                    <a:p>
                      <a:pPr>
                        <a:buNone/>
                      </a:pPr>
                      <a:r>
                        <a:rPr lang="en-US" b="1"/>
                        <a:t>Metabolism</a:t>
                      </a:r>
                      <a:endParaRPr lang="en-US"/>
                    </a:p>
                  </a:txBody>
                  <a:tcPr anchor="ctr">
                    <a:solidFill>
                      <a:schemeClr val="accent5">
                        <a:lumMod val="20000"/>
                        <a:lumOff val="80000"/>
                      </a:schemeClr>
                    </a:solidFill>
                  </a:tcPr>
                </a:tc>
                <a:tc>
                  <a:txBody>
                    <a:bodyPr/>
                    <a:lstStyle/>
                    <a:p>
                      <a:pPr>
                        <a:buNone/>
                      </a:pPr>
                      <a:r>
                        <a:rPr lang="en-US" dirty="0"/>
                        <a:t>CYP3A4, P-</a:t>
                      </a:r>
                      <a:r>
                        <a:rPr lang="en-US" dirty="0" err="1"/>
                        <a:t>gp</a:t>
                      </a:r>
                      <a:endParaRPr lang="en-US" dirty="0"/>
                    </a:p>
                  </a:txBody>
                  <a:tcPr anchor="ctr">
                    <a:solidFill>
                      <a:schemeClr val="accent5">
                        <a:lumMod val="20000"/>
                        <a:lumOff val="80000"/>
                      </a:schemeClr>
                    </a:solidFill>
                  </a:tcPr>
                </a:tc>
                <a:tc>
                  <a:txBody>
                    <a:bodyPr/>
                    <a:lstStyle/>
                    <a:p>
                      <a:pPr>
                        <a:buNone/>
                      </a:pPr>
                      <a:r>
                        <a:rPr lang="en-US" dirty="0"/>
                        <a:t>CYP3A4, CYP2J2, P-</a:t>
                      </a:r>
                      <a:r>
                        <a:rPr lang="en-US" dirty="0" err="1"/>
                        <a:t>gp</a:t>
                      </a:r>
                      <a:endParaRPr lang="en-US" dirty="0"/>
                    </a:p>
                  </a:txBody>
                  <a:tcPr anchor="ctr">
                    <a:solidFill>
                      <a:schemeClr val="accent5">
                        <a:lumMod val="20000"/>
                        <a:lumOff val="80000"/>
                      </a:schemeClr>
                    </a:solidFill>
                  </a:tcPr>
                </a:tc>
                <a:extLst>
                  <a:ext uri="{0D108BD9-81ED-4DB2-BD59-A6C34878D82A}">
                    <a16:rowId xmlns:a16="http://schemas.microsoft.com/office/drawing/2014/main" val="2709177567"/>
                  </a:ext>
                </a:extLst>
              </a:tr>
              <a:tr h="0">
                <a:tc>
                  <a:txBody>
                    <a:bodyPr/>
                    <a:lstStyle/>
                    <a:p>
                      <a:pPr>
                        <a:buNone/>
                      </a:pPr>
                      <a:r>
                        <a:rPr lang="en-US" b="1"/>
                        <a:t>Excretion</a:t>
                      </a:r>
                      <a:endParaRPr lang="en-US"/>
                    </a:p>
                  </a:txBody>
                  <a:tcPr anchor="ctr">
                    <a:solidFill>
                      <a:schemeClr val="accent5">
                        <a:lumMod val="20000"/>
                        <a:lumOff val="80000"/>
                      </a:schemeClr>
                    </a:solidFill>
                  </a:tcPr>
                </a:tc>
                <a:tc>
                  <a:txBody>
                    <a:bodyPr/>
                    <a:lstStyle/>
                    <a:p>
                      <a:pPr>
                        <a:buNone/>
                      </a:pPr>
                      <a:r>
                        <a:rPr lang="en-US" dirty="0">
                          <a:solidFill>
                            <a:srgbClr val="FF0000"/>
                          </a:solidFill>
                        </a:rPr>
                        <a:t>~</a:t>
                      </a:r>
                      <a:r>
                        <a:rPr lang="en-US" b="1" dirty="0">
                          <a:solidFill>
                            <a:srgbClr val="FF0000"/>
                          </a:solidFill>
                        </a:rPr>
                        <a:t>25% renal</a:t>
                      </a:r>
                      <a:r>
                        <a:rPr lang="en-US" dirty="0"/>
                        <a:t>, rest hepatic/fecal</a:t>
                      </a:r>
                    </a:p>
                  </a:txBody>
                  <a:tcPr anchor="ctr">
                    <a:solidFill>
                      <a:schemeClr val="accent5">
                        <a:lumMod val="20000"/>
                        <a:lumOff val="80000"/>
                      </a:schemeClr>
                    </a:solidFill>
                  </a:tcPr>
                </a:tc>
                <a:tc>
                  <a:txBody>
                    <a:bodyPr/>
                    <a:lstStyle/>
                    <a:p>
                      <a:pPr>
                        <a:buNone/>
                      </a:pPr>
                      <a:r>
                        <a:rPr lang="en-US" b="1" dirty="0">
                          <a:solidFill>
                            <a:srgbClr val="FF0000"/>
                          </a:solidFill>
                        </a:rPr>
                        <a:t>35% renal ,</a:t>
                      </a:r>
                      <a:r>
                        <a:rPr lang="en-US" dirty="0"/>
                        <a:t> fecal</a:t>
                      </a:r>
                    </a:p>
                  </a:txBody>
                  <a:tcPr anchor="ctr">
                    <a:solidFill>
                      <a:schemeClr val="accent5">
                        <a:lumMod val="20000"/>
                        <a:lumOff val="80000"/>
                      </a:schemeClr>
                    </a:solidFill>
                  </a:tcPr>
                </a:tc>
                <a:extLst>
                  <a:ext uri="{0D108BD9-81ED-4DB2-BD59-A6C34878D82A}">
                    <a16:rowId xmlns:a16="http://schemas.microsoft.com/office/drawing/2014/main" val="4027836961"/>
                  </a:ext>
                </a:extLst>
              </a:tr>
              <a:tr h="0">
                <a:tc>
                  <a:txBody>
                    <a:bodyPr/>
                    <a:lstStyle/>
                    <a:p>
                      <a:pPr>
                        <a:buNone/>
                      </a:pPr>
                      <a:r>
                        <a:rPr lang="en-US" b="1"/>
                        <a:t>Dosing Frequency</a:t>
                      </a:r>
                      <a:endParaRPr lang="en-US"/>
                    </a:p>
                  </a:txBody>
                  <a:tcPr anchor="ctr">
                    <a:solidFill>
                      <a:schemeClr val="accent5">
                        <a:lumMod val="20000"/>
                        <a:lumOff val="80000"/>
                      </a:schemeClr>
                    </a:solidFill>
                  </a:tcPr>
                </a:tc>
                <a:tc>
                  <a:txBody>
                    <a:bodyPr/>
                    <a:lstStyle/>
                    <a:p>
                      <a:pPr>
                        <a:buNone/>
                      </a:pPr>
                      <a:r>
                        <a:rPr lang="en-US" dirty="0"/>
                        <a:t>Twice daily (BID) for all indications</a:t>
                      </a:r>
                    </a:p>
                  </a:txBody>
                  <a:tcPr anchor="ctr">
                    <a:solidFill>
                      <a:schemeClr val="accent5">
                        <a:lumMod val="20000"/>
                        <a:lumOff val="80000"/>
                      </a:schemeClr>
                    </a:solidFill>
                  </a:tcPr>
                </a:tc>
                <a:tc>
                  <a:txBody>
                    <a:bodyPr/>
                    <a:lstStyle/>
                    <a:p>
                      <a:pPr>
                        <a:buNone/>
                      </a:pPr>
                      <a:r>
                        <a:rPr lang="en-US" b="1" dirty="0">
                          <a:solidFill>
                            <a:srgbClr val="FF0000"/>
                          </a:solidFill>
                        </a:rPr>
                        <a:t>Once daily (QD) or </a:t>
                      </a:r>
                      <a:r>
                        <a:rPr lang="en-US" sz="2800" b="1" dirty="0">
                          <a:solidFill>
                            <a:srgbClr val="FF0000"/>
                          </a:solidFill>
                        </a:rPr>
                        <a:t>BID</a:t>
                      </a:r>
                      <a:r>
                        <a:rPr lang="en-US" b="1" dirty="0">
                          <a:solidFill>
                            <a:srgbClr val="FF0000"/>
                          </a:solidFill>
                        </a:rPr>
                        <a:t> depending on phase</a:t>
                      </a:r>
                    </a:p>
                  </a:txBody>
                  <a:tcPr anchor="ctr">
                    <a:solidFill>
                      <a:schemeClr val="accent5">
                        <a:lumMod val="20000"/>
                        <a:lumOff val="80000"/>
                      </a:schemeClr>
                    </a:solidFill>
                  </a:tcPr>
                </a:tc>
                <a:extLst>
                  <a:ext uri="{0D108BD9-81ED-4DB2-BD59-A6C34878D82A}">
                    <a16:rowId xmlns:a16="http://schemas.microsoft.com/office/drawing/2014/main" val="1877363889"/>
                  </a:ext>
                </a:extLst>
              </a:tr>
            </a:tbl>
          </a:graphicData>
        </a:graphic>
      </p:graphicFrame>
      <p:sp>
        <p:nvSpPr>
          <p:cNvPr id="6" name="مربع نص 5">
            <a:extLst>
              <a:ext uri="{FF2B5EF4-FFF2-40B4-BE49-F238E27FC236}">
                <a16:creationId xmlns:a16="http://schemas.microsoft.com/office/drawing/2014/main" id="{43AC486D-CB20-CEAC-B96D-DAEBF102D3E2}"/>
              </a:ext>
            </a:extLst>
          </p:cNvPr>
          <p:cNvSpPr txBox="1"/>
          <p:nvPr/>
        </p:nvSpPr>
        <p:spPr>
          <a:xfrm>
            <a:off x="1447800" y="4800600"/>
            <a:ext cx="8609128" cy="2031325"/>
          </a:xfrm>
          <a:prstGeom prst="rect">
            <a:avLst/>
          </a:prstGeom>
          <a:noFill/>
        </p:spPr>
        <p:txBody>
          <a:bodyPr wrap="square" rtlCol="0">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Apixaban shows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less interpatient variability</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and more stable plasma levels due to BID</a:t>
            </a:r>
            <a:r>
              <a:rPr lang="en-US" dirty="0">
                <a:solidFill>
                  <a:prstClr val="black"/>
                </a:solidFill>
                <a:latin typeface="Calibri" panose="020F0502020204030204"/>
              </a:rPr>
              <a:t>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dosing, while Rivaroxaban has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higher peak-to-trough fluctuations.</a:t>
            </a:r>
          </a:p>
          <a:p>
            <a:pPr marL="285750" indent="-285750">
              <a:lnSpc>
                <a:spcPct val="150000"/>
              </a:lnSpc>
              <a:buFont typeface="Arial" panose="020B0604020202020204" pitchFamily="34" charset="0"/>
              <a:buChar char="•"/>
              <a:defRPr/>
            </a:pPr>
            <a:r>
              <a:rPr lang="en-US" b="1" kern="0" dirty="0">
                <a:latin typeface="Times New Roman" panose="02020603050405020304" pitchFamily="18" charset="0"/>
                <a:ea typeface="Times New Roman" panose="02020603050405020304" pitchFamily="18" charset="0"/>
                <a:cs typeface="Arial" panose="020B0604020202020204" pitchFamily="34" charset="0"/>
              </a:rPr>
              <a:t>Safer for elderly and CKD patients</a:t>
            </a:r>
            <a:r>
              <a:rPr lang="en-US" kern="0" dirty="0">
                <a:latin typeface="Times New Roman" panose="02020603050405020304" pitchFamily="18" charset="0"/>
                <a:ea typeface="Times New Roman" panose="02020603050405020304" pitchFamily="18" charset="0"/>
                <a:cs typeface="Arial" panose="020B0604020202020204" pitchFamily="34" charset="0"/>
              </a:rPr>
              <a:t>.</a:t>
            </a:r>
          </a:p>
          <a:p>
            <a:pPr marL="285750" indent="-285750">
              <a:lnSpc>
                <a:spcPct val="150000"/>
              </a:lnSpc>
              <a:buFont typeface="Arial" panose="020B0604020202020204" pitchFamily="34" charset="0"/>
              <a:buChar char="•"/>
              <a:defRPr/>
            </a:pPr>
            <a:r>
              <a:rPr lang="en-US" b="1" kern="0" dirty="0">
                <a:latin typeface="Times New Roman" panose="02020603050405020304" pitchFamily="18" charset="0"/>
                <a:ea typeface="Calibri" panose="020F0502020204030204" pitchFamily="34" charset="0"/>
                <a:cs typeface="Arial" panose="020B0604020202020204" pitchFamily="34" charset="0"/>
              </a:rPr>
              <a:t>Food independent absorption</a:t>
            </a:r>
            <a:r>
              <a:rPr lang="en-US" kern="0" dirty="0">
                <a:latin typeface="Times New Roman" panose="02020603050405020304" pitchFamily="18" charset="0"/>
                <a:ea typeface="Calibri" panose="020F0502020204030204" pitchFamily="34" charset="0"/>
                <a:cs typeface="Arial" panose="020B0604020202020204" pitchFamily="34" charset="0"/>
              </a:rPr>
              <a:t>.</a:t>
            </a:r>
            <a:endParaRPr lang="en-US" kern="100" dirty="0">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صورة 4">
            <a:extLst>
              <a:ext uri="{FF2B5EF4-FFF2-40B4-BE49-F238E27FC236}">
                <a16:creationId xmlns:a16="http://schemas.microsoft.com/office/drawing/2014/main" id="{F9B678B4-C88F-0944-F091-7AC8749B0D08}"/>
              </a:ext>
            </a:extLst>
          </p:cNvPr>
          <p:cNvPicPr>
            <a:picLocks noChangeAspect="1"/>
          </p:cNvPicPr>
          <p:nvPr/>
        </p:nvPicPr>
        <p:blipFill>
          <a:blip r:embed="rId2"/>
          <a:stretch>
            <a:fillRect/>
          </a:stretch>
        </p:blipFill>
        <p:spPr>
          <a:xfrm>
            <a:off x="9554636" y="167752"/>
            <a:ext cx="1879040" cy="822848"/>
          </a:xfrm>
          <a:prstGeom prst="rect">
            <a:avLst/>
          </a:prstGeom>
        </p:spPr>
      </p:pic>
    </p:spTree>
    <p:extLst>
      <p:ext uri="{BB962C8B-B14F-4D97-AF65-F5344CB8AC3E}">
        <p14:creationId xmlns:p14="http://schemas.microsoft.com/office/powerpoint/2010/main" val="1426524301"/>
      </p:ext>
    </p:extLst>
  </p:cSld>
  <p:clrMapOvr>
    <a:masterClrMapping/>
  </p:clrMapOvr>
  <p:transition spd="slow">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EC1DE5-2838-8546-3714-9F4D4A780F5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3FCA73C-3308-8457-DE0E-3F3D98DB0C0D}"/>
              </a:ext>
            </a:extLst>
          </p:cNvPr>
          <p:cNvSpPr>
            <a:spLocks noGrp="1"/>
          </p:cNvSpPr>
          <p:nvPr>
            <p:ph type="title"/>
          </p:nvPr>
        </p:nvSpPr>
        <p:spPr/>
        <p:txBody>
          <a:bodyPr/>
          <a:lstStyle/>
          <a:p>
            <a:r>
              <a:rPr lang="en-US" b="1" dirty="0"/>
              <a:t>Posology and Method of Administration</a:t>
            </a:r>
            <a:endParaRPr lang="x-none" dirty="0"/>
          </a:p>
        </p:txBody>
      </p:sp>
      <p:sp>
        <p:nvSpPr>
          <p:cNvPr id="6" name="Content Placeholder 5">
            <a:extLst>
              <a:ext uri="{FF2B5EF4-FFF2-40B4-BE49-F238E27FC236}">
                <a16:creationId xmlns:a16="http://schemas.microsoft.com/office/drawing/2014/main" id="{C1F0797F-FFC9-EC0F-D298-3B0A979AA7F6}"/>
              </a:ext>
            </a:extLst>
          </p:cNvPr>
          <p:cNvSpPr>
            <a:spLocks noGrp="1"/>
          </p:cNvSpPr>
          <p:nvPr>
            <p:ph idx="1"/>
          </p:nvPr>
        </p:nvSpPr>
        <p:spPr>
          <a:xfrm>
            <a:off x="554703" y="1695860"/>
            <a:ext cx="11082593" cy="1161636"/>
          </a:xfrm>
        </p:spPr>
        <p:txBody>
          <a:bodyPr>
            <a:normAutofit/>
          </a:bodyPr>
          <a:lstStyle/>
          <a:p>
            <a:r>
              <a:rPr lang="en-US" sz="2000" b="1" u="sng" dirty="0">
                <a:solidFill>
                  <a:schemeClr val="tx1"/>
                </a:solidFill>
              </a:rPr>
              <a:t>Why BID Dosing?</a:t>
            </a:r>
            <a:endParaRPr lang="en-US" sz="2000" b="1" dirty="0">
              <a:solidFill>
                <a:schemeClr val="tx1"/>
              </a:solidFill>
            </a:endParaRPr>
          </a:p>
          <a:p>
            <a:r>
              <a:rPr lang="en-US" sz="2000" dirty="0">
                <a:solidFill>
                  <a:schemeClr val="tx1"/>
                </a:solidFill>
              </a:rPr>
              <a:t>with a half-life of 12 hours, Afix</a:t>
            </a:r>
            <a:r>
              <a:rPr lang="en-US" sz="2000" dirty="0"/>
              <a:t>b</a:t>
            </a:r>
            <a:r>
              <a:rPr lang="en-US" sz="2000" dirty="0">
                <a:solidFill>
                  <a:schemeClr val="tx1"/>
                </a:solidFill>
              </a:rPr>
              <a:t>a twice-daily dosing gives your patients </a:t>
            </a:r>
            <a:r>
              <a:rPr lang="en-US" sz="2000" u="sng" dirty="0">
                <a:solidFill>
                  <a:srgbClr val="FF0000"/>
                </a:solidFill>
              </a:rPr>
              <a:t>stable therapeutic coverage throughout the day which means better predictable anticoagulant effect.</a:t>
            </a:r>
            <a:endParaRPr lang="x-none" sz="2000" u="sng" dirty="0">
              <a:solidFill>
                <a:srgbClr val="FF0000"/>
              </a:solidFill>
            </a:endParaRPr>
          </a:p>
        </p:txBody>
      </p:sp>
      <p:pic>
        <p:nvPicPr>
          <p:cNvPr id="7" name="Picture 6">
            <a:extLst>
              <a:ext uri="{FF2B5EF4-FFF2-40B4-BE49-F238E27FC236}">
                <a16:creationId xmlns:a16="http://schemas.microsoft.com/office/drawing/2014/main" id="{AC908D86-2930-FE8D-97F2-859646994B8E}"/>
              </a:ext>
            </a:extLst>
          </p:cNvPr>
          <p:cNvPicPr>
            <a:picLocks noChangeAspect="1"/>
          </p:cNvPicPr>
          <p:nvPr/>
        </p:nvPicPr>
        <p:blipFill>
          <a:blip r:embed="rId2"/>
          <a:stretch>
            <a:fillRect/>
          </a:stretch>
        </p:blipFill>
        <p:spPr>
          <a:xfrm>
            <a:off x="1981200" y="2857496"/>
            <a:ext cx="6735981" cy="3809788"/>
          </a:xfrm>
          <a:prstGeom prst="rect">
            <a:avLst/>
          </a:prstGeom>
          <a:solidFill>
            <a:schemeClr val="bg1">
              <a:alpha val="50000"/>
            </a:schemeClr>
          </a:solidFill>
          <a:ln>
            <a:solidFill>
              <a:schemeClr val="tx1">
                <a:lumMod val="65000"/>
                <a:lumOff val="35000"/>
              </a:schemeClr>
            </a:solidFill>
          </a:ln>
        </p:spPr>
      </p:pic>
    </p:spTree>
    <p:extLst>
      <p:ext uri="{BB962C8B-B14F-4D97-AF65-F5344CB8AC3E}">
        <p14:creationId xmlns:p14="http://schemas.microsoft.com/office/powerpoint/2010/main" val="4224153116"/>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5C050B5-8AAB-42FA-A27E-2331FE8A2057}"/>
              </a:ext>
            </a:extLst>
          </p:cNvPr>
          <p:cNvSpPr>
            <a:spLocks noGrp="1"/>
          </p:cNvSpPr>
          <p:nvPr>
            <p:ph type="title"/>
          </p:nvPr>
        </p:nvSpPr>
        <p:spPr/>
        <p:txBody>
          <a:bodyPr/>
          <a:lstStyle/>
          <a:p>
            <a:endParaRPr lang="en-US"/>
          </a:p>
        </p:txBody>
      </p:sp>
      <p:pic>
        <p:nvPicPr>
          <p:cNvPr id="4" name="عنصر نائب للمحتوى 3">
            <a:extLst>
              <a:ext uri="{FF2B5EF4-FFF2-40B4-BE49-F238E27FC236}">
                <a16:creationId xmlns:a16="http://schemas.microsoft.com/office/drawing/2014/main" id="{189C7AE0-BE1C-499E-9101-6D14D5D680F9}"/>
              </a:ext>
            </a:extLst>
          </p:cNvPr>
          <p:cNvPicPr>
            <a:picLocks noGrp="1" noChangeAspect="1"/>
          </p:cNvPicPr>
          <p:nvPr>
            <p:ph idx="1"/>
          </p:nvPr>
        </p:nvPicPr>
        <p:blipFill>
          <a:blip r:embed="rId2"/>
          <a:stretch>
            <a:fillRect/>
          </a:stretch>
        </p:blipFill>
        <p:spPr>
          <a:xfrm>
            <a:off x="838200" y="365125"/>
            <a:ext cx="10515600" cy="5883275"/>
          </a:xfrm>
          <a:prstGeom prst="rect">
            <a:avLst/>
          </a:prstGeom>
        </p:spPr>
      </p:pic>
      <p:sp>
        <p:nvSpPr>
          <p:cNvPr id="3" name="مستطيل: زوايا مستديرة 2">
            <a:extLst>
              <a:ext uri="{FF2B5EF4-FFF2-40B4-BE49-F238E27FC236}">
                <a16:creationId xmlns:a16="http://schemas.microsoft.com/office/drawing/2014/main" id="{B705DB24-B5DF-466E-8368-5EBDF828CCDC}"/>
              </a:ext>
            </a:extLst>
          </p:cNvPr>
          <p:cNvSpPr/>
          <p:nvPr/>
        </p:nvSpPr>
        <p:spPr>
          <a:xfrm>
            <a:off x="5715000" y="2667000"/>
            <a:ext cx="3200400" cy="685800"/>
          </a:xfrm>
          <a:prstGeom prst="roundRect">
            <a:avLst/>
          </a:prstGeom>
          <a:noFill/>
          <a:ln w="762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5528901"/>
      </p:ext>
    </p:extLst>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عنصر نائب للمحتوى 4">
            <a:extLst>
              <a:ext uri="{FF2B5EF4-FFF2-40B4-BE49-F238E27FC236}">
                <a16:creationId xmlns:a16="http://schemas.microsoft.com/office/drawing/2014/main" id="{4C0B9244-D448-C487-B12B-1FCE4BBE772D}"/>
              </a:ext>
            </a:extLst>
          </p:cNvPr>
          <p:cNvPicPr>
            <a:picLocks noGrp="1" noChangeAspect="1"/>
          </p:cNvPicPr>
          <p:nvPr>
            <p:ph idx="1"/>
          </p:nvPr>
        </p:nvPicPr>
        <p:blipFill>
          <a:blip r:embed="rId2"/>
          <a:stretch>
            <a:fillRect/>
          </a:stretch>
        </p:blipFill>
        <p:spPr>
          <a:xfrm>
            <a:off x="28288" y="0"/>
            <a:ext cx="5305712" cy="6862321"/>
          </a:xfrm>
          <a:prstGeom prst="rect">
            <a:avLst/>
          </a:prstGeom>
        </p:spPr>
      </p:pic>
      <p:pic>
        <p:nvPicPr>
          <p:cNvPr id="3" name="صورة 2">
            <a:extLst>
              <a:ext uri="{FF2B5EF4-FFF2-40B4-BE49-F238E27FC236}">
                <a16:creationId xmlns:a16="http://schemas.microsoft.com/office/drawing/2014/main" id="{08349565-B3CD-1ED4-192E-59795EEDEA5A}"/>
              </a:ext>
            </a:extLst>
          </p:cNvPr>
          <p:cNvPicPr>
            <a:picLocks noChangeAspect="1"/>
          </p:cNvPicPr>
          <p:nvPr/>
        </p:nvPicPr>
        <p:blipFill>
          <a:blip r:embed="rId3"/>
          <a:stretch>
            <a:fillRect/>
          </a:stretch>
        </p:blipFill>
        <p:spPr>
          <a:xfrm>
            <a:off x="6553200" y="130870"/>
            <a:ext cx="5302390" cy="35012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فقاعة الكلام: مستطيلة مستديرة الزوايا 3">
            <a:extLst>
              <a:ext uri="{FF2B5EF4-FFF2-40B4-BE49-F238E27FC236}">
                <a16:creationId xmlns:a16="http://schemas.microsoft.com/office/drawing/2014/main" id="{3E247FDC-4710-2CC9-6EC7-9033D7D935E2}"/>
              </a:ext>
            </a:extLst>
          </p:cNvPr>
          <p:cNvSpPr/>
          <p:nvPr/>
        </p:nvSpPr>
        <p:spPr>
          <a:xfrm>
            <a:off x="2743200" y="3429000"/>
            <a:ext cx="2286000" cy="1524000"/>
          </a:xfrm>
          <a:prstGeom prst="wedgeRoundRectCallout">
            <a:avLst>
              <a:gd name="adj1" fmla="val 119427"/>
              <a:gd name="adj2" fmla="val -114533"/>
              <a:gd name="adj3" fmla="val 16667"/>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مربع نص 5">
            <a:extLst>
              <a:ext uri="{FF2B5EF4-FFF2-40B4-BE49-F238E27FC236}">
                <a16:creationId xmlns:a16="http://schemas.microsoft.com/office/drawing/2014/main" id="{4CADE425-027A-9D16-3504-040D1AAB00EE}"/>
              </a:ext>
            </a:extLst>
          </p:cNvPr>
          <p:cNvSpPr txBox="1"/>
          <p:nvPr/>
        </p:nvSpPr>
        <p:spPr>
          <a:xfrm>
            <a:off x="6477000" y="3864808"/>
            <a:ext cx="5378590" cy="2585323"/>
          </a:xfrm>
          <a:prstGeom prst="rect">
            <a:avLst/>
          </a:prstGeom>
          <a:noFill/>
        </p:spPr>
        <p:txBody>
          <a:bodyPr wrap="square" rtlCol="0">
            <a:spAutoFit/>
          </a:bodyPr>
          <a:lstStyle/>
          <a:p>
            <a:r>
              <a:rPr lang="en-US" b="1" dirty="0"/>
              <a:t>Key Results (Acute VTE):</a:t>
            </a:r>
          </a:p>
          <a:p>
            <a:r>
              <a:rPr lang="en-US" b="1" dirty="0">
                <a:solidFill>
                  <a:srgbClr val="FF0000"/>
                </a:solidFill>
              </a:rPr>
              <a:t>Bleeding (clinically relevant):</a:t>
            </a:r>
            <a:r>
              <a:rPr lang="en-US" dirty="0">
                <a:solidFill>
                  <a:srgbClr val="FF0000"/>
                </a:solidFill>
              </a:rPr>
              <a:t> </a:t>
            </a:r>
          </a:p>
          <a:p>
            <a:pPr marL="742950" lvl="1" indent="-285750">
              <a:buFont typeface="Wingdings" panose="05000000000000000000" pitchFamily="2" charset="2"/>
              <a:buChar char="ü"/>
            </a:pPr>
            <a:r>
              <a:rPr lang="en-US" b="1" u="sng" dirty="0"/>
              <a:t>Apixaban: </a:t>
            </a:r>
            <a:r>
              <a:rPr lang="en-US" u="sng" dirty="0"/>
              <a:t>~3.3%  (~54% lower) </a:t>
            </a:r>
          </a:p>
          <a:p>
            <a:pPr lvl="1"/>
            <a:r>
              <a:rPr lang="en-US" b="1" dirty="0"/>
              <a:t>Rivaroxaban: </a:t>
            </a:r>
            <a:r>
              <a:rPr lang="en-US" dirty="0"/>
              <a:t>~7.1% ( </a:t>
            </a:r>
            <a:r>
              <a:rPr lang="en-US" dirty="0">
                <a:effectLst>
                  <a:outerShdw blurRad="38100" dist="38100" dir="2700000" algn="tl">
                    <a:srgbClr val="000000">
                      <a:alpha val="43137"/>
                    </a:srgbClr>
                  </a:outerShdw>
                </a:effectLst>
              </a:rPr>
              <a:t>&gt;2× higher)</a:t>
            </a:r>
          </a:p>
          <a:p>
            <a:r>
              <a:rPr lang="en-US" b="1" dirty="0">
                <a:solidFill>
                  <a:srgbClr val="FF0000"/>
                </a:solidFill>
              </a:rPr>
              <a:t>Major bleeding:</a:t>
            </a:r>
            <a:r>
              <a:rPr lang="en-US" dirty="0">
                <a:solidFill>
                  <a:srgbClr val="FF0000"/>
                </a:solidFill>
              </a:rPr>
              <a:t> </a:t>
            </a:r>
          </a:p>
          <a:p>
            <a:pPr marL="742950" lvl="1" indent="-285750">
              <a:buFont typeface="Wingdings" panose="05000000000000000000" pitchFamily="2" charset="2"/>
              <a:buChar char="ü"/>
            </a:pPr>
            <a:r>
              <a:rPr lang="en-US" b="1" u="sng" dirty="0"/>
              <a:t>Apixaban: </a:t>
            </a:r>
            <a:r>
              <a:rPr lang="en-US" u="sng" dirty="0"/>
              <a:t>0.4%  (~84% lower)</a:t>
            </a:r>
            <a:r>
              <a:rPr lang="en-US" b="1" u="sng" dirty="0"/>
              <a:t>.</a:t>
            </a:r>
          </a:p>
          <a:p>
            <a:pPr lvl="1"/>
            <a:r>
              <a:rPr lang="en-US" b="1" dirty="0"/>
              <a:t>Rivaroxaban: </a:t>
            </a:r>
            <a:r>
              <a:rPr lang="en-US" dirty="0"/>
              <a:t>2.4</a:t>
            </a:r>
            <a:r>
              <a:rPr lang="en-US"/>
              <a:t>% (~6× higher).</a:t>
            </a:r>
            <a:endParaRPr lang="en-US" dirty="0"/>
          </a:p>
          <a:p>
            <a:r>
              <a:rPr lang="en-US" b="1" dirty="0">
                <a:solidFill>
                  <a:srgbClr val="FF0000"/>
                </a:solidFill>
              </a:rPr>
              <a:t>Recurrent VTE:</a:t>
            </a:r>
            <a:r>
              <a:rPr lang="en-US" dirty="0">
                <a:solidFill>
                  <a:srgbClr val="FF0000"/>
                </a:solidFill>
              </a:rPr>
              <a:t> </a:t>
            </a:r>
          </a:p>
          <a:p>
            <a:pPr lvl="1"/>
            <a:r>
              <a:rPr lang="en-US" dirty="0"/>
              <a:t>❗ </a:t>
            </a:r>
            <a:r>
              <a:rPr lang="en-US" b="1" dirty="0"/>
              <a:t>No significant difference</a:t>
            </a:r>
            <a:r>
              <a:rPr lang="en-US" dirty="0"/>
              <a:t> </a:t>
            </a:r>
          </a:p>
        </p:txBody>
      </p:sp>
      <p:pic>
        <p:nvPicPr>
          <p:cNvPr id="7" name="صورة 6">
            <a:extLst>
              <a:ext uri="{FF2B5EF4-FFF2-40B4-BE49-F238E27FC236}">
                <a16:creationId xmlns:a16="http://schemas.microsoft.com/office/drawing/2014/main" id="{932D504D-8CB5-38F3-6167-69ECB4370630}"/>
              </a:ext>
            </a:extLst>
          </p:cNvPr>
          <p:cNvPicPr>
            <a:picLocks noChangeAspect="1"/>
          </p:cNvPicPr>
          <p:nvPr/>
        </p:nvPicPr>
        <p:blipFill>
          <a:blip r:embed="rId4"/>
          <a:stretch>
            <a:fillRect/>
          </a:stretch>
        </p:blipFill>
        <p:spPr>
          <a:xfrm>
            <a:off x="6858000" y="709839"/>
            <a:ext cx="4997590" cy="2602430"/>
          </a:xfrm>
          <a:prstGeom prst="rect">
            <a:avLst/>
          </a:prstGeom>
        </p:spPr>
      </p:pic>
    </p:spTree>
    <p:extLst>
      <p:ext uri="{BB962C8B-B14F-4D97-AF65-F5344CB8AC3E}">
        <p14:creationId xmlns:p14="http://schemas.microsoft.com/office/powerpoint/2010/main" val="2968879545"/>
      </p:ext>
    </p:extLst>
  </p:cSld>
  <p:clrMapOvr>
    <a:masterClrMapping/>
  </p:clrMapOvr>
  <p:transition spd="slow">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9DB8837-B121-8F04-CECA-CF01B326DA48}"/>
              </a:ext>
            </a:extLst>
          </p:cNvPr>
          <p:cNvSpPr>
            <a:spLocks noGrp="1"/>
          </p:cNvSpPr>
          <p:nvPr>
            <p:ph type="title"/>
          </p:nvPr>
        </p:nvSpPr>
        <p:spPr>
          <a:xfrm>
            <a:off x="838200" y="228600"/>
            <a:ext cx="8001000" cy="1059856"/>
          </a:xfrm>
        </p:spPr>
        <p:txBody>
          <a:bodyPr/>
          <a:lstStyle/>
          <a:p>
            <a:r>
              <a:rPr lang="en-US" altLang="en-US" dirty="0">
                <a:solidFill>
                  <a:schemeClr val="tx1"/>
                </a:solidFill>
                <a:latin typeface="Arial" panose="020B0604020202020204" pitchFamily="34" charset="0"/>
              </a:rPr>
              <a:t>Pharmacodynamics</a:t>
            </a:r>
            <a:endParaRPr lang="en-US" dirty="0"/>
          </a:p>
        </p:txBody>
      </p:sp>
      <p:graphicFrame>
        <p:nvGraphicFramePr>
          <p:cNvPr id="4" name="عنصر نائب للمحتوى 3">
            <a:extLst>
              <a:ext uri="{FF2B5EF4-FFF2-40B4-BE49-F238E27FC236}">
                <a16:creationId xmlns:a16="http://schemas.microsoft.com/office/drawing/2014/main" id="{EF538635-D398-4766-BEE4-F9230494ECA2}"/>
              </a:ext>
            </a:extLst>
          </p:cNvPr>
          <p:cNvGraphicFramePr>
            <a:graphicFrameLocks noGrp="1"/>
          </p:cNvGraphicFramePr>
          <p:nvPr>
            <p:ph idx="1"/>
            <p:extLst>
              <p:ext uri="{D42A27DB-BD31-4B8C-83A1-F6EECF244321}">
                <p14:modId xmlns:p14="http://schemas.microsoft.com/office/powerpoint/2010/main" val="4092544008"/>
              </p:ext>
            </p:extLst>
          </p:nvPr>
        </p:nvGraphicFramePr>
        <p:xfrm>
          <a:off x="1066800" y="1288456"/>
          <a:ext cx="9662539" cy="3441860"/>
        </p:xfrm>
        <a:graphic>
          <a:graphicData uri="http://schemas.openxmlformats.org/drawingml/2006/table">
            <a:tbl>
              <a:tblPr>
                <a:tableStyleId>{35758FB7-9AC5-4552-8A53-C91805E547FA}</a:tableStyleId>
              </a:tblPr>
              <a:tblGrid>
                <a:gridCol w="2731839">
                  <a:extLst>
                    <a:ext uri="{9D8B030D-6E8A-4147-A177-3AD203B41FA5}">
                      <a16:colId xmlns:a16="http://schemas.microsoft.com/office/drawing/2014/main" val="1382849502"/>
                    </a:ext>
                  </a:extLst>
                </a:gridCol>
                <a:gridCol w="3465350">
                  <a:extLst>
                    <a:ext uri="{9D8B030D-6E8A-4147-A177-3AD203B41FA5}">
                      <a16:colId xmlns:a16="http://schemas.microsoft.com/office/drawing/2014/main" val="3304313908"/>
                    </a:ext>
                  </a:extLst>
                </a:gridCol>
                <a:gridCol w="3465350">
                  <a:extLst>
                    <a:ext uri="{9D8B030D-6E8A-4147-A177-3AD203B41FA5}">
                      <a16:colId xmlns:a16="http://schemas.microsoft.com/office/drawing/2014/main" val="4173172441"/>
                    </a:ext>
                  </a:extLst>
                </a:gridCol>
              </a:tblGrid>
              <a:tr h="458915">
                <a:tc>
                  <a:txBody>
                    <a:bodyPr/>
                    <a:lstStyle/>
                    <a:p>
                      <a:pPr>
                        <a:buNone/>
                      </a:pPr>
                      <a:r>
                        <a:rPr lang="en-US" dirty="0"/>
                        <a:t>Feature</a:t>
                      </a:r>
                    </a:p>
                  </a:txBody>
                  <a:tcPr anchor="ctr">
                    <a:solidFill>
                      <a:schemeClr val="accent2"/>
                    </a:solidFill>
                  </a:tcPr>
                </a:tc>
                <a:tc>
                  <a:txBody>
                    <a:bodyPr/>
                    <a:lstStyle/>
                    <a:p>
                      <a:pPr>
                        <a:buNone/>
                      </a:pPr>
                      <a:r>
                        <a:rPr lang="en-US" b="1" dirty="0"/>
                        <a:t>Apixaban ( Afixba )</a:t>
                      </a:r>
                      <a:endParaRPr lang="en-US" dirty="0"/>
                    </a:p>
                  </a:txBody>
                  <a:tcPr anchor="ctr">
                    <a:solidFill>
                      <a:schemeClr val="accent2"/>
                    </a:solidFill>
                  </a:tcPr>
                </a:tc>
                <a:tc>
                  <a:txBody>
                    <a:bodyPr/>
                    <a:lstStyle/>
                    <a:p>
                      <a:pPr>
                        <a:buNone/>
                      </a:pPr>
                      <a:r>
                        <a:rPr lang="en-US" b="1" dirty="0"/>
                        <a:t>Rivaroxaban</a:t>
                      </a:r>
                      <a:endParaRPr lang="en-US" dirty="0"/>
                    </a:p>
                  </a:txBody>
                  <a:tcPr anchor="ctr">
                    <a:solidFill>
                      <a:schemeClr val="accent2"/>
                    </a:solidFill>
                  </a:tcPr>
                </a:tc>
                <a:extLst>
                  <a:ext uri="{0D108BD9-81ED-4DB2-BD59-A6C34878D82A}">
                    <a16:rowId xmlns:a16="http://schemas.microsoft.com/office/drawing/2014/main" val="2468088128"/>
                  </a:ext>
                </a:extLst>
              </a:tr>
              <a:tr h="458915">
                <a:tc>
                  <a:txBody>
                    <a:bodyPr/>
                    <a:lstStyle/>
                    <a:p>
                      <a:pPr>
                        <a:buNone/>
                      </a:pPr>
                      <a:r>
                        <a:rPr lang="en-US" b="1" dirty="0"/>
                        <a:t>Target</a:t>
                      </a:r>
                      <a:endParaRPr lang="en-US" dirty="0"/>
                    </a:p>
                  </a:txBody>
                  <a:tcPr anchor="ctr">
                    <a:solidFill>
                      <a:schemeClr val="accent5">
                        <a:lumMod val="20000"/>
                        <a:lumOff val="80000"/>
                      </a:schemeClr>
                    </a:solidFill>
                  </a:tcPr>
                </a:tc>
                <a:tc>
                  <a:txBody>
                    <a:bodyPr/>
                    <a:lstStyle/>
                    <a:p>
                      <a:pPr>
                        <a:buNone/>
                      </a:pPr>
                      <a:r>
                        <a:rPr lang="en-US" dirty="0"/>
                        <a:t>Factor Xa</a:t>
                      </a:r>
                    </a:p>
                  </a:txBody>
                  <a:tcPr anchor="ctr">
                    <a:solidFill>
                      <a:schemeClr val="accent5">
                        <a:lumMod val="20000"/>
                        <a:lumOff val="80000"/>
                      </a:schemeClr>
                    </a:solidFill>
                  </a:tcPr>
                </a:tc>
                <a:tc>
                  <a:txBody>
                    <a:bodyPr/>
                    <a:lstStyle/>
                    <a:p>
                      <a:pPr>
                        <a:buNone/>
                      </a:pPr>
                      <a:r>
                        <a:rPr lang="en-US" dirty="0"/>
                        <a:t>Factor Xa</a:t>
                      </a:r>
                    </a:p>
                  </a:txBody>
                  <a:tcPr anchor="ctr">
                    <a:solidFill>
                      <a:schemeClr val="accent5">
                        <a:lumMod val="20000"/>
                        <a:lumOff val="80000"/>
                      </a:schemeClr>
                    </a:solidFill>
                  </a:tcPr>
                </a:tc>
                <a:extLst>
                  <a:ext uri="{0D108BD9-81ED-4DB2-BD59-A6C34878D82A}">
                    <a16:rowId xmlns:a16="http://schemas.microsoft.com/office/drawing/2014/main" val="486856092"/>
                  </a:ext>
                </a:extLst>
              </a:tr>
              <a:tr h="803100">
                <a:tc>
                  <a:txBody>
                    <a:bodyPr/>
                    <a:lstStyle/>
                    <a:p>
                      <a:pPr>
                        <a:buNone/>
                      </a:pPr>
                      <a:r>
                        <a:rPr lang="en-US" b="1" dirty="0"/>
                        <a:t>Anti-Factor Xa Activity</a:t>
                      </a:r>
                      <a:endParaRPr lang="en-US" dirty="0"/>
                    </a:p>
                  </a:txBody>
                  <a:tcPr anchor="ctr">
                    <a:solidFill>
                      <a:schemeClr val="accent5">
                        <a:lumMod val="20000"/>
                        <a:lumOff val="80000"/>
                      </a:schemeClr>
                    </a:solidFill>
                  </a:tcPr>
                </a:tc>
                <a:tc>
                  <a:txBody>
                    <a:bodyPr/>
                    <a:lstStyle/>
                    <a:p>
                      <a:pPr>
                        <a:buNone/>
                      </a:pPr>
                      <a:r>
                        <a:rPr lang="en-US" b="1" dirty="0">
                          <a:solidFill>
                            <a:srgbClr val="FF0000"/>
                          </a:solidFill>
                        </a:rPr>
                        <a:t>Lower peak to trough Anti </a:t>
                      </a:r>
                      <a:r>
                        <a:rPr lang="en-US" b="1" dirty="0" err="1">
                          <a:solidFill>
                            <a:srgbClr val="FF0000"/>
                          </a:solidFill>
                        </a:rPr>
                        <a:t>FXa</a:t>
                      </a:r>
                      <a:r>
                        <a:rPr lang="en-US" b="1" dirty="0">
                          <a:solidFill>
                            <a:srgbClr val="FF0000"/>
                          </a:solidFill>
                        </a:rPr>
                        <a:t> Activity, more consistent levels</a:t>
                      </a:r>
                    </a:p>
                  </a:txBody>
                  <a:tcPr anchor="ctr">
                    <a:solidFill>
                      <a:schemeClr val="accent5">
                        <a:lumMod val="20000"/>
                        <a:lumOff val="80000"/>
                      </a:schemeClr>
                    </a:solidFill>
                  </a:tcPr>
                </a:tc>
                <a:tc>
                  <a:txBody>
                    <a:bodyPr/>
                    <a:lstStyle/>
                    <a:p>
                      <a:pPr>
                        <a:buNone/>
                      </a:pPr>
                      <a:r>
                        <a:rPr lang="en-US" b="1" dirty="0">
                          <a:solidFill>
                            <a:srgbClr val="FF0000"/>
                          </a:solidFill>
                        </a:rPr>
                        <a:t>Higher peak to trough Anti </a:t>
                      </a:r>
                      <a:r>
                        <a:rPr lang="en-US" b="1" dirty="0" err="1">
                          <a:solidFill>
                            <a:srgbClr val="FF0000"/>
                          </a:solidFill>
                        </a:rPr>
                        <a:t>FXa</a:t>
                      </a:r>
                      <a:r>
                        <a:rPr lang="en-US" b="1" dirty="0">
                          <a:solidFill>
                            <a:srgbClr val="FF0000"/>
                          </a:solidFill>
                        </a:rPr>
                        <a:t> Activity, greater fluctuation</a:t>
                      </a:r>
                    </a:p>
                  </a:txBody>
                  <a:tcPr anchor="ctr">
                    <a:solidFill>
                      <a:schemeClr val="accent5">
                        <a:lumMod val="20000"/>
                        <a:lumOff val="80000"/>
                      </a:schemeClr>
                    </a:solidFill>
                  </a:tcPr>
                </a:tc>
                <a:extLst>
                  <a:ext uri="{0D108BD9-81ED-4DB2-BD59-A6C34878D82A}">
                    <a16:rowId xmlns:a16="http://schemas.microsoft.com/office/drawing/2014/main" val="2770471841"/>
                  </a:ext>
                </a:extLst>
              </a:tr>
              <a:tr h="458915">
                <a:tc>
                  <a:txBody>
                    <a:bodyPr/>
                    <a:lstStyle/>
                    <a:p>
                      <a:pPr>
                        <a:buNone/>
                      </a:pPr>
                      <a:r>
                        <a:rPr lang="en-US" b="1"/>
                        <a:t>Thrombin Suppression</a:t>
                      </a:r>
                      <a:endParaRPr lang="en-US"/>
                    </a:p>
                  </a:txBody>
                  <a:tcPr anchor="ctr">
                    <a:solidFill>
                      <a:schemeClr val="accent5">
                        <a:lumMod val="20000"/>
                        <a:lumOff val="80000"/>
                      </a:schemeClr>
                    </a:solidFill>
                  </a:tcPr>
                </a:tc>
                <a:tc>
                  <a:txBody>
                    <a:bodyPr/>
                    <a:lstStyle/>
                    <a:p>
                      <a:pPr>
                        <a:buNone/>
                      </a:pPr>
                      <a:r>
                        <a:rPr lang="en-US" b="1" dirty="0">
                          <a:solidFill>
                            <a:srgbClr val="FF0000"/>
                          </a:solidFill>
                        </a:rPr>
                        <a:t>Sustained and stable</a:t>
                      </a:r>
                    </a:p>
                  </a:txBody>
                  <a:tcPr anchor="ctr">
                    <a:solidFill>
                      <a:schemeClr val="accent5">
                        <a:lumMod val="20000"/>
                        <a:lumOff val="80000"/>
                      </a:schemeClr>
                    </a:solidFill>
                  </a:tcPr>
                </a:tc>
                <a:tc>
                  <a:txBody>
                    <a:bodyPr/>
                    <a:lstStyle/>
                    <a:p>
                      <a:pPr>
                        <a:buNone/>
                      </a:pPr>
                      <a:r>
                        <a:rPr lang="en-US" b="1" dirty="0">
                          <a:solidFill>
                            <a:schemeClr val="tx1"/>
                          </a:solidFill>
                        </a:rPr>
                        <a:t>More </a:t>
                      </a:r>
                      <a:r>
                        <a:rPr lang="en-US" b="1" dirty="0">
                          <a:solidFill>
                            <a:srgbClr val="FF0000"/>
                          </a:solidFill>
                        </a:rPr>
                        <a:t>variable</a:t>
                      </a:r>
                    </a:p>
                  </a:txBody>
                  <a:tcPr anchor="ctr">
                    <a:solidFill>
                      <a:schemeClr val="accent5">
                        <a:lumMod val="20000"/>
                        <a:lumOff val="80000"/>
                      </a:schemeClr>
                    </a:solidFill>
                  </a:tcPr>
                </a:tc>
                <a:extLst>
                  <a:ext uri="{0D108BD9-81ED-4DB2-BD59-A6C34878D82A}">
                    <a16:rowId xmlns:a16="http://schemas.microsoft.com/office/drawing/2014/main" val="284105881"/>
                  </a:ext>
                </a:extLst>
              </a:tr>
              <a:tr h="458915">
                <a:tc>
                  <a:txBody>
                    <a:bodyPr/>
                    <a:lstStyle/>
                    <a:p>
                      <a:pPr>
                        <a:buNone/>
                      </a:pPr>
                      <a:r>
                        <a:rPr lang="en-US" b="1"/>
                        <a:t>Monitoring Required</a:t>
                      </a:r>
                      <a:endParaRPr lang="en-US"/>
                    </a:p>
                  </a:txBody>
                  <a:tcPr anchor="ctr">
                    <a:solidFill>
                      <a:schemeClr val="accent5">
                        <a:lumMod val="20000"/>
                        <a:lumOff val="80000"/>
                      </a:schemeClr>
                    </a:solidFill>
                  </a:tcPr>
                </a:tc>
                <a:tc>
                  <a:txBody>
                    <a:bodyPr/>
                    <a:lstStyle/>
                    <a:p>
                      <a:pPr>
                        <a:buNone/>
                      </a:pPr>
                      <a:r>
                        <a:rPr lang="en-US" dirty="0"/>
                        <a:t>Not routinely</a:t>
                      </a:r>
                    </a:p>
                  </a:txBody>
                  <a:tcPr anchor="ctr">
                    <a:solidFill>
                      <a:schemeClr val="accent5">
                        <a:lumMod val="20000"/>
                        <a:lumOff val="80000"/>
                      </a:schemeClr>
                    </a:solidFill>
                  </a:tcPr>
                </a:tc>
                <a:tc>
                  <a:txBody>
                    <a:bodyPr/>
                    <a:lstStyle/>
                    <a:p>
                      <a:pPr>
                        <a:buNone/>
                      </a:pPr>
                      <a:r>
                        <a:rPr lang="en-US" dirty="0"/>
                        <a:t>Not routinely</a:t>
                      </a:r>
                    </a:p>
                  </a:txBody>
                  <a:tcPr anchor="ctr">
                    <a:solidFill>
                      <a:schemeClr val="accent5">
                        <a:lumMod val="20000"/>
                        <a:lumOff val="80000"/>
                      </a:schemeClr>
                    </a:solidFill>
                  </a:tcPr>
                </a:tc>
                <a:extLst>
                  <a:ext uri="{0D108BD9-81ED-4DB2-BD59-A6C34878D82A}">
                    <a16:rowId xmlns:a16="http://schemas.microsoft.com/office/drawing/2014/main" val="371376651"/>
                  </a:ext>
                </a:extLst>
              </a:tr>
              <a:tr h="803100">
                <a:tc>
                  <a:txBody>
                    <a:bodyPr/>
                    <a:lstStyle/>
                    <a:p>
                      <a:pPr>
                        <a:buNone/>
                      </a:pPr>
                      <a:r>
                        <a:rPr lang="en-US" b="1"/>
                        <a:t>Bleeding Risk</a:t>
                      </a:r>
                      <a:endParaRPr lang="en-US"/>
                    </a:p>
                  </a:txBody>
                  <a:tcPr anchor="ctr">
                    <a:solidFill>
                      <a:schemeClr val="accent5">
                        <a:lumMod val="20000"/>
                        <a:lumOff val="80000"/>
                      </a:schemeClr>
                    </a:solidFill>
                  </a:tcPr>
                </a:tc>
                <a:tc>
                  <a:txBody>
                    <a:bodyPr/>
                    <a:lstStyle/>
                    <a:p>
                      <a:pPr>
                        <a:buNone/>
                      </a:pPr>
                      <a:r>
                        <a:rPr lang="en-US" b="1" dirty="0">
                          <a:solidFill>
                            <a:srgbClr val="FF0000"/>
                          </a:solidFill>
                        </a:rPr>
                        <a:t>Lower major bleeding risk </a:t>
                      </a:r>
                    </a:p>
                  </a:txBody>
                  <a:tcPr anchor="ctr">
                    <a:solidFill>
                      <a:schemeClr val="accent5">
                        <a:lumMod val="20000"/>
                        <a:lumOff val="80000"/>
                      </a:schemeClr>
                    </a:solidFill>
                  </a:tcPr>
                </a:tc>
                <a:tc>
                  <a:txBody>
                    <a:bodyPr/>
                    <a:lstStyle/>
                    <a:p>
                      <a:pPr>
                        <a:buNone/>
                      </a:pPr>
                      <a:r>
                        <a:rPr lang="en-US" b="1" dirty="0">
                          <a:solidFill>
                            <a:srgbClr val="FF0000"/>
                          </a:solidFill>
                        </a:rPr>
                        <a:t>higher (esp. GI bleeding)</a:t>
                      </a:r>
                    </a:p>
                  </a:txBody>
                  <a:tcPr anchor="ctr">
                    <a:solidFill>
                      <a:schemeClr val="accent5">
                        <a:lumMod val="20000"/>
                        <a:lumOff val="80000"/>
                      </a:schemeClr>
                    </a:solidFill>
                  </a:tcPr>
                </a:tc>
                <a:extLst>
                  <a:ext uri="{0D108BD9-81ED-4DB2-BD59-A6C34878D82A}">
                    <a16:rowId xmlns:a16="http://schemas.microsoft.com/office/drawing/2014/main" val="2505741112"/>
                  </a:ext>
                </a:extLst>
              </a:tr>
            </a:tbl>
          </a:graphicData>
        </a:graphic>
      </p:graphicFrame>
      <p:sp>
        <p:nvSpPr>
          <p:cNvPr id="5" name="Rectangle 1">
            <a:extLst>
              <a:ext uri="{FF2B5EF4-FFF2-40B4-BE49-F238E27FC236}">
                <a16:creationId xmlns:a16="http://schemas.microsoft.com/office/drawing/2014/main" id="{CD73240E-AF62-C8C4-BDDB-3ACB473A39B0}"/>
              </a:ext>
            </a:extLst>
          </p:cNvPr>
          <p:cNvSpPr>
            <a:spLocks noChangeArrowheads="1"/>
          </p:cNvSpPr>
          <p:nvPr/>
        </p:nvSpPr>
        <p:spPr bwMode="auto">
          <a:xfrm>
            <a:off x="1422400" y="5462119"/>
            <a:ext cx="985301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Apixaban( AFIXIBA) maintained </a:t>
            </a:r>
            <a:r>
              <a:rPr kumimoji="0" lang="en-US" sz="1800" b="1" i="0" u="none" strike="noStrike" kern="1200" cap="none" spc="0" normalizeH="0" baseline="0" noProof="0" dirty="0">
                <a:ln>
                  <a:noFill/>
                </a:ln>
                <a:solidFill>
                  <a:prstClr val="black"/>
                </a:solidFill>
                <a:effectLst/>
                <a:uLnTx/>
                <a:uFillTx/>
                <a:latin typeface="Calibri"/>
                <a:ea typeface="+mn-ea"/>
                <a:cs typeface="+mn-cs"/>
              </a:rPr>
              <a:t>more constant anticoagulation </a:t>
            </a:r>
            <a:r>
              <a:rPr kumimoji="0" lang="en-US" sz="1800" b="0" i="0" u="none" strike="noStrike" kern="1200" cap="none" spc="0" normalizeH="0" baseline="0" noProof="0" dirty="0">
                <a:ln>
                  <a:noFill/>
                </a:ln>
                <a:solidFill>
                  <a:prstClr val="black"/>
                </a:solidFill>
                <a:effectLst/>
                <a:uLnTx/>
                <a:uFillTx/>
                <a:latin typeface="Calibri"/>
                <a:ea typeface="+mn-ea"/>
                <a:cs typeface="+mn-cs"/>
              </a:rPr>
              <a:t>while </a:t>
            </a: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1800" b="0" i="0" u="none" strike="noStrike" kern="1200" cap="none" spc="0" normalizeH="0" baseline="0" noProof="0" dirty="0">
                <a:ln>
                  <a:noFill/>
                </a:ln>
                <a:solidFill>
                  <a:prstClr val="black"/>
                </a:solidFill>
                <a:effectLst/>
                <a:uLnTx/>
                <a:uFillTx/>
                <a:latin typeface="Calibri"/>
                <a:ea typeface="+mn-ea"/>
                <a:cs typeface="+mn-cs"/>
              </a:rPr>
              <a:t>rivaroxaban had </a:t>
            </a:r>
            <a:r>
              <a:rPr kumimoji="0" lang="en-US" sz="1800" b="1" i="0" u="none" strike="noStrike" kern="1200" cap="none" spc="0" normalizeH="0" baseline="0" noProof="0" dirty="0">
                <a:ln>
                  <a:noFill/>
                </a:ln>
                <a:solidFill>
                  <a:prstClr val="black"/>
                </a:solidFill>
                <a:effectLst/>
                <a:uLnTx/>
                <a:uFillTx/>
                <a:latin typeface="Calibri"/>
                <a:ea typeface="+mn-ea"/>
                <a:cs typeface="+mn-cs"/>
              </a:rPr>
              <a:t>~3.6x greater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 peak-to-trough ratio</a:t>
            </a:r>
            <a:r>
              <a:rPr kumimoji="0" lang="en-US" sz="1800" b="0" i="0" u="none" strike="noStrike" kern="1200" cap="none" spc="0" normalizeH="0" baseline="0" noProof="0" dirty="0">
                <a:ln>
                  <a:noFill/>
                </a:ln>
                <a:solidFill>
                  <a:prstClr val="black"/>
                </a:solidFill>
                <a:effectLst/>
                <a:uLnTx/>
                <a:uFillTx/>
                <a:latin typeface="Calibri"/>
                <a:ea typeface="+mn-ea"/>
                <a:cs typeface="+mn-cs"/>
              </a:rPr>
              <a:t> and </a:t>
            </a:r>
            <a:r>
              <a:rPr kumimoji="0" lang="en-US" sz="1800" b="1" i="0" u="none" strike="noStrike" kern="1200" cap="none" spc="0" normalizeH="0" baseline="0" noProof="0" dirty="0">
                <a:ln>
                  <a:noFill/>
                </a:ln>
                <a:solidFill>
                  <a:prstClr val="black"/>
                </a:solidFill>
                <a:effectLst/>
                <a:uLnTx/>
                <a:uFillTx/>
                <a:latin typeface="Calibri"/>
                <a:ea typeface="+mn-ea"/>
                <a:cs typeface="+mn-cs"/>
              </a:rPr>
              <a:t>higher Anti </a:t>
            </a:r>
            <a:r>
              <a:rPr kumimoji="0" lang="en-US" sz="1800" b="1" i="0" u="none" strike="noStrike" kern="1200" cap="none" spc="0" normalizeH="0" baseline="0" noProof="0" dirty="0" err="1">
                <a:ln>
                  <a:noFill/>
                </a:ln>
                <a:solidFill>
                  <a:prstClr val="black"/>
                </a:solidFill>
                <a:effectLst/>
                <a:uLnTx/>
                <a:uFillTx/>
                <a:latin typeface="Calibri"/>
                <a:ea typeface="+mn-ea"/>
                <a:cs typeface="+mn-cs"/>
              </a:rPr>
              <a:t>FXa</a:t>
            </a:r>
            <a:r>
              <a:rPr kumimoji="0" lang="en-US" sz="1800" b="1" i="0" u="none" strike="noStrike" kern="1200" cap="none" spc="0" normalizeH="0" baseline="0" noProof="0" dirty="0">
                <a:ln>
                  <a:noFill/>
                </a:ln>
                <a:solidFill>
                  <a:prstClr val="black"/>
                </a:solidFill>
                <a:effectLst/>
                <a:uLnTx/>
                <a:uFillTx/>
                <a:latin typeface="Calibri"/>
                <a:ea typeface="+mn-ea"/>
                <a:cs typeface="+mn-cs"/>
              </a:rPr>
              <a:t> Activity fluctuation.</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b="1" dirty="0">
                <a:solidFill>
                  <a:prstClr val="black"/>
                </a:solidFill>
                <a:latin typeface="Calibri"/>
              </a:rPr>
              <a:t>Lower major bleeding risk.</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11107108"/>
      </p:ext>
    </p:extLst>
  </p:cSld>
  <p:clrMapOvr>
    <a:masterClrMapping/>
  </p:clrMapOvr>
  <p:transition spd="slow">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21E2554-16FD-CA86-D589-6DFBE955F1EA}"/>
              </a:ext>
            </a:extLst>
          </p:cNvPr>
          <p:cNvSpPr>
            <a:spLocks noGrp="1"/>
          </p:cNvSpPr>
          <p:nvPr>
            <p:ph type="title"/>
          </p:nvPr>
        </p:nvSpPr>
        <p:spPr>
          <a:xfrm>
            <a:off x="838200" y="245078"/>
            <a:ext cx="10515600" cy="625475"/>
          </a:xfrm>
          <a:solidFill>
            <a:schemeClr val="accent1"/>
          </a:solidFill>
        </p:spPr>
        <p:txBody>
          <a:bodyPr>
            <a:normAutofit fontScale="90000"/>
          </a:bodyPr>
          <a:lstStyle/>
          <a:p>
            <a:r>
              <a:rPr lang="en-US" b="1" dirty="0">
                <a:solidFill>
                  <a:schemeClr val="bg2"/>
                </a:solidFill>
              </a:rPr>
              <a:t>Afixba (Apixaban) Perioperative Management</a:t>
            </a:r>
            <a:endParaRPr lang="en-US" dirty="0">
              <a:solidFill>
                <a:schemeClr val="bg2"/>
              </a:solidFill>
            </a:endParaRPr>
          </a:p>
        </p:txBody>
      </p:sp>
      <p:sp>
        <p:nvSpPr>
          <p:cNvPr id="3" name="عنصر نائب للمحتوى 2">
            <a:extLst>
              <a:ext uri="{FF2B5EF4-FFF2-40B4-BE49-F238E27FC236}">
                <a16:creationId xmlns:a16="http://schemas.microsoft.com/office/drawing/2014/main" id="{74969FB4-EB77-A701-B45B-7A4568340E68}"/>
              </a:ext>
            </a:extLst>
          </p:cNvPr>
          <p:cNvSpPr>
            <a:spLocks noGrp="1"/>
          </p:cNvSpPr>
          <p:nvPr>
            <p:ph idx="1"/>
          </p:nvPr>
        </p:nvSpPr>
        <p:spPr>
          <a:xfrm>
            <a:off x="838200" y="870554"/>
            <a:ext cx="10515600" cy="5306410"/>
          </a:xfrm>
        </p:spPr>
        <p:txBody>
          <a:bodyPr/>
          <a:lstStyle/>
          <a:p>
            <a:pPr algn="ctr"/>
            <a:r>
              <a:rPr lang="en-US" dirty="0"/>
              <a:t>Pre-operation</a:t>
            </a:r>
          </a:p>
        </p:txBody>
      </p:sp>
      <p:sp>
        <p:nvSpPr>
          <p:cNvPr id="7" name="مربع نص 6">
            <a:extLst>
              <a:ext uri="{FF2B5EF4-FFF2-40B4-BE49-F238E27FC236}">
                <a16:creationId xmlns:a16="http://schemas.microsoft.com/office/drawing/2014/main" id="{6F4648C7-8F43-01B8-18FC-701378586D70}"/>
              </a:ext>
            </a:extLst>
          </p:cNvPr>
          <p:cNvSpPr txBox="1"/>
          <p:nvPr/>
        </p:nvSpPr>
        <p:spPr>
          <a:xfrm>
            <a:off x="4191000" y="1352966"/>
            <a:ext cx="3886200" cy="707886"/>
          </a:xfrm>
          <a:prstGeom prst="rect">
            <a:avLst/>
          </a:prstGeom>
          <a:noFill/>
          <a:ln w="28575">
            <a:solidFill>
              <a:schemeClr val="tx1"/>
            </a:solidFill>
          </a:ln>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Check creatinine clearance.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Assess bleeding risk of surgery</a:t>
            </a:r>
            <a:r>
              <a:rPr kumimoji="0" lang="en-US"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a:t>
            </a:r>
          </a:p>
        </p:txBody>
      </p:sp>
      <p:sp>
        <p:nvSpPr>
          <p:cNvPr id="8" name="مربع نص 7">
            <a:extLst>
              <a:ext uri="{FF2B5EF4-FFF2-40B4-BE49-F238E27FC236}">
                <a16:creationId xmlns:a16="http://schemas.microsoft.com/office/drawing/2014/main" id="{4A7A78BE-5C2D-3FE9-9BC3-059FD568D09F}"/>
              </a:ext>
            </a:extLst>
          </p:cNvPr>
          <p:cNvSpPr txBox="1"/>
          <p:nvPr/>
        </p:nvSpPr>
        <p:spPr>
          <a:xfrm>
            <a:off x="1028700" y="2499883"/>
            <a:ext cx="102108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lumMod val="50000"/>
                  </a:srgbClr>
                </a:solidFill>
                <a:effectLst/>
                <a:uLnTx/>
                <a:uFillTx/>
                <a:latin typeface="Calibri"/>
                <a:ea typeface="+mn-ea"/>
                <a:cs typeface="+mn-cs"/>
              </a:rPr>
              <a:t>Timing of interruption of Afixba ( Apixaban ) prior to procedures and surgery </a:t>
            </a:r>
          </a:p>
        </p:txBody>
      </p:sp>
      <p:graphicFrame>
        <p:nvGraphicFramePr>
          <p:cNvPr id="9" name="جدول 8">
            <a:extLst>
              <a:ext uri="{FF2B5EF4-FFF2-40B4-BE49-F238E27FC236}">
                <a16:creationId xmlns:a16="http://schemas.microsoft.com/office/drawing/2014/main" id="{09AB6F84-D7B0-33CF-1CDD-9A01ADA22C3B}"/>
              </a:ext>
            </a:extLst>
          </p:cNvPr>
          <p:cNvGraphicFramePr>
            <a:graphicFrameLocks noGrp="1"/>
          </p:cNvGraphicFramePr>
          <p:nvPr>
            <p:extLst>
              <p:ext uri="{D42A27DB-BD31-4B8C-83A1-F6EECF244321}">
                <p14:modId xmlns:p14="http://schemas.microsoft.com/office/powerpoint/2010/main" val="2462851605"/>
              </p:ext>
            </p:extLst>
          </p:nvPr>
        </p:nvGraphicFramePr>
        <p:xfrm>
          <a:off x="838200" y="3071576"/>
          <a:ext cx="10515600" cy="2460466"/>
        </p:xfrm>
        <a:graphic>
          <a:graphicData uri="http://schemas.openxmlformats.org/drawingml/2006/table">
            <a:tbl>
              <a:tblPr/>
              <a:tblGrid>
                <a:gridCol w="1600200">
                  <a:extLst>
                    <a:ext uri="{9D8B030D-6E8A-4147-A177-3AD203B41FA5}">
                      <a16:colId xmlns:a16="http://schemas.microsoft.com/office/drawing/2014/main" val="4235155587"/>
                    </a:ext>
                  </a:extLst>
                </a:gridCol>
                <a:gridCol w="2057400">
                  <a:extLst>
                    <a:ext uri="{9D8B030D-6E8A-4147-A177-3AD203B41FA5}">
                      <a16:colId xmlns:a16="http://schemas.microsoft.com/office/drawing/2014/main" val="255548702"/>
                    </a:ext>
                  </a:extLst>
                </a:gridCol>
                <a:gridCol w="3352800">
                  <a:extLst>
                    <a:ext uri="{9D8B030D-6E8A-4147-A177-3AD203B41FA5}">
                      <a16:colId xmlns:a16="http://schemas.microsoft.com/office/drawing/2014/main" val="4033365720"/>
                    </a:ext>
                  </a:extLst>
                </a:gridCol>
                <a:gridCol w="3505200">
                  <a:extLst>
                    <a:ext uri="{9D8B030D-6E8A-4147-A177-3AD203B41FA5}">
                      <a16:colId xmlns:a16="http://schemas.microsoft.com/office/drawing/2014/main" val="3925544055"/>
                    </a:ext>
                  </a:extLst>
                </a:gridCol>
              </a:tblGrid>
              <a:tr h="797624">
                <a:tc rowSpan="3">
                  <a:txBody>
                    <a:bodyPr/>
                    <a:lstStyle/>
                    <a:p>
                      <a:pPr marL="91440">
                        <a:buNone/>
                      </a:pPr>
                      <a:r>
                        <a:rPr lang="en-US" dirty="0">
                          <a:effectLst/>
                          <a:latin typeface="Arial" panose="020B0604020202020204" pitchFamily="34" charset="0"/>
                        </a:rPr>
                        <a:t>Preoperative</a:t>
                      </a:r>
                    </a:p>
                    <a:p>
                      <a:pPr marL="91440">
                        <a:buNone/>
                      </a:pPr>
                      <a:r>
                        <a:rPr lang="en-US" dirty="0">
                          <a:effectLst/>
                          <a:latin typeface="Arial" panose="020B0604020202020204" pitchFamily="34" charset="0"/>
                        </a:rPr>
                        <a:t>management</a:t>
                      </a:r>
                    </a:p>
                  </a:txBody>
                  <a:tcPr marL="25400" marR="25400" marT="25400" marB="254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91440">
                        <a:buNone/>
                      </a:pPr>
                      <a:r>
                        <a:rPr lang="en-US" b="1" dirty="0">
                          <a:effectLst>
                            <a:outerShdw blurRad="38100" dist="38100" dir="2700000" algn="tl">
                              <a:srgbClr val="000000">
                                <a:alpha val="43137"/>
                              </a:srgbClr>
                            </a:outerShdw>
                          </a:effectLst>
                          <a:latin typeface="Arial" panose="020B0604020202020204" pitchFamily="34" charset="0"/>
                        </a:rPr>
                        <a:t>Renal function</a:t>
                      </a:r>
                    </a:p>
                  </a:txBody>
                  <a:tcPr marL="25400" marR="25400" marT="25400" marB="254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91440">
                        <a:buNone/>
                      </a:pPr>
                      <a:r>
                        <a:rPr lang="en-US" b="1" dirty="0">
                          <a:solidFill>
                            <a:schemeClr val="bg2"/>
                          </a:solidFill>
                          <a:effectLst>
                            <a:outerShdw blurRad="38100" dist="38100" dir="2700000" algn="tl">
                              <a:srgbClr val="000000">
                                <a:alpha val="43137"/>
                              </a:srgbClr>
                            </a:outerShdw>
                          </a:effectLst>
                          <a:latin typeface="Arial" panose="020B0604020202020204" pitchFamily="34" charset="0"/>
                        </a:rPr>
                        <a:t>Low bleeding risk</a:t>
                      </a:r>
                    </a:p>
                    <a:p>
                      <a:pPr marL="91440">
                        <a:buNone/>
                      </a:pPr>
                      <a:r>
                        <a:rPr lang="en-US" b="1" dirty="0">
                          <a:solidFill>
                            <a:schemeClr val="bg2"/>
                          </a:solidFill>
                          <a:effectLst>
                            <a:outerShdw blurRad="38100" dist="38100" dir="2700000" algn="tl">
                              <a:srgbClr val="000000">
                                <a:alpha val="43137"/>
                              </a:srgbClr>
                            </a:outerShdw>
                          </a:effectLst>
                          <a:latin typeface="Arial" panose="020B0604020202020204" pitchFamily="34" charset="0"/>
                        </a:rPr>
                        <a:t>or minor surgery</a:t>
                      </a:r>
                    </a:p>
                  </a:txBody>
                  <a:tcPr marL="25400" marR="25400" marT="25400" marB="254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marL="91440">
                        <a:buNone/>
                      </a:pPr>
                      <a:r>
                        <a:rPr lang="en-US" b="1" dirty="0">
                          <a:solidFill>
                            <a:schemeClr val="bg2"/>
                          </a:solidFill>
                          <a:effectLst>
                            <a:outerShdw blurRad="38100" dist="38100" dir="2700000" algn="tl">
                              <a:srgbClr val="000000">
                                <a:alpha val="43137"/>
                              </a:srgbClr>
                            </a:outerShdw>
                          </a:effectLst>
                          <a:latin typeface="Arial" panose="020B0604020202020204" pitchFamily="34" charset="0"/>
                        </a:rPr>
                        <a:t>High bleeding risk</a:t>
                      </a:r>
                    </a:p>
                    <a:p>
                      <a:pPr marL="91440">
                        <a:buNone/>
                      </a:pPr>
                      <a:r>
                        <a:rPr lang="en-US" b="1" dirty="0">
                          <a:solidFill>
                            <a:schemeClr val="bg2"/>
                          </a:solidFill>
                          <a:effectLst>
                            <a:outerShdw blurRad="38100" dist="38100" dir="2700000" algn="tl">
                              <a:srgbClr val="000000">
                                <a:alpha val="43137"/>
                              </a:srgbClr>
                            </a:outerShdw>
                          </a:effectLst>
                          <a:latin typeface="Arial" panose="020B0604020202020204" pitchFamily="34" charset="0"/>
                        </a:rPr>
                        <a:t>or major surgery</a:t>
                      </a:r>
                    </a:p>
                  </a:txBody>
                  <a:tcPr marL="25400" marR="25400" marT="25400" marB="254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98819473"/>
                  </a:ext>
                </a:extLst>
              </a:tr>
              <a:tr h="797624">
                <a:tc vMerge="1">
                  <a:txBody>
                    <a:bodyPr/>
                    <a:lstStyle/>
                    <a:p>
                      <a:endParaRPr/>
                    </a:p>
                  </a:txBody>
                  <a:tcPr marL="25400" marR="25400" marT="25400" marB="254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91440">
                        <a:buNone/>
                      </a:pPr>
                      <a:r>
                        <a:rPr lang="en-US" dirty="0">
                          <a:effectLst/>
                          <a:latin typeface="Arial" panose="020B0604020202020204" pitchFamily="34" charset="0"/>
                        </a:rPr>
                        <a:t>CrCl &gt;50 ml/min</a:t>
                      </a:r>
                    </a:p>
                  </a:txBody>
                  <a:tcPr marL="25400" marR="25400" marT="25400" marB="254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91440">
                        <a:buNone/>
                      </a:pPr>
                      <a:r>
                        <a:rPr lang="en-US" dirty="0">
                          <a:effectLst/>
                          <a:latin typeface="Arial" panose="020B0604020202020204" pitchFamily="34" charset="0"/>
                        </a:rPr>
                        <a:t>Hold 24 hours prior to surgery</a:t>
                      </a:r>
                    </a:p>
                    <a:p>
                      <a:pPr marL="91440">
                        <a:buNone/>
                      </a:pPr>
                      <a:r>
                        <a:rPr lang="en-US" dirty="0">
                          <a:effectLst/>
                          <a:latin typeface="Arial" panose="020B0604020202020204" pitchFamily="34" charset="0"/>
                        </a:rPr>
                        <a:t>(skip two doses)</a:t>
                      </a:r>
                    </a:p>
                  </a:txBody>
                  <a:tcPr marL="25400" marR="25400" marT="25400" marB="254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marL="91440">
                        <a:buNone/>
                      </a:pPr>
                      <a:r>
                        <a:rPr lang="en-US" dirty="0">
                          <a:effectLst/>
                          <a:latin typeface="Arial" panose="020B0604020202020204" pitchFamily="34" charset="0"/>
                        </a:rPr>
                        <a:t>Hold 48 hours prior to surgery</a:t>
                      </a:r>
                    </a:p>
                    <a:p>
                      <a:pPr marL="91440">
                        <a:buNone/>
                      </a:pPr>
                      <a:r>
                        <a:rPr lang="en-US" dirty="0">
                          <a:effectLst/>
                          <a:latin typeface="Arial" panose="020B0604020202020204" pitchFamily="34" charset="0"/>
                        </a:rPr>
                        <a:t>(skip four doses)</a:t>
                      </a:r>
                    </a:p>
                  </a:txBody>
                  <a:tcPr marL="25400" marR="25400" marT="25400" marB="254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937864268"/>
                  </a:ext>
                </a:extLst>
              </a:tr>
              <a:tr h="865218">
                <a:tc vMerge="1">
                  <a:txBody>
                    <a:bodyPr/>
                    <a:lstStyle/>
                    <a:p>
                      <a:pPr>
                        <a:buNone/>
                      </a:pPr>
                      <a:endParaRPr lang="en-US" dirty="0">
                        <a:effectLst/>
                        <a:latin typeface="Arial" panose="020B0604020202020204" pitchFamily="34" charset="0"/>
                      </a:endParaRPr>
                    </a:p>
                  </a:txBody>
                  <a:tcPr marL="25400" marR="25400" marT="25400" marB="254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91440">
                        <a:buNone/>
                      </a:pPr>
                      <a:r>
                        <a:rPr lang="en-US" dirty="0">
                          <a:effectLst/>
                          <a:latin typeface="Arial" panose="020B0604020202020204" pitchFamily="34" charset="0"/>
                        </a:rPr>
                        <a:t>CrCl 30-50 ml/min</a:t>
                      </a:r>
                    </a:p>
                  </a:txBody>
                  <a:tcPr marL="25400" marR="25400" marT="25400" marB="254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91440">
                        <a:buNone/>
                      </a:pPr>
                      <a:r>
                        <a:rPr lang="en-US" dirty="0">
                          <a:effectLst/>
                          <a:latin typeface="Arial" panose="020B0604020202020204" pitchFamily="34" charset="0"/>
                        </a:rPr>
                        <a:t>Hold 48 hours prior to surgery</a:t>
                      </a:r>
                    </a:p>
                    <a:p>
                      <a:pPr marL="91440">
                        <a:buNone/>
                      </a:pPr>
                      <a:r>
                        <a:rPr lang="en-US" dirty="0">
                          <a:effectLst/>
                          <a:latin typeface="Arial" panose="020B0604020202020204" pitchFamily="34" charset="0"/>
                        </a:rPr>
                        <a:t>(skip four doses)</a:t>
                      </a:r>
                    </a:p>
                  </a:txBody>
                  <a:tcPr marL="25400" marR="25400" marT="25400" marB="254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marL="91440">
                        <a:buNone/>
                      </a:pPr>
                      <a:r>
                        <a:rPr lang="en-US" dirty="0">
                          <a:effectLst/>
                          <a:latin typeface="Arial" panose="020B0604020202020204" pitchFamily="34" charset="0"/>
                        </a:rPr>
                        <a:t>Hold 72 hours prior to surgery</a:t>
                      </a:r>
                    </a:p>
                    <a:p>
                      <a:pPr marL="91440">
                        <a:buNone/>
                      </a:pPr>
                      <a:r>
                        <a:rPr lang="en-US" dirty="0">
                          <a:effectLst/>
                          <a:latin typeface="Arial" panose="020B0604020202020204" pitchFamily="34" charset="0"/>
                        </a:rPr>
                        <a:t>(skip six doses)</a:t>
                      </a:r>
                    </a:p>
                  </a:txBody>
                  <a:tcPr marL="25400" marR="25400" marT="25400" marB="254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3540957861"/>
                  </a:ext>
                </a:extLst>
              </a:tr>
            </a:tbl>
          </a:graphicData>
        </a:graphic>
      </p:graphicFrame>
      <p:sp>
        <p:nvSpPr>
          <p:cNvPr id="10" name="سهم: لأسفل 9">
            <a:extLst>
              <a:ext uri="{FF2B5EF4-FFF2-40B4-BE49-F238E27FC236}">
                <a16:creationId xmlns:a16="http://schemas.microsoft.com/office/drawing/2014/main" id="{E5074834-8196-E323-CF4C-4A351ED0C79D}"/>
              </a:ext>
            </a:extLst>
          </p:cNvPr>
          <p:cNvSpPr/>
          <p:nvPr/>
        </p:nvSpPr>
        <p:spPr>
          <a:xfrm>
            <a:off x="5867400" y="2081599"/>
            <a:ext cx="228600" cy="46166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مربع نص 10">
            <a:extLst>
              <a:ext uri="{FF2B5EF4-FFF2-40B4-BE49-F238E27FC236}">
                <a16:creationId xmlns:a16="http://schemas.microsoft.com/office/drawing/2014/main" id="{780FA13D-523B-CC85-66AF-65918B2FB802}"/>
              </a:ext>
            </a:extLst>
          </p:cNvPr>
          <p:cNvSpPr txBox="1"/>
          <p:nvPr/>
        </p:nvSpPr>
        <p:spPr>
          <a:xfrm>
            <a:off x="685800" y="5791200"/>
            <a:ext cx="107442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02020"/>
                </a:solidFill>
                <a:effectLst/>
                <a:uLnTx/>
                <a:uFillTx/>
                <a:latin typeface="fs_joeyregular"/>
                <a:ea typeface="+mn-ea"/>
                <a:cs typeface="+mn-cs"/>
              </a:rPr>
              <a:t>Bridging anticoagulation during the 24 to 48 hours after stopping Afixba and prior to the intervention is not generally required.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02020"/>
                </a:solidFill>
                <a:effectLst/>
                <a:uLnTx/>
                <a:uFillTx/>
                <a:latin typeface="fs_joeyregular"/>
                <a:ea typeface="+mn-ea"/>
                <a:cs typeface="+mn-cs"/>
              </a:rPr>
              <a:t>APIXABAN should be restarted after surgical or other procedures as soon as adequate hemostasis has been established.</a:t>
            </a:r>
          </a:p>
        </p:txBody>
      </p:sp>
      <p:sp>
        <p:nvSpPr>
          <p:cNvPr id="4" name="مستطيل 3">
            <a:extLst>
              <a:ext uri="{FF2B5EF4-FFF2-40B4-BE49-F238E27FC236}">
                <a16:creationId xmlns:a16="http://schemas.microsoft.com/office/drawing/2014/main" id="{4109EA08-EE3E-152F-483E-B9491392DF53}"/>
              </a:ext>
            </a:extLst>
          </p:cNvPr>
          <p:cNvSpPr/>
          <p:nvPr/>
        </p:nvSpPr>
        <p:spPr>
          <a:xfrm>
            <a:off x="0" y="0"/>
            <a:ext cx="12192000" cy="6858000"/>
          </a:xfrm>
          <a:prstGeom prst="rect">
            <a:avLst/>
          </a:prstGeom>
          <a:noFill/>
          <a:ln w="38100"/>
          <a:effectLst>
            <a:glow rad="139700">
              <a:schemeClr val="accent2">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1554478"/>
      </p:ext>
    </p:extLst>
  </p:cSld>
  <p:clrMapOvr>
    <a:masterClrMapping/>
  </p:clrMapOvr>
  <p:transition spd="slow">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CF41A0B-743D-FC35-0D69-47190C2109F8}"/>
              </a:ext>
            </a:extLst>
          </p:cNvPr>
          <p:cNvSpPr>
            <a:spLocks noGrp="1"/>
          </p:cNvSpPr>
          <p:nvPr>
            <p:ph type="title"/>
          </p:nvPr>
        </p:nvSpPr>
        <p:spPr>
          <a:xfrm>
            <a:off x="838200" y="152400"/>
            <a:ext cx="10515600" cy="609600"/>
          </a:xfrm>
          <a:solidFill>
            <a:schemeClr val="accent1"/>
          </a:solidFill>
        </p:spPr>
        <p:txBody>
          <a:bodyPr>
            <a:normAutofit fontScale="90000"/>
          </a:bodyPr>
          <a:lstStyle/>
          <a:p>
            <a:r>
              <a:rPr kumimoji="0" lang="en-US" sz="4800" b="1" i="0" u="none" strike="noStrike" kern="1200" cap="none" spc="0" normalizeH="0" baseline="0" noProof="0" dirty="0">
                <a:ln>
                  <a:noFill/>
                </a:ln>
                <a:solidFill>
                  <a:prstClr val="white"/>
                </a:solidFill>
                <a:effectLst/>
                <a:uLnTx/>
                <a:uFillTx/>
                <a:latin typeface="Calibri Light"/>
                <a:ea typeface="+mj-ea"/>
                <a:cs typeface="+mj-cs"/>
              </a:rPr>
              <a:t>Afixba (Apixaban) Perioperative Management</a:t>
            </a:r>
            <a:endParaRPr lang="en-US" dirty="0"/>
          </a:p>
        </p:txBody>
      </p:sp>
      <p:sp>
        <p:nvSpPr>
          <p:cNvPr id="3" name="عنصر نائب للمحتوى 2">
            <a:extLst>
              <a:ext uri="{FF2B5EF4-FFF2-40B4-BE49-F238E27FC236}">
                <a16:creationId xmlns:a16="http://schemas.microsoft.com/office/drawing/2014/main" id="{CC0CA7E1-8B1E-9D9A-D409-AB6F61498493}"/>
              </a:ext>
            </a:extLst>
          </p:cNvPr>
          <p:cNvSpPr>
            <a:spLocks noGrp="1"/>
          </p:cNvSpPr>
          <p:nvPr>
            <p:ph idx="1"/>
          </p:nvPr>
        </p:nvSpPr>
        <p:spPr>
          <a:xfrm>
            <a:off x="838200" y="838200"/>
            <a:ext cx="10515600" cy="5338763"/>
          </a:xfrm>
        </p:spPr>
        <p:txBody>
          <a:bodyPr/>
          <a:lstStyle/>
          <a:p>
            <a:pPr algn="ctr"/>
            <a:r>
              <a:rPr lang="en-US" dirty="0"/>
              <a:t>Post-operative</a:t>
            </a:r>
          </a:p>
          <a:p>
            <a:pPr algn="ctr"/>
            <a:endParaRPr lang="en-US" dirty="0"/>
          </a:p>
          <a:p>
            <a:pPr algn="ctr"/>
            <a:endParaRPr lang="en-US" dirty="0"/>
          </a:p>
          <a:p>
            <a:pPr algn="ctr"/>
            <a:endParaRPr lang="en-US" dirty="0"/>
          </a:p>
        </p:txBody>
      </p:sp>
      <p:sp>
        <p:nvSpPr>
          <p:cNvPr id="4" name="مربع نص 3">
            <a:extLst>
              <a:ext uri="{FF2B5EF4-FFF2-40B4-BE49-F238E27FC236}">
                <a16:creationId xmlns:a16="http://schemas.microsoft.com/office/drawing/2014/main" id="{E918E39B-6417-5B67-C5F5-9C3805830BE4}"/>
              </a:ext>
            </a:extLst>
          </p:cNvPr>
          <p:cNvSpPr txBox="1"/>
          <p:nvPr/>
        </p:nvSpPr>
        <p:spPr>
          <a:xfrm>
            <a:off x="2552700" y="1273647"/>
            <a:ext cx="6553200" cy="1015663"/>
          </a:xfrm>
          <a:prstGeom prst="rect">
            <a:avLst/>
          </a:prstGeom>
          <a:noFill/>
          <a:ln w="28575">
            <a:solidFill>
              <a:srgbClr val="002060"/>
            </a:solidFill>
          </a:ln>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Assess bleeding risk of surgery.</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Assess haemostatic state of patient and renal function.</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Is the patient tolerating oral diet?</a:t>
            </a:r>
          </a:p>
        </p:txBody>
      </p:sp>
      <p:sp>
        <p:nvSpPr>
          <p:cNvPr id="5" name="مربع نص 4">
            <a:extLst>
              <a:ext uri="{FF2B5EF4-FFF2-40B4-BE49-F238E27FC236}">
                <a16:creationId xmlns:a16="http://schemas.microsoft.com/office/drawing/2014/main" id="{22B76604-EC39-D743-6EF3-9A96056EC29A}"/>
              </a:ext>
            </a:extLst>
          </p:cNvPr>
          <p:cNvSpPr txBox="1"/>
          <p:nvPr/>
        </p:nvSpPr>
        <p:spPr>
          <a:xfrm>
            <a:off x="2932735" y="2255015"/>
            <a:ext cx="55626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Heamostasis achieved</a:t>
            </a:r>
          </a:p>
        </p:txBody>
      </p:sp>
      <p:sp>
        <p:nvSpPr>
          <p:cNvPr id="7" name="مربع نص 6">
            <a:extLst>
              <a:ext uri="{FF2B5EF4-FFF2-40B4-BE49-F238E27FC236}">
                <a16:creationId xmlns:a16="http://schemas.microsoft.com/office/drawing/2014/main" id="{C07CE7CC-3135-5972-264D-3C986EE85DF3}"/>
              </a:ext>
            </a:extLst>
          </p:cNvPr>
          <p:cNvSpPr txBox="1"/>
          <p:nvPr/>
        </p:nvSpPr>
        <p:spPr>
          <a:xfrm>
            <a:off x="1371600" y="2697863"/>
            <a:ext cx="3886200" cy="461665"/>
          </a:xfrm>
          <a:prstGeom prst="rect">
            <a:avLst/>
          </a:prstGeom>
          <a:solidFill>
            <a:srgbClr val="0070C0"/>
          </a:solidFill>
          <a:ln>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7E6E6">
                    <a:lumMod val="90000"/>
                  </a:srgbClr>
                </a:solidFill>
                <a:effectLst>
                  <a:outerShdw blurRad="38100" dist="38100" dir="2700000" algn="tl">
                    <a:srgbClr val="000000">
                      <a:alpha val="43137"/>
                    </a:srgbClr>
                  </a:outerShdw>
                </a:effectLst>
                <a:uLnTx/>
                <a:uFillTx/>
                <a:latin typeface="Calibri"/>
                <a:ea typeface="+mn-ea"/>
                <a:cs typeface="+mn-cs"/>
              </a:rPr>
              <a:t>Patient is tolerating oral diet</a:t>
            </a:r>
          </a:p>
        </p:txBody>
      </p:sp>
      <p:sp>
        <p:nvSpPr>
          <p:cNvPr id="8" name="مربع نص 7">
            <a:extLst>
              <a:ext uri="{FF2B5EF4-FFF2-40B4-BE49-F238E27FC236}">
                <a16:creationId xmlns:a16="http://schemas.microsoft.com/office/drawing/2014/main" id="{19509372-12D8-5E9E-4E65-9D9F9FD95603}"/>
              </a:ext>
            </a:extLst>
          </p:cNvPr>
          <p:cNvSpPr txBox="1"/>
          <p:nvPr/>
        </p:nvSpPr>
        <p:spPr>
          <a:xfrm>
            <a:off x="6248400" y="2666999"/>
            <a:ext cx="4419600" cy="461665"/>
          </a:xfrm>
          <a:prstGeom prst="rect">
            <a:avLst/>
          </a:prstGeom>
          <a:solidFill>
            <a:srgbClr val="0070C0"/>
          </a:solidFill>
          <a:ln>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7E6E6">
                    <a:lumMod val="90000"/>
                  </a:srgbClr>
                </a:solidFill>
                <a:effectLst>
                  <a:outerShdw blurRad="38100" dist="38100" dir="2700000" algn="tl">
                    <a:srgbClr val="000000">
                      <a:alpha val="43137"/>
                    </a:srgbClr>
                  </a:outerShdw>
                </a:effectLst>
                <a:uLnTx/>
                <a:uFillTx/>
                <a:latin typeface="Calibri"/>
                <a:ea typeface="+mn-ea"/>
                <a:cs typeface="+mn-cs"/>
              </a:rPr>
              <a:t>Patient is not tolerating oral diet</a:t>
            </a:r>
          </a:p>
        </p:txBody>
      </p:sp>
      <p:sp>
        <p:nvSpPr>
          <p:cNvPr id="9" name="مربع نص 8">
            <a:extLst>
              <a:ext uri="{FF2B5EF4-FFF2-40B4-BE49-F238E27FC236}">
                <a16:creationId xmlns:a16="http://schemas.microsoft.com/office/drawing/2014/main" id="{39B3BCB6-E65E-071B-430A-27C44E71A821}"/>
              </a:ext>
            </a:extLst>
          </p:cNvPr>
          <p:cNvSpPr txBox="1"/>
          <p:nvPr/>
        </p:nvSpPr>
        <p:spPr>
          <a:xfrm>
            <a:off x="1181100" y="3719064"/>
            <a:ext cx="4838700" cy="36933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Post-operative resumption of Afixba ( Apixaban) </a:t>
            </a:r>
          </a:p>
        </p:txBody>
      </p:sp>
      <p:sp>
        <p:nvSpPr>
          <p:cNvPr id="10" name="مربع نص 9">
            <a:extLst>
              <a:ext uri="{FF2B5EF4-FFF2-40B4-BE49-F238E27FC236}">
                <a16:creationId xmlns:a16="http://schemas.microsoft.com/office/drawing/2014/main" id="{1CF77A3A-6E3C-7B46-670D-74D05FDA875A}"/>
              </a:ext>
            </a:extLst>
          </p:cNvPr>
          <p:cNvSpPr txBox="1"/>
          <p:nvPr/>
        </p:nvSpPr>
        <p:spPr>
          <a:xfrm>
            <a:off x="6934200" y="3581400"/>
            <a:ext cx="3352800" cy="646331"/>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Standard LMWH prophylaxis until be able to take Afixba ( Apixaban) </a:t>
            </a:r>
          </a:p>
        </p:txBody>
      </p:sp>
      <p:graphicFrame>
        <p:nvGraphicFramePr>
          <p:cNvPr id="11" name="جدول 10">
            <a:extLst>
              <a:ext uri="{FF2B5EF4-FFF2-40B4-BE49-F238E27FC236}">
                <a16:creationId xmlns:a16="http://schemas.microsoft.com/office/drawing/2014/main" id="{1D0B8518-BFBB-0CE0-9312-C916DF234C8F}"/>
              </a:ext>
            </a:extLst>
          </p:cNvPr>
          <p:cNvGraphicFramePr>
            <a:graphicFrameLocks noGrp="1"/>
          </p:cNvGraphicFramePr>
          <p:nvPr>
            <p:extLst>
              <p:ext uri="{D42A27DB-BD31-4B8C-83A1-F6EECF244321}">
                <p14:modId xmlns:p14="http://schemas.microsoft.com/office/powerpoint/2010/main" val="359059355"/>
              </p:ext>
            </p:extLst>
          </p:nvPr>
        </p:nvGraphicFramePr>
        <p:xfrm>
          <a:off x="488548" y="4296078"/>
          <a:ext cx="6934200" cy="1313971"/>
        </p:xfrm>
        <a:graphic>
          <a:graphicData uri="http://schemas.openxmlformats.org/drawingml/2006/table">
            <a:tbl>
              <a:tblPr/>
              <a:tblGrid>
                <a:gridCol w="2102252">
                  <a:extLst>
                    <a:ext uri="{9D8B030D-6E8A-4147-A177-3AD203B41FA5}">
                      <a16:colId xmlns:a16="http://schemas.microsoft.com/office/drawing/2014/main" val="1765098076"/>
                    </a:ext>
                  </a:extLst>
                </a:gridCol>
                <a:gridCol w="2393548">
                  <a:extLst>
                    <a:ext uri="{9D8B030D-6E8A-4147-A177-3AD203B41FA5}">
                      <a16:colId xmlns:a16="http://schemas.microsoft.com/office/drawing/2014/main" val="4245939375"/>
                    </a:ext>
                  </a:extLst>
                </a:gridCol>
                <a:gridCol w="2438400">
                  <a:extLst>
                    <a:ext uri="{9D8B030D-6E8A-4147-A177-3AD203B41FA5}">
                      <a16:colId xmlns:a16="http://schemas.microsoft.com/office/drawing/2014/main" val="2835357497"/>
                    </a:ext>
                  </a:extLst>
                </a:gridCol>
              </a:tblGrid>
              <a:tr h="386790">
                <a:tc>
                  <a:txBody>
                    <a:bodyPr/>
                    <a:lstStyle/>
                    <a:p>
                      <a:pPr marL="91440">
                        <a:buNone/>
                      </a:pPr>
                      <a:r>
                        <a:rPr lang="en-US" dirty="0">
                          <a:solidFill>
                            <a:schemeClr val="bg2">
                              <a:lumMod val="90000"/>
                            </a:schemeClr>
                          </a:solidFill>
                          <a:effectLst>
                            <a:outerShdw blurRad="38100" dist="38100" dir="2700000" algn="tl">
                              <a:srgbClr val="000000">
                                <a:alpha val="43137"/>
                              </a:srgbClr>
                            </a:outerShdw>
                          </a:effectLst>
                          <a:latin typeface="Arial" panose="020B0604020202020204" pitchFamily="34" charset="0"/>
                        </a:rPr>
                        <a:t>Renal function</a:t>
                      </a:r>
                    </a:p>
                  </a:txBody>
                  <a:tcPr marL="25400" marR="25400" marT="25400" marB="254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marL="91440">
                        <a:buNone/>
                      </a:pPr>
                      <a:r>
                        <a:rPr lang="en-US" dirty="0">
                          <a:solidFill>
                            <a:schemeClr val="bg2">
                              <a:lumMod val="90000"/>
                            </a:schemeClr>
                          </a:solidFill>
                          <a:effectLst>
                            <a:outerShdw blurRad="38100" dist="38100" dir="2700000" algn="tl">
                              <a:srgbClr val="000000">
                                <a:alpha val="43137"/>
                              </a:srgbClr>
                            </a:outerShdw>
                          </a:effectLst>
                          <a:latin typeface="Arial" panose="020B0604020202020204" pitchFamily="34" charset="0"/>
                        </a:rPr>
                        <a:t>Low bleeding risk</a:t>
                      </a:r>
                    </a:p>
                  </a:txBody>
                  <a:tcPr marL="25400" marR="25400" marT="25400" marB="254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marL="91440">
                        <a:buNone/>
                      </a:pPr>
                      <a:r>
                        <a:rPr lang="en-US" dirty="0">
                          <a:solidFill>
                            <a:schemeClr val="bg2">
                              <a:lumMod val="90000"/>
                            </a:schemeClr>
                          </a:solidFill>
                          <a:effectLst>
                            <a:outerShdw blurRad="38100" dist="38100" dir="2700000" algn="tl">
                              <a:srgbClr val="000000">
                                <a:alpha val="43137"/>
                              </a:srgbClr>
                            </a:outerShdw>
                          </a:effectLst>
                          <a:latin typeface="Arial" panose="020B0604020202020204" pitchFamily="34" charset="0"/>
                        </a:rPr>
                        <a:t>High bleeding risk</a:t>
                      </a:r>
                    </a:p>
                  </a:txBody>
                  <a:tcPr marL="25400" marR="25400" marT="25400" marB="254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433237320"/>
                  </a:ext>
                </a:extLst>
              </a:tr>
              <a:tr h="927181">
                <a:tc>
                  <a:txBody>
                    <a:bodyPr/>
                    <a:lstStyle/>
                    <a:p>
                      <a:pPr marL="9144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CrCl &gt;50 ml/min</a:t>
                      </a:r>
                    </a:p>
                    <a:p>
                      <a:pPr marL="9144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CrCl 30-50 ml/min</a:t>
                      </a:r>
                    </a:p>
                  </a:txBody>
                  <a:tcPr marL="25400" marR="25400" marT="25400" marB="254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91440">
                        <a:buNone/>
                      </a:pPr>
                      <a:r>
                        <a:rPr lang="en-US" dirty="0">
                          <a:effectLst/>
                          <a:latin typeface="Arial" panose="020B0604020202020204" pitchFamily="34" charset="0"/>
                        </a:rPr>
                        <a:t>Resume on day after</a:t>
                      </a:r>
                    </a:p>
                    <a:p>
                      <a:pPr marL="91440">
                        <a:buNone/>
                      </a:pPr>
                      <a:r>
                        <a:rPr lang="en-US" dirty="0">
                          <a:effectLst/>
                          <a:latin typeface="Arial" panose="020B0604020202020204" pitchFamily="34" charset="0"/>
                        </a:rPr>
                        <a:t>surgery (12-24 hours)</a:t>
                      </a:r>
                    </a:p>
                  </a:txBody>
                  <a:tcPr marL="25400" marR="25400" marT="25400" marB="254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marL="91440">
                        <a:buNone/>
                      </a:pPr>
                      <a:r>
                        <a:rPr lang="en-US" dirty="0">
                          <a:effectLst/>
                          <a:latin typeface="Arial" panose="020B0604020202020204" pitchFamily="34" charset="0"/>
                        </a:rPr>
                        <a:t>Resume 2 - 3 days</a:t>
                      </a:r>
                    </a:p>
                    <a:p>
                      <a:pPr marL="91440">
                        <a:buNone/>
                      </a:pPr>
                      <a:r>
                        <a:rPr lang="en-US" dirty="0">
                          <a:effectLst/>
                          <a:latin typeface="Arial" panose="020B0604020202020204" pitchFamily="34" charset="0"/>
                        </a:rPr>
                        <a:t>after surgery (48 - 72</a:t>
                      </a:r>
                      <a:br>
                        <a:rPr lang="en-US" dirty="0">
                          <a:effectLst/>
                          <a:latin typeface="Arial" panose="020B0604020202020204" pitchFamily="34" charset="0"/>
                        </a:rPr>
                      </a:br>
                      <a:r>
                        <a:rPr lang="en-US" dirty="0">
                          <a:effectLst/>
                          <a:latin typeface="Arial" panose="020B0604020202020204" pitchFamily="34" charset="0"/>
                        </a:rPr>
                        <a:t>hours post-operative)*</a:t>
                      </a:r>
                    </a:p>
                  </a:txBody>
                  <a:tcPr marL="25400" marR="25400" marT="25400" marB="254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629977331"/>
                  </a:ext>
                </a:extLst>
              </a:tr>
            </a:tbl>
          </a:graphicData>
        </a:graphic>
      </p:graphicFrame>
      <p:sp>
        <p:nvSpPr>
          <p:cNvPr id="12" name="سهم: لأسفل 11">
            <a:extLst>
              <a:ext uri="{FF2B5EF4-FFF2-40B4-BE49-F238E27FC236}">
                <a16:creationId xmlns:a16="http://schemas.microsoft.com/office/drawing/2014/main" id="{5F2C5A03-2EDC-9098-8A8A-3C807513C38F}"/>
              </a:ext>
            </a:extLst>
          </p:cNvPr>
          <p:cNvSpPr/>
          <p:nvPr/>
        </p:nvSpPr>
        <p:spPr>
          <a:xfrm>
            <a:off x="8362950" y="3151238"/>
            <a:ext cx="190500" cy="36181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3" name="صورة 12">
            <a:extLst>
              <a:ext uri="{FF2B5EF4-FFF2-40B4-BE49-F238E27FC236}">
                <a16:creationId xmlns:a16="http://schemas.microsoft.com/office/drawing/2014/main" id="{C9A03A31-3149-3A00-D3ED-BA8E3D507C1D}"/>
              </a:ext>
            </a:extLst>
          </p:cNvPr>
          <p:cNvPicPr>
            <a:picLocks noChangeAspect="1"/>
          </p:cNvPicPr>
          <p:nvPr/>
        </p:nvPicPr>
        <p:blipFill>
          <a:blip r:embed="rId2"/>
          <a:stretch>
            <a:fillRect/>
          </a:stretch>
        </p:blipFill>
        <p:spPr>
          <a:xfrm>
            <a:off x="3201914" y="3197751"/>
            <a:ext cx="225572" cy="377985"/>
          </a:xfrm>
          <a:prstGeom prst="rect">
            <a:avLst/>
          </a:prstGeom>
        </p:spPr>
      </p:pic>
      <p:sp>
        <p:nvSpPr>
          <p:cNvPr id="14" name="مربع نص 13">
            <a:extLst>
              <a:ext uri="{FF2B5EF4-FFF2-40B4-BE49-F238E27FC236}">
                <a16:creationId xmlns:a16="http://schemas.microsoft.com/office/drawing/2014/main" id="{BE5AF974-88DB-75B0-E78A-32379D38AFC1}"/>
              </a:ext>
            </a:extLst>
          </p:cNvPr>
          <p:cNvSpPr txBox="1"/>
          <p:nvPr/>
        </p:nvSpPr>
        <p:spPr>
          <a:xfrm>
            <a:off x="609600" y="5791200"/>
            <a:ext cx="108966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For those </a:t>
            </a:r>
            <a:r>
              <a:rPr kumimoji="0" lang="en-US" sz="1800" b="0" i="0" u="none" strike="noStrike" kern="1200" cap="none" spc="0" normalizeH="0" baseline="0" noProof="0" dirty="0">
                <a:ln>
                  <a:noFill/>
                </a:ln>
                <a:solidFill>
                  <a:srgbClr val="4472C4"/>
                </a:solidFill>
                <a:effectLst/>
                <a:uLnTx/>
                <a:uFillTx/>
                <a:latin typeface="Calibri"/>
                <a:ea typeface="+mn-ea"/>
                <a:cs typeface="+mn-cs"/>
              </a:rPr>
              <a:t>at high risk of thromboembolism</a:t>
            </a:r>
            <a:r>
              <a:rPr kumimoji="0" lang="en-US" sz="1800" b="0" i="0" u="none" strike="noStrike" kern="1200" cap="none" spc="0" normalizeH="0" baseline="0" noProof="0" dirty="0">
                <a:ln>
                  <a:noFill/>
                </a:ln>
                <a:solidFill>
                  <a:prstClr val="black"/>
                </a:solidFill>
                <a:effectLst/>
                <a:uLnTx/>
                <a:uFillTx/>
                <a:latin typeface="Calibri"/>
                <a:ea typeface="+mn-ea"/>
                <a:cs typeface="+mn-cs"/>
              </a:rPr>
              <a:t>, consider administering </a:t>
            </a:r>
            <a:r>
              <a:rPr kumimoji="0" lang="en-US" sz="1800" b="0" i="0" u="none" strike="noStrike" kern="1200" cap="none" spc="0" normalizeH="0" baseline="0" noProof="0" dirty="0">
                <a:ln>
                  <a:noFill/>
                </a:ln>
                <a:solidFill>
                  <a:srgbClr val="4472C4"/>
                </a:solidFill>
                <a:effectLst/>
                <a:uLnTx/>
                <a:uFillTx/>
                <a:latin typeface="Calibri"/>
                <a:ea typeface="+mn-ea"/>
                <a:cs typeface="+mn-cs"/>
              </a:rPr>
              <a:t>a reduced dose of Afixba </a:t>
            </a:r>
            <a:r>
              <a:rPr kumimoji="0" lang="en-US" sz="1800" b="0" i="0" u="none" strike="noStrike" kern="1200" cap="none" spc="0" normalizeH="0" baseline="0" noProof="0" dirty="0">
                <a:ln>
                  <a:noFill/>
                </a:ln>
                <a:solidFill>
                  <a:prstClr val="black"/>
                </a:solidFill>
                <a:effectLst/>
                <a:uLnTx/>
                <a:uFillTx/>
                <a:latin typeface="Calibri"/>
                <a:ea typeface="+mn-ea"/>
                <a:cs typeface="+mn-cs"/>
              </a:rPr>
              <a:t>(Apixaban) on the evening after surgery and on the first post-operative day after surgery or bridging therapy with LMWH/heparin </a:t>
            </a:r>
            <a:endParaRPr kumimoji="0" lang="ar-SA"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6" name="مستطيل 5">
            <a:extLst>
              <a:ext uri="{FF2B5EF4-FFF2-40B4-BE49-F238E27FC236}">
                <a16:creationId xmlns:a16="http://schemas.microsoft.com/office/drawing/2014/main" id="{BF203DBB-179E-BB61-E43B-B80C193ED94B}"/>
              </a:ext>
            </a:extLst>
          </p:cNvPr>
          <p:cNvSpPr/>
          <p:nvPr/>
        </p:nvSpPr>
        <p:spPr>
          <a:xfrm>
            <a:off x="0" y="0"/>
            <a:ext cx="12192000" cy="6858000"/>
          </a:xfrm>
          <a:prstGeom prst="rect">
            <a:avLst/>
          </a:prstGeom>
          <a:noFill/>
          <a:ln w="38100"/>
          <a:effectLst>
            <a:glow rad="139700">
              <a:schemeClr val="accent2">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5952583"/>
      </p:ext>
    </p:extLst>
  </p:cSld>
  <p:clrMapOvr>
    <a:masterClrMapping/>
  </p:clrMapOvr>
  <p:transition spd="slow">
    <p:wipe dir="r"/>
  </p:transition>
</p:sld>
</file>

<file path=ppt/slides/slide24.xml><?xml version="1.0" encoding="utf-8"?>
<p:sld xmlns:a="http://schemas.openxmlformats.org/drawingml/2006/main" xmlns:r="http://schemas.openxmlformats.org/officeDocument/2006/relationships" xmlns:p="http://schemas.openxmlformats.org/presentationml/2006/main" showMasterSp="0" show="0">
  <p:cSld>
    <p:spTree>
      <p:nvGrpSpPr>
        <p:cNvPr id="1" name="">
          <a:extLst>
            <a:ext uri="{FF2B5EF4-FFF2-40B4-BE49-F238E27FC236}">
              <a16:creationId xmlns:a16="http://schemas.microsoft.com/office/drawing/2014/main" id="{519823BB-0880-693C-39C0-9A44A71EAAD4}"/>
            </a:ext>
          </a:extLst>
        </p:cNvPr>
        <p:cNvGrpSpPr/>
        <p:nvPr/>
      </p:nvGrpSpPr>
      <p:grpSpPr>
        <a:xfrm>
          <a:off x="0" y="0"/>
          <a:ext cx="0" cy="0"/>
          <a:chOff x="0" y="0"/>
          <a:chExt cx="0" cy="0"/>
        </a:xfrm>
      </p:grpSpPr>
      <p:pic>
        <p:nvPicPr>
          <p:cNvPr id="6" name="صورة 5">
            <a:extLst>
              <a:ext uri="{FF2B5EF4-FFF2-40B4-BE49-F238E27FC236}">
                <a16:creationId xmlns:a16="http://schemas.microsoft.com/office/drawing/2014/main" id="{41A60B12-67EC-B331-8524-2CEED27DAADA}"/>
              </a:ext>
            </a:extLst>
          </p:cNvPr>
          <p:cNvPicPr>
            <a:picLocks noChangeAspect="1"/>
          </p:cNvPicPr>
          <p:nvPr/>
        </p:nvPicPr>
        <p:blipFill>
          <a:blip r:embed="rId2"/>
          <a:stretch>
            <a:fillRect/>
          </a:stretch>
        </p:blipFill>
        <p:spPr>
          <a:xfrm>
            <a:off x="4968797" y="0"/>
            <a:ext cx="5470603" cy="6818099"/>
          </a:xfrm>
          <a:prstGeom prst="rect">
            <a:avLst/>
          </a:prstGeom>
          <a:ln>
            <a:noFill/>
          </a:ln>
          <a:effectLst>
            <a:softEdge rad="112500"/>
          </a:effectLst>
        </p:spPr>
      </p:pic>
      <p:sp>
        <p:nvSpPr>
          <p:cNvPr id="7" name="مربع نص 6">
            <a:extLst>
              <a:ext uri="{FF2B5EF4-FFF2-40B4-BE49-F238E27FC236}">
                <a16:creationId xmlns:a16="http://schemas.microsoft.com/office/drawing/2014/main" id="{C3B74465-2191-3B3D-C7B9-4D60B7FD1D45}"/>
              </a:ext>
            </a:extLst>
          </p:cNvPr>
          <p:cNvSpPr txBox="1"/>
          <p:nvPr/>
        </p:nvSpPr>
        <p:spPr>
          <a:xfrm>
            <a:off x="304800" y="533400"/>
            <a:ext cx="4114800" cy="1077218"/>
          </a:xfrm>
          <a:prstGeom prst="rect">
            <a:avLst/>
          </a:prstGeom>
          <a:noFill/>
          <a:ln>
            <a:solidFill>
              <a:schemeClr val="accent2">
                <a:lumMod val="7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12700">
                  <a:solidFill>
                    <a:srgbClr val="4472C4"/>
                  </a:solidFill>
                  <a:prstDash val="solid"/>
                </a:ln>
                <a:pattFill prst="pct50">
                  <a:fgClr>
                    <a:srgbClr val="4472C4"/>
                  </a:fgClr>
                  <a:bgClr>
                    <a:srgbClr val="4472C4">
                      <a:lumMod val="20000"/>
                      <a:lumOff val="80000"/>
                    </a:srgbClr>
                  </a:bgClr>
                </a:pattFill>
                <a:effectLst>
                  <a:outerShdw dist="38100" dir="2640000" algn="bl" rotWithShape="0">
                    <a:srgbClr val="4472C4"/>
                  </a:outerShdw>
                </a:effectLst>
                <a:uLnTx/>
                <a:uFillTx/>
                <a:latin typeface="Calibri" panose="020F0502020204030204"/>
                <a:ea typeface="+mn-ea"/>
                <a:cs typeface="+mn-cs"/>
              </a:rPr>
              <a:t>Apixaban Emergency Surgery Protocol</a:t>
            </a:r>
          </a:p>
        </p:txBody>
      </p:sp>
      <p:pic>
        <p:nvPicPr>
          <p:cNvPr id="8" name="صورة 7">
            <a:extLst>
              <a:ext uri="{FF2B5EF4-FFF2-40B4-BE49-F238E27FC236}">
                <a16:creationId xmlns:a16="http://schemas.microsoft.com/office/drawing/2014/main" id="{E900A958-DB11-5E63-A900-5CBE1493710B}"/>
              </a:ext>
            </a:extLst>
          </p:cNvPr>
          <p:cNvPicPr>
            <a:picLocks noChangeAspect="1"/>
          </p:cNvPicPr>
          <p:nvPr/>
        </p:nvPicPr>
        <p:blipFill>
          <a:blip r:embed="rId3"/>
          <a:stretch>
            <a:fillRect/>
          </a:stretch>
        </p:blipFill>
        <p:spPr>
          <a:xfrm>
            <a:off x="828745" y="3886200"/>
            <a:ext cx="3590855" cy="1072989"/>
          </a:xfrm>
          <a:prstGeom prst="rect">
            <a:avLst/>
          </a:prstGeom>
        </p:spPr>
      </p:pic>
      <p:sp>
        <p:nvSpPr>
          <p:cNvPr id="10" name="مربع نص 9">
            <a:extLst>
              <a:ext uri="{FF2B5EF4-FFF2-40B4-BE49-F238E27FC236}">
                <a16:creationId xmlns:a16="http://schemas.microsoft.com/office/drawing/2014/main" id="{369AA965-D393-7E7D-4833-58DDA6A17972}"/>
              </a:ext>
            </a:extLst>
          </p:cNvPr>
          <p:cNvSpPr txBox="1"/>
          <p:nvPr/>
        </p:nvSpPr>
        <p:spPr>
          <a:xfrm>
            <a:off x="838200" y="5715000"/>
            <a:ext cx="3733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Guideline 240FM.2 </a:t>
            </a:r>
          </a:p>
        </p:txBody>
      </p:sp>
    </p:spTree>
    <p:extLst>
      <p:ext uri="{BB962C8B-B14F-4D97-AF65-F5344CB8AC3E}">
        <p14:creationId xmlns:p14="http://schemas.microsoft.com/office/powerpoint/2010/main" val="2459809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show="0">
  <p:cSld>
    <p:spTree>
      <p:nvGrpSpPr>
        <p:cNvPr id="1" name="">
          <a:extLst>
            <a:ext uri="{FF2B5EF4-FFF2-40B4-BE49-F238E27FC236}">
              <a16:creationId xmlns:a16="http://schemas.microsoft.com/office/drawing/2014/main" id="{D3DAD183-2C97-1002-8328-070C9FC2C444}"/>
            </a:ext>
          </a:extLst>
        </p:cNvPr>
        <p:cNvGrpSpPr/>
        <p:nvPr/>
      </p:nvGrpSpPr>
      <p:grpSpPr>
        <a:xfrm>
          <a:off x="0" y="0"/>
          <a:ext cx="0" cy="0"/>
          <a:chOff x="0" y="0"/>
          <a:chExt cx="0" cy="0"/>
        </a:xfrm>
      </p:grpSpPr>
      <p:pic>
        <p:nvPicPr>
          <p:cNvPr id="4" name="صورة 3">
            <a:extLst>
              <a:ext uri="{FF2B5EF4-FFF2-40B4-BE49-F238E27FC236}">
                <a16:creationId xmlns:a16="http://schemas.microsoft.com/office/drawing/2014/main" id="{E2313357-F325-EDAC-D147-F1D40235C578}"/>
              </a:ext>
            </a:extLst>
          </p:cNvPr>
          <p:cNvPicPr>
            <a:picLocks noChangeAspect="1"/>
          </p:cNvPicPr>
          <p:nvPr/>
        </p:nvPicPr>
        <p:blipFill>
          <a:blip r:embed="rId2"/>
          <a:stretch>
            <a:fillRect/>
          </a:stretch>
        </p:blipFill>
        <p:spPr>
          <a:xfrm>
            <a:off x="5307744" y="35797"/>
            <a:ext cx="5131656" cy="6822203"/>
          </a:xfrm>
          <a:prstGeom prst="rect">
            <a:avLst/>
          </a:prstGeom>
          <a:ln>
            <a:noFill/>
          </a:ln>
          <a:effectLst>
            <a:softEdge rad="112500"/>
          </a:effectLst>
        </p:spPr>
      </p:pic>
      <p:sp>
        <p:nvSpPr>
          <p:cNvPr id="5" name="مربع نص 4">
            <a:extLst>
              <a:ext uri="{FF2B5EF4-FFF2-40B4-BE49-F238E27FC236}">
                <a16:creationId xmlns:a16="http://schemas.microsoft.com/office/drawing/2014/main" id="{D6B5318E-9808-6556-44A8-82E677034DDA}"/>
              </a:ext>
            </a:extLst>
          </p:cNvPr>
          <p:cNvSpPr txBox="1"/>
          <p:nvPr/>
        </p:nvSpPr>
        <p:spPr>
          <a:xfrm>
            <a:off x="762000" y="304800"/>
            <a:ext cx="4800600" cy="1077218"/>
          </a:xfrm>
          <a:prstGeom prst="rect">
            <a:avLst/>
          </a:prstGeom>
          <a:noFill/>
          <a:ln>
            <a:solidFill>
              <a:schemeClr val="accent2">
                <a:lumMod val="7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12700">
                  <a:solidFill>
                    <a:srgbClr val="4472C4"/>
                  </a:solidFill>
                  <a:prstDash val="solid"/>
                </a:ln>
                <a:pattFill prst="pct50">
                  <a:fgClr>
                    <a:srgbClr val="4472C4"/>
                  </a:fgClr>
                  <a:bgClr>
                    <a:srgbClr val="4472C4">
                      <a:lumMod val="20000"/>
                      <a:lumOff val="80000"/>
                    </a:srgbClr>
                  </a:bgClr>
                </a:pattFill>
                <a:effectLst>
                  <a:outerShdw dist="38100" dir="2640000" algn="bl" rotWithShape="0">
                    <a:srgbClr val="4472C4"/>
                  </a:outerShdw>
                </a:effectLst>
                <a:uLnTx/>
                <a:uFillTx/>
                <a:latin typeface="Calibri" panose="020F0502020204030204"/>
                <a:ea typeface="+mn-ea"/>
                <a:cs typeface="+mn-cs"/>
              </a:rPr>
              <a:t>Apixaban Heamorrhage Protocol</a:t>
            </a:r>
          </a:p>
        </p:txBody>
      </p:sp>
      <p:sp>
        <p:nvSpPr>
          <p:cNvPr id="6" name="مربع نص 5">
            <a:extLst>
              <a:ext uri="{FF2B5EF4-FFF2-40B4-BE49-F238E27FC236}">
                <a16:creationId xmlns:a16="http://schemas.microsoft.com/office/drawing/2014/main" id="{BFC56E3E-0334-B089-FAC4-2F2DE72F3A77}"/>
              </a:ext>
            </a:extLst>
          </p:cNvPr>
          <p:cNvSpPr txBox="1"/>
          <p:nvPr/>
        </p:nvSpPr>
        <p:spPr>
          <a:xfrm>
            <a:off x="609600" y="5867400"/>
            <a:ext cx="3733800" cy="3810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Guideline 240FM.2 </a:t>
            </a:r>
          </a:p>
        </p:txBody>
      </p:sp>
      <p:pic>
        <p:nvPicPr>
          <p:cNvPr id="8" name="صورة 7">
            <a:extLst>
              <a:ext uri="{FF2B5EF4-FFF2-40B4-BE49-F238E27FC236}">
                <a16:creationId xmlns:a16="http://schemas.microsoft.com/office/drawing/2014/main" id="{9EF50E9A-0A05-1A26-C4FB-B3B542B02622}"/>
              </a:ext>
            </a:extLst>
          </p:cNvPr>
          <p:cNvPicPr>
            <a:picLocks noChangeAspect="1"/>
          </p:cNvPicPr>
          <p:nvPr/>
        </p:nvPicPr>
        <p:blipFill>
          <a:blip r:embed="rId3"/>
          <a:stretch>
            <a:fillRect/>
          </a:stretch>
        </p:blipFill>
        <p:spPr>
          <a:xfrm>
            <a:off x="598025" y="4648200"/>
            <a:ext cx="3590723" cy="1077218"/>
          </a:xfrm>
          <a:prstGeom prst="rect">
            <a:avLst/>
          </a:prstGeom>
        </p:spPr>
      </p:pic>
    </p:spTree>
    <p:extLst>
      <p:ext uri="{BB962C8B-B14F-4D97-AF65-F5344CB8AC3E}">
        <p14:creationId xmlns:p14="http://schemas.microsoft.com/office/powerpoint/2010/main" val="28316805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060F2EB-4ECF-CB64-268C-4A0E95709826}"/>
              </a:ext>
            </a:extLst>
          </p:cNvPr>
          <p:cNvSpPr>
            <a:spLocks noGrp="1"/>
          </p:cNvSpPr>
          <p:nvPr>
            <p:ph type="title"/>
          </p:nvPr>
        </p:nvSpPr>
        <p:spPr>
          <a:xfrm>
            <a:off x="838200" y="76200"/>
            <a:ext cx="10515600" cy="701675"/>
          </a:xfrm>
          <a:solidFill>
            <a:schemeClr val="accent1">
              <a:lumMod val="75000"/>
            </a:schemeClr>
          </a:solidFill>
        </p:spPr>
        <p:txBody>
          <a:bodyPr/>
          <a:lstStyle/>
          <a:p>
            <a:r>
              <a:rPr kumimoji="0" lang="en-US" sz="4400" b="1" i="0" u="none" strike="noStrike" kern="1200" cap="none" spc="0" normalizeH="0" baseline="0" noProof="0" dirty="0">
                <a:ln>
                  <a:noFill/>
                </a:ln>
                <a:solidFill>
                  <a:srgbClr val="E7E6E6"/>
                </a:solidFill>
                <a:effectLst/>
                <a:uLnTx/>
                <a:uFillTx/>
                <a:latin typeface="Calibri Light"/>
                <a:ea typeface="+mj-ea"/>
                <a:cs typeface="+mj-cs"/>
              </a:rPr>
              <a:t>Major Drug Interactions</a:t>
            </a:r>
            <a:endParaRPr lang="en-US" dirty="0"/>
          </a:p>
        </p:txBody>
      </p:sp>
      <p:graphicFrame>
        <p:nvGraphicFramePr>
          <p:cNvPr id="5" name="عنصر نائب للمحتوى 4">
            <a:extLst>
              <a:ext uri="{FF2B5EF4-FFF2-40B4-BE49-F238E27FC236}">
                <a16:creationId xmlns:a16="http://schemas.microsoft.com/office/drawing/2014/main" id="{81BC6430-3F5C-B041-34C7-306782D10EBE}"/>
              </a:ext>
            </a:extLst>
          </p:cNvPr>
          <p:cNvGraphicFramePr>
            <a:graphicFrameLocks noGrp="1"/>
          </p:cNvGraphicFramePr>
          <p:nvPr>
            <p:ph idx="1"/>
            <p:extLst>
              <p:ext uri="{D42A27DB-BD31-4B8C-83A1-F6EECF244321}">
                <p14:modId xmlns:p14="http://schemas.microsoft.com/office/powerpoint/2010/main" val="3314782245"/>
              </p:ext>
            </p:extLst>
          </p:nvPr>
        </p:nvGraphicFramePr>
        <p:xfrm>
          <a:off x="762000" y="990600"/>
          <a:ext cx="10515597" cy="5120640"/>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3265773772"/>
                    </a:ext>
                  </a:extLst>
                </a:gridCol>
                <a:gridCol w="3505199">
                  <a:extLst>
                    <a:ext uri="{9D8B030D-6E8A-4147-A177-3AD203B41FA5}">
                      <a16:colId xmlns:a16="http://schemas.microsoft.com/office/drawing/2014/main" val="571547538"/>
                    </a:ext>
                  </a:extLst>
                </a:gridCol>
                <a:gridCol w="3505199">
                  <a:extLst>
                    <a:ext uri="{9D8B030D-6E8A-4147-A177-3AD203B41FA5}">
                      <a16:colId xmlns:a16="http://schemas.microsoft.com/office/drawing/2014/main" val="2935568047"/>
                    </a:ext>
                  </a:extLst>
                </a:gridCol>
              </a:tblGrid>
              <a:tr h="370840">
                <a:tc>
                  <a:txBody>
                    <a:bodyPr/>
                    <a:lstStyle/>
                    <a:p>
                      <a:r>
                        <a:rPr lang="en-US" b="0" dirty="0">
                          <a:solidFill>
                            <a:schemeClr val="tx1"/>
                          </a:solidFill>
                        </a:rPr>
                        <a:t>Anticoagulants </a:t>
                      </a:r>
                    </a:p>
                    <a:p>
                      <a:r>
                        <a:rPr lang="en-US" b="0" dirty="0">
                          <a:solidFill>
                            <a:schemeClr val="tx1"/>
                          </a:solidFill>
                        </a:rPr>
                        <a:t>(e.g., warfarin, heparin)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b="0" dirty="0">
                          <a:solidFill>
                            <a:schemeClr val="tx1"/>
                          </a:solidFill>
                        </a:rPr>
                        <a:t>Increased bleeding risk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b="0" dirty="0">
                          <a:solidFill>
                            <a:schemeClr val="tx1"/>
                          </a:solidFill>
                        </a:rPr>
                        <a:t>Use with caution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380270116"/>
                  </a:ext>
                </a:extLst>
              </a:tr>
              <a:tr h="370840">
                <a:tc>
                  <a:txBody>
                    <a:bodyPr/>
                    <a:lstStyle/>
                    <a:p>
                      <a:r>
                        <a:rPr lang="en-US" dirty="0"/>
                        <a:t>Antiplatelet Agents </a:t>
                      </a:r>
                    </a:p>
                    <a:p>
                      <a:r>
                        <a:rPr lang="en-US" dirty="0"/>
                        <a:t>(e.g., aspirin, clopidogrel)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t>Increased bleeding risk</a:t>
                      </a: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t>Use with caution</a:t>
                      </a: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2602903184"/>
                  </a:ext>
                </a:extLst>
              </a:tr>
              <a:tr h="370840">
                <a:tc>
                  <a:txBody>
                    <a:bodyPr/>
                    <a:lstStyle/>
                    <a:p>
                      <a:r>
                        <a:rPr lang="en-US" dirty="0"/>
                        <a:t>NSAIDs </a:t>
                      </a:r>
                    </a:p>
                    <a:p>
                      <a:r>
                        <a:rPr lang="en-US" dirty="0"/>
                        <a:t>(e.g., ibuprofen, naproxen)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t>Can impair platelet function and damage GI mucosa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t>Use with caution</a:t>
                      </a: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3375905304"/>
                  </a:ext>
                </a:extLst>
              </a:tr>
              <a:tr h="370840">
                <a:tc>
                  <a:txBody>
                    <a:bodyPr/>
                    <a:lstStyle/>
                    <a:p>
                      <a:r>
                        <a:rPr lang="en-US" dirty="0"/>
                        <a:t>Clarithromycin, Erythromycin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t>P-</a:t>
                      </a:r>
                      <a:r>
                        <a:rPr lang="en-US" dirty="0" err="1"/>
                        <a:t>gp</a:t>
                      </a:r>
                      <a:r>
                        <a:rPr lang="en-US" dirty="0"/>
                        <a:t> and strong CYP3A4 inhibition</a:t>
                      </a:r>
                    </a:p>
                    <a:p>
                      <a:r>
                        <a:rPr lang="en-US" dirty="0"/>
                        <a:t>→ ↑ plasma level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t>Use with caution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377583920"/>
                  </a:ext>
                </a:extLst>
              </a:tr>
              <a:tr h="370840">
                <a:tc>
                  <a:txBody>
                    <a:bodyPr/>
                    <a:lstStyle/>
                    <a:p>
                      <a:r>
                        <a:rPr lang="en-US" dirty="0"/>
                        <a:t>Antifungal azoles like </a:t>
                      </a:r>
                    </a:p>
                    <a:p>
                      <a:r>
                        <a:rPr lang="en-US" dirty="0"/>
                        <a:t>ketoconazole, Itraconazole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P-</a:t>
                      </a:r>
                      <a:r>
                        <a:rPr kumimoji="0" lang="en-US" sz="1800" b="0" i="0" u="none" strike="noStrike" kern="1200" cap="none" spc="0" normalizeH="0" baseline="0" noProof="0" dirty="0" err="1">
                          <a:ln>
                            <a:noFill/>
                          </a:ln>
                          <a:solidFill>
                            <a:prstClr val="black"/>
                          </a:solidFill>
                          <a:effectLst/>
                          <a:uLnTx/>
                          <a:uFillTx/>
                          <a:latin typeface="+mn-lt"/>
                          <a:ea typeface="+mn-ea"/>
                          <a:cs typeface="+mn-cs"/>
                        </a:rPr>
                        <a:t>gp</a:t>
                      </a:r>
                      <a:r>
                        <a:rPr kumimoji="0" lang="en-US" sz="1800" b="0" i="0" u="none" strike="noStrike" kern="1200" cap="none" spc="0" normalizeH="0" baseline="0" noProof="0" dirty="0">
                          <a:ln>
                            <a:noFill/>
                          </a:ln>
                          <a:solidFill>
                            <a:prstClr val="black"/>
                          </a:solidFill>
                          <a:effectLst/>
                          <a:uLnTx/>
                          <a:uFillTx/>
                          <a:latin typeface="+mn-lt"/>
                          <a:ea typeface="+mn-ea"/>
                          <a:cs typeface="+mn-cs"/>
                        </a:rPr>
                        <a:t> and strong CYP3A4 inhibition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 ↑↑ plasma level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t>Contraindicated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745423762"/>
                  </a:ext>
                </a:extLst>
              </a:tr>
              <a:tr h="370840">
                <a:tc>
                  <a:txBody>
                    <a:bodyPr/>
                    <a:lstStyle/>
                    <a:p>
                      <a:r>
                        <a:rPr lang="en-US" dirty="0"/>
                        <a:t>HIV protease inhibitors like Ritonavir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P-</a:t>
                      </a:r>
                      <a:r>
                        <a:rPr kumimoji="0" lang="en-US" sz="1800" b="0" i="0" u="none" strike="noStrike" kern="1200" cap="none" spc="0" normalizeH="0" baseline="0" noProof="0" dirty="0" err="1">
                          <a:ln>
                            <a:noFill/>
                          </a:ln>
                          <a:solidFill>
                            <a:prstClr val="black"/>
                          </a:solidFill>
                          <a:effectLst/>
                          <a:uLnTx/>
                          <a:uFillTx/>
                          <a:latin typeface="+mn-lt"/>
                          <a:ea typeface="+mn-ea"/>
                          <a:cs typeface="+mn-cs"/>
                        </a:rPr>
                        <a:t>gp</a:t>
                      </a:r>
                      <a:r>
                        <a:rPr kumimoji="0" lang="en-US" sz="1800" b="0" i="0" u="none" strike="noStrike" kern="1200" cap="none" spc="0" normalizeH="0" baseline="0" noProof="0" dirty="0">
                          <a:ln>
                            <a:noFill/>
                          </a:ln>
                          <a:solidFill>
                            <a:prstClr val="black"/>
                          </a:solidFill>
                          <a:effectLst/>
                          <a:uLnTx/>
                          <a:uFillTx/>
                          <a:latin typeface="+mn-lt"/>
                          <a:ea typeface="+mn-ea"/>
                          <a:cs typeface="+mn-cs"/>
                        </a:rPr>
                        <a:t> and strong CYP3A4 inhibition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 ↑↑ plasma level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t>Contraindicated</a:t>
                      </a: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1787091578"/>
                  </a:ext>
                </a:extLst>
              </a:tr>
              <a:tr h="502920">
                <a:tc>
                  <a:txBody>
                    <a:bodyPr/>
                    <a:lstStyle/>
                    <a:p>
                      <a:r>
                        <a:rPr lang="en-US" dirty="0"/>
                        <a:t>Rifampin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t>P-</a:t>
                      </a:r>
                      <a:r>
                        <a:rPr lang="en-US" dirty="0" err="1"/>
                        <a:t>gp</a:t>
                      </a:r>
                      <a:r>
                        <a:rPr lang="en-US" dirty="0"/>
                        <a:t>/ BCRP and CYP3A4 induction</a:t>
                      </a:r>
                    </a:p>
                    <a:p>
                      <a:r>
                        <a:rPr lang="en-US" dirty="0"/>
                        <a:t>→↓↓ plasma level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t>Contraindicated</a:t>
                      </a: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2222848348"/>
                  </a:ext>
                </a:extLst>
              </a:tr>
              <a:tr h="370840">
                <a:tc>
                  <a:txBody>
                    <a:bodyPr/>
                    <a:lstStyle/>
                    <a:p>
                      <a:r>
                        <a:rPr lang="en-US" dirty="0"/>
                        <a:t>Carbamazepine, Phenytoin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t>P-</a:t>
                      </a:r>
                      <a:r>
                        <a:rPr lang="en-US" dirty="0" err="1"/>
                        <a:t>gp</a:t>
                      </a:r>
                      <a:r>
                        <a:rPr lang="en-US" dirty="0"/>
                        <a:t>/ BCRP and CYP3A4 induction</a:t>
                      </a:r>
                    </a:p>
                    <a:p>
                      <a:r>
                        <a:rPr lang="en-US" dirty="0"/>
                        <a:t>→↓ plasma level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t>Use with caution</a:t>
                      </a: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CCFF"/>
                    </a:solidFill>
                  </a:tcPr>
                </a:tc>
                <a:extLst>
                  <a:ext uri="{0D108BD9-81ED-4DB2-BD59-A6C34878D82A}">
                    <a16:rowId xmlns:a16="http://schemas.microsoft.com/office/drawing/2014/main" val="3912008211"/>
                  </a:ext>
                </a:extLst>
              </a:tr>
            </a:tbl>
          </a:graphicData>
        </a:graphic>
      </p:graphicFrame>
    </p:spTree>
    <p:extLst>
      <p:ext uri="{BB962C8B-B14F-4D97-AF65-F5344CB8AC3E}">
        <p14:creationId xmlns:p14="http://schemas.microsoft.com/office/powerpoint/2010/main" val="3761915039"/>
      </p:ext>
    </p:extLst>
  </p:cSld>
  <p:clrMapOvr>
    <a:masterClrMapping/>
  </p:clrMapOvr>
  <p:transition spd="slow">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Placeholder 5"/>
          <p:cNvSpPr>
            <a:spLocks noGrp="1"/>
          </p:cNvSpPr>
          <p:nvPr>
            <p:ph type="body" idx="1"/>
          </p:nvPr>
        </p:nvSpPr>
        <p:spPr>
          <a:xfrm>
            <a:off x="0" y="228600"/>
            <a:ext cx="12192000" cy="1219200"/>
          </a:xfrm>
        </p:spPr>
        <p:txBody>
          <a:bodyPr>
            <a:noAutofit/>
          </a:bodyPr>
          <a:lstStyle/>
          <a:p>
            <a:pPr algn="ctr"/>
            <a:endParaRPr lang="en-US" altLang="en-US" sz="9600" b="1" dirty="0">
              <a:solidFill>
                <a:srgbClr val="FF0000"/>
              </a:solidFill>
              <a:latin typeface="Times New Roman" pitchFamily="18" charset="0"/>
              <a:cs typeface="Times New Roman" pitchFamily="18" charset="0"/>
            </a:endParaRPr>
          </a:p>
          <a:p>
            <a:pPr algn="ctr"/>
            <a:endParaRPr lang="en-US" altLang="en-US" sz="9600" b="1" dirty="0">
              <a:solidFill>
                <a:srgbClr val="FF0000"/>
              </a:solidFill>
              <a:latin typeface="Times New Roman" pitchFamily="18" charset="0"/>
              <a:cs typeface="Times New Roman" pitchFamily="18" charset="0"/>
            </a:endParaRPr>
          </a:p>
          <a:p>
            <a:pPr algn="ctr"/>
            <a:r>
              <a:rPr lang="en-US" altLang="en-US" sz="8000" b="1" dirty="0">
                <a:solidFill>
                  <a:srgbClr val="FF0000"/>
                </a:solidFill>
                <a:latin typeface="Times New Roman" pitchFamily="18" charset="0"/>
                <a:cs typeface="Times New Roman" pitchFamily="18" charset="0"/>
              </a:rPr>
              <a:t>APIXABAN (AFIXBA)</a:t>
            </a:r>
            <a:endParaRPr lang="en-US" altLang="en-US" sz="8000" b="1" dirty="0">
              <a:solidFill>
                <a:srgbClr val="0070C0"/>
              </a:solidFill>
              <a:latin typeface="Times New Roman" pitchFamily="18" charset="0"/>
              <a:cs typeface="Times New Roman" pitchFamily="18" charset="0"/>
            </a:endParaRPr>
          </a:p>
        </p:txBody>
      </p:sp>
      <p:sp>
        <p:nvSpPr>
          <p:cNvPr id="5" name="Rectangle 4"/>
          <p:cNvSpPr/>
          <p:nvPr/>
        </p:nvSpPr>
        <p:spPr>
          <a:xfrm>
            <a:off x="838200" y="1493460"/>
            <a:ext cx="10277301" cy="156966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48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Efficacy and Safety </a:t>
            </a:r>
            <a:r>
              <a:rPr kumimoji="0" lang="en-US" altLang="en-US" sz="4800" b="1"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Current Evidence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4800" b="1"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and Clinical Review</a:t>
            </a:r>
            <a:endParaRPr kumimoji="0" lang="en-US" sz="4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pic>
        <p:nvPicPr>
          <p:cNvPr id="2" name="صورة 1">
            <a:extLst>
              <a:ext uri="{FF2B5EF4-FFF2-40B4-BE49-F238E27FC236}">
                <a16:creationId xmlns:a16="http://schemas.microsoft.com/office/drawing/2014/main" id="{E3BFA051-6C5E-855B-A822-9A36DC3A06B2}"/>
              </a:ext>
            </a:extLst>
          </p:cNvPr>
          <p:cNvPicPr>
            <a:picLocks noChangeAspect="1"/>
          </p:cNvPicPr>
          <p:nvPr/>
        </p:nvPicPr>
        <p:blipFill>
          <a:blip r:embed="rId3"/>
          <a:stretch>
            <a:fillRect/>
          </a:stretch>
        </p:blipFill>
        <p:spPr>
          <a:xfrm>
            <a:off x="991615" y="3200400"/>
            <a:ext cx="9818069" cy="3657600"/>
          </a:xfrm>
          <a:prstGeom prst="rect">
            <a:avLst/>
          </a:prstGeom>
        </p:spPr>
      </p:pic>
    </p:spTree>
    <p:extLst>
      <p:ext uri="{BB962C8B-B14F-4D97-AF65-F5344CB8AC3E}">
        <p14:creationId xmlns:p14="http://schemas.microsoft.com/office/powerpoint/2010/main" val="1883503753"/>
      </p:ext>
    </p:extLst>
  </p:cSld>
  <p:clrMapOvr>
    <a:masterClrMapping/>
  </p:clrMapOvr>
  <p:transition spd="slow">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61238F1-2733-42FF-B0AC-0A6936E02C34}"/>
              </a:ext>
            </a:extLst>
          </p:cNvPr>
          <p:cNvSpPr>
            <a:spLocks noGrp="1"/>
          </p:cNvSpPr>
          <p:nvPr>
            <p:ph type="title"/>
          </p:nvPr>
        </p:nvSpPr>
        <p:spPr>
          <a:xfrm>
            <a:off x="838200" y="2766218"/>
            <a:ext cx="10515600" cy="1325563"/>
          </a:xfrm>
        </p:spPr>
        <p:txBody>
          <a:bodyPr>
            <a:normAutofit fontScale="90000"/>
          </a:bodyPr>
          <a:lstStyle/>
          <a:p>
            <a:pPr algn="ctr"/>
            <a:r>
              <a:rPr lang="en-US" sz="9600" b="1" i="1" dirty="0">
                <a:solidFill>
                  <a:schemeClr val="accent5">
                    <a:lumMod val="50000"/>
                  </a:schemeClr>
                </a:solidFill>
                <a:effectLst>
                  <a:outerShdw blurRad="38100" dist="38100" dir="2700000" algn="tl">
                    <a:srgbClr val="000000">
                      <a:alpha val="43137"/>
                    </a:srgbClr>
                  </a:outerShdw>
                </a:effectLst>
                <a:latin typeface="Algerian" panose="04020705040A02060702" pitchFamily="82" charset="0"/>
              </a:rPr>
              <a:t>THANK YOU</a:t>
            </a:r>
          </a:p>
        </p:txBody>
      </p:sp>
    </p:spTree>
    <p:extLst>
      <p:ext uri="{BB962C8B-B14F-4D97-AF65-F5344CB8AC3E}">
        <p14:creationId xmlns:p14="http://schemas.microsoft.com/office/powerpoint/2010/main" val="3184401685"/>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عنوان 7">
            <a:extLst>
              <a:ext uri="{FF2B5EF4-FFF2-40B4-BE49-F238E27FC236}">
                <a16:creationId xmlns:a16="http://schemas.microsoft.com/office/drawing/2014/main" id="{7DF9F1BC-C521-4F93-9137-28C9880AD473}"/>
              </a:ext>
            </a:extLst>
          </p:cNvPr>
          <p:cNvSpPr>
            <a:spLocks noGrp="1"/>
          </p:cNvSpPr>
          <p:nvPr>
            <p:ph type="title"/>
          </p:nvPr>
        </p:nvSpPr>
        <p:spPr/>
        <p:txBody>
          <a:bodyPr/>
          <a:lstStyle/>
          <a:p>
            <a:endParaRPr lang="en-US"/>
          </a:p>
        </p:txBody>
      </p:sp>
      <p:pic>
        <p:nvPicPr>
          <p:cNvPr id="5" name="صورة 4">
            <a:extLst>
              <a:ext uri="{FF2B5EF4-FFF2-40B4-BE49-F238E27FC236}">
                <a16:creationId xmlns:a16="http://schemas.microsoft.com/office/drawing/2014/main" id="{E958DA19-89C3-43D1-B309-BD73F20B35D6}"/>
              </a:ext>
            </a:extLst>
          </p:cNvPr>
          <p:cNvPicPr>
            <a:picLocks noChangeAspect="1"/>
          </p:cNvPicPr>
          <p:nvPr/>
        </p:nvPicPr>
        <p:blipFill>
          <a:blip r:embed="rId2"/>
          <a:stretch>
            <a:fillRect/>
          </a:stretch>
        </p:blipFill>
        <p:spPr>
          <a:xfrm>
            <a:off x="838200" y="0"/>
            <a:ext cx="10591800" cy="6858000"/>
          </a:xfrm>
          <a:prstGeom prst="rect">
            <a:avLst/>
          </a:prstGeom>
        </p:spPr>
      </p:pic>
      <p:sp>
        <p:nvSpPr>
          <p:cNvPr id="2" name="Rectangle: Rounded Corners 1">
            <a:extLst>
              <a:ext uri="{FF2B5EF4-FFF2-40B4-BE49-F238E27FC236}">
                <a16:creationId xmlns:a16="http://schemas.microsoft.com/office/drawing/2014/main" id="{9CBDDA59-5D42-C657-7BA8-F580C088F810}"/>
              </a:ext>
            </a:extLst>
          </p:cNvPr>
          <p:cNvSpPr/>
          <p:nvPr/>
        </p:nvSpPr>
        <p:spPr>
          <a:xfrm>
            <a:off x="4648200" y="3657600"/>
            <a:ext cx="3276600" cy="762000"/>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676190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8AAF78-4B7E-D1EB-E6A7-F8688860E0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4560BB-6B54-75FC-2585-89B28A928FB3}"/>
              </a:ext>
            </a:extLst>
          </p:cNvPr>
          <p:cNvSpPr>
            <a:spLocks noGrp="1"/>
          </p:cNvSpPr>
          <p:nvPr>
            <p:ph type="title"/>
          </p:nvPr>
        </p:nvSpPr>
        <p:spPr>
          <a:xfrm>
            <a:off x="0" y="1"/>
            <a:ext cx="12192000" cy="1142999"/>
          </a:xfrm>
          <a:solidFill>
            <a:schemeClr val="bg1"/>
          </a:solidFill>
        </p:spPr>
        <p:txBody>
          <a:bodyPr>
            <a:normAutofit/>
          </a:bodyPr>
          <a:lstStyle/>
          <a:p>
            <a:pPr>
              <a:buFont typeface="Wingdings" pitchFamily="2" charset="2"/>
              <a:buChar char="Ø"/>
            </a:pPr>
            <a:r>
              <a:rPr lang="en-US" sz="6600" b="1" dirty="0">
                <a:latin typeface="Times New Roman" pitchFamily="18" charset="0"/>
                <a:cs typeface="Times New Roman" pitchFamily="18" charset="0"/>
              </a:rPr>
              <a:t> APIXABAN</a:t>
            </a:r>
            <a:endParaRPr lang="en-US" sz="6600" b="1" dirty="0">
              <a:solidFill>
                <a:srgbClr val="FF0000"/>
              </a:solidFill>
              <a:latin typeface="Times New Roman" pitchFamily="18" charset="0"/>
              <a:cs typeface="Times New Roman" pitchFamily="18" charset="0"/>
            </a:endParaRPr>
          </a:p>
        </p:txBody>
      </p:sp>
      <p:pic>
        <p:nvPicPr>
          <p:cNvPr id="5" name="Picture 3">
            <a:extLst>
              <a:ext uri="{FF2B5EF4-FFF2-40B4-BE49-F238E27FC236}">
                <a16:creationId xmlns:a16="http://schemas.microsoft.com/office/drawing/2014/main" id="{450F9BF9-5A06-39C6-8BFD-FD5F0BDD95EB}"/>
              </a:ext>
            </a:extLst>
          </p:cNvPr>
          <p:cNvPicPr>
            <a:picLocks noChangeAspect="1" noChangeArrowheads="1"/>
          </p:cNvPicPr>
          <p:nvPr/>
        </p:nvPicPr>
        <p:blipFill>
          <a:blip r:embed="rId2" cstate="print"/>
          <a:srcRect/>
          <a:stretch>
            <a:fillRect/>
          </a:stretch>
        </p:blipFill>
        <p:spPr bwMode="auto">
          <a:xfrm>
            <a:off x="0" y="1066800"/>
            <a:ext cx="12192000" cy="304800"/>
          </a:xfrm>
          <a:prstGeom prst="rect">
            <a:avLst/>
          </a:prstGeom>
          <a:noFill/>
          <a:ln w="9525">
            <a:noFill/>
            <a:miter lim="800000"/>
            <a:headEnd/>
            <a:tailEnd/>
          </a:ln>
        </p:spPr>
      </p:pic>
      <p:sp>
        <p:nvSpPr>
          <p:cNvPr id="17" name="Rectangle 16">
            <a:extLst>
              <a:ext uri="{FF2B5EF4-FFF2-40B4-BE49-F238E27FC236}">
                <a16:creationId xmlns:a16="http://schemas.microsoft.com/office/drawing/2014/main" id="{629E30FD-3B56-9741-56F5-BE9D2C522554}"/>
              </a:ext>
            </a:extLst>
          </p:cNvPr>
          <p:cNvSpPr/>
          <p:nvPr/>
        </p:nvSpPr>
        <p:spPr>
          <a:xfrm>
            <a:off x="228599" y="1371600"/>
            <a:ext cx="11734801" cy="387074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a:p>
            <a:pPr marL="1028700" lvl="1" indent="-571500">
              <a:lnSpc>
                <a:spcPct val="150000"/>
              </a:lnSpc>
              <a:buFont typeface="Wingdings" panose="05000000000000000000" pitchFamily="2" charset="2"/>
              <a:buChar char="v"/>
              <a:defRPr/>
            </a:pPr>
            <a:r>
              <a:rPr kumimoji="0" lang="en-GB" sz="3600" b="1" i="0" u="none" strike="noStrike" kern="1200" cap="none" spc="0" normalizeH="0" baseline="0" noProof="0" dirty="0">
                <a:ln>
                  <a:noFill/>
                </a:ln>
                <a:solidFill>
                  <a:schemeClr val="tx1">
                    <a:lumMod val="85000"/>
                    <a:lumOff val="15000"/>
                  </a:schemeClr>
                </a:solidFill>
                <a:effectLst/>
                <a:uLnTx/>
                <a:uFillTx/>
                <a:latin typeface="Times New Roman" pitchFamily="18" charset="0"/>
                <a:ea typeface="+mn-ea"/>
                <a:cs typeface="Times New Roman" pitchFamily="18" charset="0"/>
              </a:rPr>
              <a:t>Potent , direct, oral, reversible, and highly selective inhibitor of </a:t>
            </a:r>
            <a:r>
              <a:rPr kumimoji="0" lang="en-GB" sz="3600" b="1" i="0" u="none" strike="noStrike" kern="1200" cap="none" spc="0" normalizeH="0" baseline="0" noProof="0" dirty="0" err="1">
                <a:ln>
                  <a:noFill/>
                </a:ln>
                <a:solidFill>
                  <a:schemeClr val="tx1">
                    <a:lumMod val="85000"/>
                    <a:lumOff val="15000"/>
                  </a:schemeClr>
                </a:solidFill>
                <a:effectLst/>
                <a:uLnTx/>
                <a:uFillTx/>
                <a:latin typeface="Times New Roman" pitchFamily="18" charset="0"/>
                <a:ea typeface="+mn-ea"/>
                <a:cs typeface="Times New Roman" pitchFamily="18" charset="0"/>
              </a:rPr>
              <a:t>FXa</a:t>
            </a:r>
            <a:r>
              <a:rPr kumimoji="0" lang="en-GB" sz="3600" b="1" i="0" u="none" strike="noStrike" kern="1200" cap="none" spc="0" normalizeH="0" baseline="0" noProof="0" dirty="0">
                <a:ln>
                  <a:noFill/>
                </a:ln>
                <a:solidFill>
                  <a:schemeClr val="tx1">
                    <a:lumMod val="85000"/>
                    <a:lumOff val="15000"/>
                  </a:schemeClr>
                </a:solidFill>
                <a:effectLst/>
                <a:uLnTx/>
                <a:uFillTx/>
                <a:latin typeface="Times New Roman" pitchFamily="18" charset="0"/>
                <a:ea typeface="+mn-ea"/>
                <a:cs typeface="Times New Roman" pitchFamily="18" charset="0"/>
              </a:rPr>
              <a:t>. </a:t>
            </a:r>
          </a:p>
          <a:p>
            <a:pPr marL="1028700" lvl="1" indent="-571500">
              <a:lnSpc>
                <a:spcPct val="150000"/>
              </a:lnSpc>
              <a:buFont typeface="Wingdings" panose="05000000000000000000" pitchFamily="2" charset="2"/>
              <a:buChar char="v"/>
              <a:defRPr/>
            </a:pPr>
            <a:r>
              <a:rPr kumimoji="0" lang="en-GB" sz="3600" b="1" i="0" u="none" strike="noStrike" kern="1200" cap="none" spc="0" normalizeH="0" baseline="0" noProof="0" dirty="0">
                <a:ln>
                  <a:noFill/>
                </a:ln>
                <a:solidFill>
                  <a:schemeClr val="tx1">
                    <a:lumMod val="85000"/>
                    <a:lumOff val="15000"/>
                  </a:schemeClr>
                </a:solidFill>
                <a:effectLst/>
                <a:uLnTx/>
                <a:uFillTx/>
                <a:latin typeface="Times New Roman" pitchFamily="18" charset="0"/>
                <a:ea typeface="+mn-ea"/>
                <a:cs typeface="Times New Roman" pitchFamily="18" charset="0"/>
              </a:rPr>
              <a:t>Inhibits free and clot-bound </a:t>
            </a:r>
            <a:r>
              <a:rPr kumimoji="0" lang="en-GB" sz="3600" b="1" i="0" u="none" strike="noStrike" kern="1200" cap="none" spc="0" normalizeH="0" baseline="0" noProof="0" dirty="0" err="1">
                <a:ln>
                  <a:noFill/>
                </a:ln>
                <a:solidFill>
                  <a:schemeClr val="tx1">
                    <a:lumMod val="85000"/>
                    <a:lumOff val="15000"/>
                  </a:schemeClr>
                </a:solidFill>
                <a:effectLst/>
                <a:uLnTx/>
                <a:uFillTx/>
                <a:latin typeface="Times New Roman" pitchFamily="18" charset="0"/>
                <a:ea typeface="+mn-ea"/>
                <a:cs typeface="Times New Roman" pitchFamily="18" charset="0"/>
              </a:rPr>
              <a:t>FXa</a:t>
            </a:r>
            <a:r>
              <a:rPr kumimoji="0" lang="en-GB" sz="3600" b="1" i="0" u="none" strike="noStrike" kern="1200" cap="none" spc="0" normalizeH="0" baseline="0" noProof="0" dirty="0">
                <a:ln>
                  <a:noFill/>
                </a:ln>
                <a:solidFill>
                  <a:schemeClr val="tx1">
                    <a:lumMod val="85000"/>
                    <a:lumOff val="15000"/>
                  </a:schemeClr>
                </a:solidFill>
                <a:effectLst/>
                <a:uLnTx/>
                <a:uFillTx/>
                <a:latin typeface="Times New Roman" pitchFamily="18" charset="0"/>
                <a:ea typeface="+mn-ea"/>
                <a:cs typeface="Times New Roman" pitchFamily="18" charset="0"/>
              </a:rPr>
              <a:t>, as well as prothrombinase activity, which inhibits clot growth.</a:t>
            </a:r>
            <a:endParaRPr kumimoji="0" lang="en-US" sz="3600" b="1" i="0" u="none" strike="noStrike" kern="1200" cap="none" spc="0" normalizeH="0" baseline="0" noProof="0" dirty="0">
              <a:ln>
                <a:noFill/>
              </a:ln>
              <a:solidFill>
                <a:schemeClr val="tx1">
                  <a:lumMod val="85000"/>
                  <a:lumOff val="15000"/>
                </a:schemeClr>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526142764"/>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FDA Approved Indications</a:t>
            </a:r>
            <a:endParaRPr lang="en-US" dirty="0"/>
          </a:p>
        </p:txBody>
      </p:sp>
      <p:sp>
        <p:nvSpPr>
          <p:cNvPr id="3" name="Content Placeholder 2"/>
          <p:cNvSpPr>
            <a:spLocks noGrp="1"/>
          </p:cNvSpPr>
          <p:nvPr>
            <p:ph idx="1"/>
          </p:nvPr>
        </p:nvSpPr>
        <p:spPr/>
        <p:txBody>
          <a:bodyPr>
            <a:normAutofit/>
          </a:bodyPr>
          <a:lstStyle/>
          <a:p>
            <a:pPr>
              <a:lnSpc>
                <a:spcPct val="250000"/>
              </a:lnSpc>
            </a:pPr>
            <a:r>
              <a:rPr lang="en-US" sz="2200" dirty="0">
                <a:solidFill>
                  <a:schemeClr val="tx1"/>
                </a:solidFill>
              </a:rPr>
              <a:t>Reduction of Risk of </a:t>
            </a:r>
            <a:r>
              <a:rPr lang="en-US" sz="2200" b="1" dirty="0">
                <a:solidFill>
                  <a:schemeClr val="tx1"/>
                </a:solidFill>
              </a:rPr>
              <a:t>Stroke</a:t>
            </a:r>
            <a:r>
              <a:rPr lang="en-US" sz="2200" dirty="0">
                <a:solidFill>
                  <a:schemeClr val="tx1"/>
                </a:solidFill>
              </a:rPr>
              <a:t> And </a:t>
            </a:r>
            <a:r>
              <a:rPr lang="en-US" sz="2200" b="1" dirty="0">
                <a:solidFill>
                  <a:schemeClr val="tx1"/>
                </a:solidFill>
              </a:rPr>
              <a:t>Systemic Embolism </a:t>
            </a:r>
            <a:r>
              <a:rPr lang="en-US" sz="2200" dirty="0">
                <a:solidFill>
                  <a:schemeClr val="tx1"/>
                </a:solidFill>
              </a:rPr>
              <a:t>In </a:t>
            </a:r>
            <a:r>
              <a:rPr lang="en-US" sz="2200" b="1" dirty="0">
                <a:solidFill>
                  <a:schemeClr val="tx1"/>
                </a:solidFill>
              </a:rPr>
              <a:t>Non-valvular Atrial Fibrillation</a:t>
            </a:r>
          </a:p>
          <a:p>
            <a:pPr>
              <a:lnSpc>
                <a:spcPct val="250000"/>
              </a:lnSpc>
            </a:pPr>
            <a:r>
              <a:rPr lang="en-US" sz="2200" dirty="0">
                <a:solidFill>
                  <a:schemeClr val="tx1"/>
                </a:solidFill>
              </a:rPr>
              <a:t>Prophylaxis of </a:t>
            </a:r>
            <a:r>
              <a:rPr lang="en-US" sz="2200" b="1" dirty="0">
                <a:solidFill>
                  <a:schemeClr val="tx1"/>
                </a:solidFill>
              </a:rPr>
              <a:t>Deep Vein Thrombosis </a:t>
            </a:r>
            <a:r>
              <a:rPr lang="en-US" sz="2200" dirty="0">
                <a:solidFill>
                  <a:schemeClr val="tx1"/>
                </a:solidFill>
              </a:rPr>
              <a:t>Following Hip Or Knee Replacement Surgery</a:t>
            </a:r>
          </a:p>
          <a:p>
            <a:pPr>
              <a:lnSpc>
                <a:spcPct val="250000"/>
              </a:lnSpc>
            </a:pPr>
            <a:r>
              <a:rPr lang="en-US" sz="2200" dirty="0">
                <a:solidFill>
                  <a:schemeClr val="tx1"/>
                </a:solidFill>
              </a:rPr>
              <a:t>Treatment of </a:t>
            </a:r>
            <a:r>
              <a:rPr lang="en-US" sz="2200" b="1" dirty="0">
                <a:solidFill>
                  <a:schemeClr val="tx1"/>
                </a:solidFill>
              </a:rPr>
              <a:t>Deep Vein Thrombosis </a:t>
            </a:r>
            <a:r>
              <a:rPr lang="en-US" sz="2200" dirty="0">
                <a:solidFill>
                  <a:schemeClr val="tx1"/>
                </a:solidFill>
              </a:rPr>
              <a:t>&amp;</a:t>
            </a:r>
            <a:r>
              <a:rPr lang="en-US" sz="2200" b="1" dirty="0">
                <a:solidFill>
                  <a:schemeClr val="tx1"/>
                </a:solidFill>
              </a:rPr>
              <a:t> Pulmonary Embolism</a:t>
            </a:r>
          </a:p>
          <a:p>
            <a:pPr>
              <a:lnSpc>
                <a:spcPct val="250000"/>
              </a:lnSpc>
            </a:pPr>
            <a:r>
              <a:rPr lang="en-US" sz="2200" dirty="0">
                <a:solidFill>
                  <a:schemeClr val="tx1"/>
                </a:solidFill>
              </a:rPr>
              <a:t>Reduction In The Risk of Recurrence of </a:t>
            </a:r>
            <a:r>
              <a:rPr lang="en-US" sz="2200" b="1" dirty="0">
                <a:solidFill>
                  <a:schemeClr val="tx1"/>
                </a:solidFill>
              </a:rPr>
              <a:t>DVT </a:t>
            </a:r>
            <a:r>
              <a:rPr lang="en-US" sz="2200" dirty="0">
                <a:solidFill>
                  <a:schemeClr val="tx1"/>
                </a:solidFill>
              </a:rPr>
              <a:t>And</a:t>
            </a:r>
            <a:r>
              <a:rPr lang="en-US" sz="2200" b="1" dirty="0">
                <a:solidFill>
                  <a:schemeClr val="tx1"/>
                </a:solidFill>
              </a:rPr>
              <a:t> PE</a:t>
            </a:r>
          </a:p>
          <a:p>
            <a:pPr>
              <a:lnSpc>
                <a:spcPct val="250000"/>
              </a:lnSpc>
            </a:pPr>
            <a:endParaRPr lang="en-US" sz="2200" dirty="0">
              <a:solidFill>
                <a:schemeClr val="tx1"/>
              </a:solidFill>
            </a:endParaRPr>
          </a:p>
        </p:txBody>
      </p:sp>
    </p:spTree>
    <p:extLst>
      <p:ext uri="{BB962C8B-B14F-4D97-AF65-F5344CB8AC3E}">
        <p14:creationId xmlns:p14="http://schemas.microsoft.com/office/powerpoint/2010/main" val="393762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0BBBE56-22B8-4D23-B86D-1D15B1EDAF92}"/>
              </a:ext>
            </a:extLst>
          </p:cNvPr>
          <p:cNvPicPr>
            <a:picLocks noChangeAspect="1"/>
          </p:cNvPicPr>
          <p:nvPr/>
        </p:nvPicPr>
        <p:blipFill>
          <a:blip r:embed="rId2"/>
          <a:stretch>
            <a:fillRect/>
          </a:stretch>
        </p:blipFill>
        <p:spPr>
          <a:xfrm>
            <a:off x="762000" y="3886200"/>
            <a:ext cx="5472993" cy="2684494"/>
          </a:xfrm>
          <a:prstGeom prst="rect">
            <a:avLst/>
          </a:prstGeom>
        </p:spPr>
      </p:pic>
      <p:pic>
        <p:nvPicPr>
          <p:cNvPr id="3" name="صورة 2">
            <a:extLst>
              <a:ext uri="{FF2B5EF4-FFF2-40B4-BE49-F238E27FC236}">
                <a16:creationId xmlns:a16="http://schemas.microsoft.com/office/drawing/2014/main" id="{DE80ABF6-7398-B338-C0CF-6BA6A37784FC}"/>
              </a:ext>
            </a:extLst>
          </p:cNvPr>
          <p:cNvPicPr>
            <a:picLocks noChangeAspect="1"/>
          </p:cNvPicPr>
          <p:nvPr/>
        </p:nvPicPr>
        <p:blipFill>
          <a:blip r:embed="rId3"/>
          <a:stretch>
            <a:fillRect/>
          </a:stretch>
        </p:blipFill>
        <p:spPr>
          <a:xfrm>
            <a:off x="1011493" y="-195231"/>
            <a:ext cx="10169009" cy="1219306"/>
          </a:xfrm>
          <a:prstGeom prst="rect">
            <a:avLst/>
          </a:prstGeom>
        </p:spPr>
      </p:pic>
      <p:pic>
        <p:nvPicPr>
          <p:cNvPr id="8" name="صورة 7">
            <a:extLst>
              <a:ext uri="{FF2B5EF4-FFF2-40B4-BE49-F238E27FC236}">
                <a16:creationId xmlns:a16="http://schemas.microsoft.com/office/drawing/2014/main" id="{8C4A8C91-CE23-3542-774B-48F32F9DC83B}"/>
              </a:ext>
            </a:extLst>
          </p:cNvPr>
          <p:cNvPicPr>
            <a:picLocks noChangeAspect="1"/>
          </p:cNvPicPr>
          <p:nvPr/>
        </p:nvPicPr>
        <p:blipFill>
          <a:blip r:embed="rId4"/>
          <a:stretch>
            <a:fillRect/>
          </a:stretch>
        </p:blipFill>
        <p:spPr>
          <a:xfrm>
            <a:off x="456782" y="1024074"/>
            <a:ext cx="11282657" cy="2684494"/>
          </a:xfrm>
          <a:prstGeom prst="rect">
            <a:avLst/>
          </a:prstGeom>
        </p:spPr>
      </p:pic>
    </p:spTree>
    <p:extLst>
      <p:ext uri="{BB962C8B-B14F-4D97-AF65-F5344CB8AC3E}">
        <p14:creationId xmlns:p14="http://schemas.microsoft.com/office/powerpoint/2010/main" val="3958500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5A251C2-3021-470E-9731-8CC6298DE860}"/>
              </a:ext>
            </a:extLst>
          </p:cNvPr>
          <p:cNvSpPr>
            <a:spLocks noGrp="1"/>
          </p:cNvSpPr>
          <p:nvPr>
            <p:ph idx="1"/>
          </p:nvPr>
        </p:nvSpPr>
        <p:spPr>
          <a:xfrm>
            <a:off x="554700" y="1555977"/>
            <a:ext cx="11082593" cy="1161636"/>
          </a:xfrm>
        </p:spPr>
        <p:txBody>
          <a:bodyPr>
            <a:normAutofit/>
          </a:bodyPr>
          <a:lstStyle/>
          <a:p>
            <a:r>
              <a:rPr lang="en-US" sz="2000" b="1" u="sng" dirty="0">
                <a:solidFill>
                  <a:schemeClr val="tx1"/>
                </a:solidFill>
              </a:rPr>
              <a:t>The ABC dose adjustment criteria (All NVAF patients at risk of stroke and systemic embolism):</a:t>
            </a:r>
            <a:endParaRPr lang="x-none" sz="2000" dirty="0">
              <a:solidFill>
                <a:schemeClr val="tx1"/>
              </a:solidFill>
            </a:endParaRPr>
          </a:p>
          <a:p>
            <a:r>
              <a:rPr lang="en-US" sz="2000" dirty="0">
                <a:solidFill>
                  <a:schemeClr val="tx1"/>
                </a:solidFill>
              </a:rPr>
              <a:t>In patients with at least 2 of the following characteristics, the dose reduction should be considered.</a:t>
            </a:r>
            <a:endParaRPr lang="x-none" sz="2000" dirty="0">
              <a:solidFill>
                <a:schemeClr val="tx1"/>
              </a:solidFill>
            </a:endParaRPr>
          </a:p>
        </p:txBody>
      </p:sp>
      <p:pic>
        <p:nvPicPr>
          <p:cNvPr id="2" name="Picture 1">
            <a:extLst>
              <a:ext uri="{FF2B5EF4-FFF2-40B4-BE49-F238E27FC236}">
                <a16:creationId xmlns:a16="http://schemas.microsoft.com/office/drawing/2014/main" id="{FDD5C118-24F4-4717-A820-2814262B25F7}"/>
              </a:ext>
            </a:extLst>
          </p:cNvPr>
          <p:cNvPicPr>
            <a:picLocks noChangeAspect="1"/>
          </p:cNvPicPr>
          <p:nvPr/>
        </p:nvPicPr>
        <p:blipFill>
          <a:blip r:embed="rId2"/>
          <a:stretch>
            <a:fillRect/>
          </a:stretch>
        </p:blipFill>
        <p:spPr>
          <a:xfrm>
            <a:off x="2160054" y="3000376"/>
            <a:ext cx="7871889" cy="2961574"/>
          </a:xfrm>
          <a:prstGeom prst="rect">
            <a:avLst/>
          </a:prstGeom>
        </p:spPr>
      </p:pic>
      <p:sp>
        <p:nvSpPr>
          <p:cNvPr id="3" name="Rectangle 2">
            <a:extLst>
              <a:ext uri="{FF2B5EF4-FFF2-40B4-BE49-F238E27FC236}">
                <a16:creationId xmlns:a16="http://schemas.microsoft.com/office/drawing/2014/main" id="{22DD7795-B269-4285-9F56-D6BCDF9A82CF}"/>
              </a:ext>
            </a:extLst>
          </p:cNvPr>
          <p:cNvSpPr/>
          <p:nvPr/>
        </p:nvSpPr>
        <p:spPr>
          <a:xfrm>
            <a:off x="4144790" y="6244713"/>
            <a:ext cx="3478966" cy="338554"/>
          </a:xfrm>
          <a:prstGeom prst="rect">
            <a:avLst/>
          </a:prstGeom>
          <a:ln>
            <a:solidFill>
              <a:srgbClr val="FF0000"/>
            </a:solid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Calibri" panose="020F0502020204030204"/>
                <a:ea typeface="+mn-ea"/>
                <a:cs typeface="+mn-cs"/>
              </a:rPr>
              <a:t>Therapy should be continued long-term</a:t>
            </a:r>
            <a:endParaRPr kumimoji="0" lang="x-none" sz="16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9" name="صورة 8">
            <a:extLst>
              <a:ext uri="{FF2B5EF4-FFF2-40B4-BE49-F238E27FC236}">
                <a16:creationId xmlns:a16="http://schemas.microsoft.com/office/drawing/2014/main" id="{EB58E7AC-80C5-BC55-AE96-BE9AB13C5BAD}"/>
              </a:ext>
            </a:extLst>
          </p:cNvPr>
          <p:cNvPicPr>
            <a:picLocks noChangeAspect="1"/>
          </p:cNvPicPr>
          <p:nvPr/>
        </p:nvPicPr>
        <p:blipFill>
          <a:blip r:embed="rId3"/>
          <a:stretch>
            <a:fillRect/>
          </a:stretch>
        </p:blipFill>
        <p:spPr>
          <a:xfrm>
            <a:off x="1011493" y="-131600"/>
            <a:ext cx="10169009" cy="1219306"/>
          </a:xfrm>
          <a:prstGeom prst="rect">
            <a:avLst/>
          </a:prstGeom>
        </p:spPr>
      </p:pic>
    </p:spTree>
    <p:extLst>
      <p:ext uri="{BB962C8B-B14F-4D97-AF65-F5344CB8AC3E}">
        <p14:creationId xmlns:p14="http://schemas.microsoft.com/office/powerpoint/2010/main" val="2504018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D3A5BF-6BA4-47E1-AF3E-465DDB522375}"/>
              </a:ext>
            </a:extLst>
          </p:cNvPr>
          <p:cNvSpPr/>
          <p:nvPr/>
        </p:nvSpPr>
        <p:spPr>
          <a:xfrm>
            <a:off x="8915400" y="4282118"/>
            <a:ext cx="2185982" cy="138499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The duration of overall therapy should be individualised after careful assessment of the treatment benefit against the risk for bleeding</a:t>
            </a:r>
            <a:endParaRPr kumimoji="0" lang="x-none"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2" name="صورة 11">
            <a:extLst>
              <a:ext uri="{FF2B5EF4-FFF2-40B4-BE49-F238E27FC236}">
                <a16:creationId xmlns:a16="http://schemas.microsoft.com/office/drawing/2014/main" id="{97EE43E7-026D-1215-D783-3A6AD2B70B13}"/>
              </a:ext>
            </a:extLst>
          </p:cNvPr>
          <p:cNvPicPr>
            <a:picLocks noChangeAspect="1"/>
          </p:cNvPicPr>
          <p:nvPr/>
        </p:nvPicPr>
        <p:blipFill>
          <a:blip r:embed="rId2"/>
          <a:stretch>
            <a:fillRect/>
          </a:stretch>
        </p:blipFill>
        <p:spPr>
          <a:xfrm>
            <a:off x="1752600" y="4009713"/>
            <a:ext cx="5715000" cy="2772087"/>
          </a:xfrm>
          <a:prstGeom prst="rect">
            <a:avLst/>
          </a:prstGeom>
        </p:spPr>
      </p:pic>
      <p:pic>
        <p:nvPicPr>
          <p:cNvPr id="7" name="صورة 6">
            <a:extLst>
              <a:ext uri="{FF2B5EF4-FFF2-40B4-BE49-F238E27FC236}">
                <a16:creationId xmlns:a16="http://schemas.microsoft.com/office/drawing/2014/main" id="{4E47B3E7-D29D-BB99-5A79-D6249FC5EFAE}"/>
              </a:ext>
            </a:extLst>
          </p:cNvPr>
          <p:cNvPicPr>
            <a:picLocks noChangeAspect="1"/>
          </p:cNvPicPr>
          <p:nvPr/>
        </p:nvPicPr>
        <p:blipFill>
          <a:blip r:embed="rId3"/>
          <a:stretch>
            <a:fillRect/>
          </a:stretch>
        </p:blipFill>
        <p:spPr>
          <a:xfrm>
            <a:off x="956436" y="-228600"/>
            <a:ext cx="10169009" cy="1219306"/>
          </a:xfrm>
          <a:prstGeom prst="rect">
            <a:avLst/>
          </a:prstGeom>
        </p:spPr>
      </p:pic>
      <p:pic>
        <p:nvPicPr>
          <p:cNvPr id="11" name="صورة 10">
            <a:extLst>
              <a:ext uri="{FF2B5EF4-FFF2-40B4-BE49-F238E27FC236}">
                <a16:creationId xmlns:a16="http://schemas.microsoft.com/office/drawing/2014/main" id="{C2B3A27B-0425-526C-30D3-6AADA2685F91}"/>
              </a:ext>
            </a:extLst>
          </p:cNvPr>
          <p:cNvPicPr>
            <a:picLocks noChangeAspect="1"/>
          </p:cNvPicPr>
          <p:nvPr/>
        </p:nvPicPr>
        <p:blipFill>
          <a:blip r:embed="rId4"/>
          <a:stretch>
            <a:fillRect/>
          </a:stretch>
        </p:blipFill>
        <p:spPr>
          <a:xfrm>
            <a:off x="956436" y="886913"/>
            <a:ext cx="7727664" cy="3191221"/>
          </a:xfrm>
          <a:prstGeom prst="rect">
            <a:avLst/>
          </a:prstGeom>
        </p:spPr>
      </p:pic>
    </p:spTree>
    <p:extLst>
      <p:ext uri="{BB962C8B-B14F-4D97-AF65-F5344CB8AC3E}">
        <p14:creationId xmlns:p14="http://schemas.microsoft.com/office/powerpoint/2010/main" val="3084930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8AA864-9E67-4088-AD2E-5ACCC5A9E0C6}"/>
              </a:ext>
            </a:extLst>
          </p:cNvPr>
          <p:cNvPicPr>
            <a:picLocks noChangeAspect="1"/>
          </p:cNvPicPr>
          <p:nvPr/>
        </p:nvPicPr>
        <p:blipFill>
          <a:blip r:embed="rId3"/>
          <a:stretch>
            <a:fillRect/>
          </a:stretch>
        </p:blipFill>
        <p:spPr>
          <a:xfrm>
            <a:off x="1524000" y="3574643"/>
            <a:ext cx="6931822" cy="2386494"/>
          </a:xfrm>
          <a:prstGeom prst="rect">
            <a:avLst/>
          </a:prstGeom>
        </p:spPr>
      </p:pic>
      <p:sp>
        <p:nvSpPr>
          <p:cNvPr id="2" name="Rectangle 1">
            <a:extLst>
              <a:ext uri="{FF2B5EF4-FFF2-40B4-BE49-F238E27FC236}">
                <a16:creationId xmlns:a16="http://schemas.microsoft.com/office/drawing/2014/main" id="{7C238ACC-80A5-45A4-A748-5B918C4C3872}"/>
              </a:ext>
            </a:extLst>
          </p:cNvPr>
          <p:cNvSpPr/>
          <p:nvPr/>
        </p:nvSpPr>
        <p:spPr>
          <a:xfrm>
            <a:off x="990600" y="5961137"/>
            <a:ext cx="10439525"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Calibri" panose="020F0502020204030204"/>
                <a:ea typeface="+mn-ea"/>
                <a:cs typeface="+mn-cs"/>
              </a:rPr>
              <a:t>Recommended treatment durations are 32–38 days for patients having hip replacement surgery.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FF0000"/>
                </a:solidFill>
                <a:latin typeface="Calibri" panose="020F0502020204030204"/>
              </a:rPr>
              <a:t>                                                   </a:t>
            </a:r>
            <a:r>
              <a:rPr kumimoji="0" lang="en-US" sz="20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lang="en-US" sz="2000" dirty="0">
                <a:solidFill>
                  <a:srgbClr val="FF0000"/>
                </a:solidFill>
                <a:latin typeface="Calibri" panose="020F0502020204030204"/>
              </a:rPr>
              <a:t>                </a:t>
            </a:r>
            <a:r>
              <a:rPr kumimoji="0" lang="en-US" sz="2000" b="0" i="0" u="none" strike="noStrike" kern="1200" cap="none" spc="0" normalizeH="0" baseline="0" noProof="0" dirty="0">
                <a:ln>
                  <a:noFill/>
                </a:ln>
                <a:solidFill>
                  <a:srgbClr val="FF0000"/>
                </a:solidFill>
                <a:effectLst/>
                <a:uLnTx/>
                <a:uFillTx/>
                <a:latin typeface="Calibri" panose="020F0502020204030204"/>
                <a:ea typeface="+mn-ea"/>
                <a:cs typeface="+mn-cs"/>
              </a:rPr>
              <a:t>10–14 days for patients having knee replacement surgery.</a:t>
            </a:r>
            <a:endParaRPr kumimoji="0" lang="en-PK" sz="20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11" name="صورة 10">
            <a:extLst>
              <a:ext uri="{FF2B5EF4-FFF2-40B4-BE49-F238E27FC236}">
                <a16:creationId xmlns:a16="http://schemas.microsoft.com/office/drawing/2014/main" id="{D8B09368-5CDB-B95F-FDE8-3AC9E54B13DB}"/>
              </a:ext>
            </a:extLst>
          </p:cNvPr>
          <p:cNvPicPr>
            <a:picLocks noChangeAspect="1"/>
          </p:cNvPicPr>
          <p:nvPr/>
        </p:nvPicPr>
        <p:blipFill>
          <a:blip r:embed="rId4"/>
          <a:stretch>
            <a:fillRect/>
          </a:stretch>
        </p:blipFill>
        <p:spPr>
          <a:xfrm>
            <a:off x="838200" y="-208452"/>
            <a:ext cx="10169009" cy="1225402"/>
          </a:xfrm>
          <a:prstGeom prst="rect">
            <a:avLst/>
          </a:prstGeom>
        </p:spPr>
      </p:pic>
      <p:pic>
        <p:nvPicPr>
          <p:cNvPr id="15" name="صورة 14">
            <a:extLst>
              <a:ext uri="{FF2B5EF4-FFF2-40B4-BE49-F238E27FC236}">
                <a16:creationId xmlns:a16="http://schemas.microsoft.com/office/drawing/2014/main" id="{AC94FA94-AD7F-66E8-52C9-76E10B87B970}"/>
              </a:ext>
            </a:extLst>
          </p:cNvPr>
          <p:cNvPicPr>
            <a:picLocks noChangeAspect="1"/>
          </p:cNvPicPr>
          <p:nvPr/>
        </p:nvPicPr>
        <p:blipFill>
          <a:blip r:embed="rId5"/>
          <a:stretch>
            <a:fillRect/>
          </a:stretch>
        </p:blipFill>
        <p:spPr>
          <a:xfrm>
            <a:off x="152400" y="1054080"/>
            <a:ext cx="11819064" cy="2146319"/>
          </a:xfrm>
          <a:prstGeom prst="rect">
            <a:avLst/>
          </a:prstGeom>
        </p:spPr>
      </p:pic>
    </p:spTree>
    <p:extLst>
      <p:ext uri="{BB962C8B-B14F-4D97-AF65-F5344CB8AC3E}">
        <p14:creationId xmlns:p14="http://schemas.microsoft.com/office/powerpoint/2010/main" val="129896562"/>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6.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Ion Boardro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Ion Boardro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FEFEC32F147BF44B6C53D2C0CEAFA82" ma:contentTypeVersion="11" ma:contentTypeDescription="Create a new document." ma:contentTypeScope="" ma:versionID="c487d7369f2293c44b7a7761c2f9b468">
  <xsd:schema xmlns:xsd="http://www.w3.org/2001/XMLSchema" xmlns:xs="http://www.w3.org/2001/XMLSchema" xmlns:p="http://schemas.microsoft.com/office/2006/metadata/properties" xmlns:ns2="0e7a60a3-04f0-4f22-b100-63592d3ac6fc" xmlns:ns3="e93acf5f-f59b-46bb-8c22-2b43a486ab2c" targetNamespace="http://schemas.microsoft.com/office/2006/metadata/properties" ma:root="true" ma:fieldsID="66a4da540a9529c369e858980d711f16" ns2:_="" ns3:_="">
    <xsd:import namespace="0e7a60a3-04f0-4f22-b100-63592d3ac6fc"/>
    <xsd:import namespace="e93acf5f-f59b-46bb-8c22-2b43a486ab2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7a60a3-04f0-4f22-b100-63592d3ac6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93acf5f-f59b-46bb-8c22-2b43a486ab2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9BA799C-2989-44FD-9642-E7A4741745F8}">
  <ds:schemaRefs>
    <ds:schemaRef ds:uri="0e7a60a3-04f0-4f22-b100-63592d3ac6fc"/>
    <ds:schemaRef ds:uri="http://purl.org/dc/elements/1.1/"/>
    <ds:schemaRef ds:uri="http://schemas.microsoft.com/office/2006/documentManagement/types"/>
    <ds:schemaRef ds:uri="http://purl.org/dc/terms/"/>
    <ds:schemaRef ds:uri="e93acf5f-f59b-46bb-8c22-2b43a486ab2c"/>
    <ds:schemaRef ds:uri="http://purl.org/dc/dcmitype/"/>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10DA3835-288B-4ACB-8106-1EE7BFF3F9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7a60a3-04f0-4f22-b100-63592d3ac6fc"/>
    <ds:schemaRef ds:uri="e93acf5f-f59b-46bb-8c22-2b43a486ab2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E716984-C49A-48EF-AC7F-5214E49066A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4921</TotalTime>
  <Words>1210</Words>
  <Application>Microsoft Office PowerPoint</Application>
  <PresentationFormat>شاشة عريضة</PresentationFormat>
  <Paragraphs>201</Paragraphs>
  <Slides>28</Slides>
  <Notes>5</Notes>
  <HiddenSlides>3</HiddenSlides>
  <MMClips>0</MMClips>
  <ScaleCrop>false</ScaleCrop>
  <HeadingPairs>
    <vt:vector size="6" baseType="variant">
      <vt:variant>
        <vt:lpstr>الخطوط المستخدمة</vt:lpstr>
      </vt:variant>
      <vt:variant>
        <vt:i4>8</vt:i4>
      </vt:variant>
      <vt:variant>
        <vt:lpstr>نسق</vt:lpstr>
      </vt:variant>
      <vt:variant>
        <vt:i4>6</vt:i4>
      </vt:variant>
      <vt:variant>
        <vt:lpstr>عناوين الشرائح</vt:lpstr>
      </vt:variant>
      <vt:variant>
        <vt:i4>28</vt:i4>
      </vt:variant>
    </vt:vector>
  </HeadingPairs>
  <TitlesOfParts>
    <vt:vector size="42" baseType="lpstr">
      <vt:lpstr>Algerian</vt:lpstr>
      <vt:lpstr>Arial</vt:lpstr>
      <vt:lpstr>Calibri</vt:lpstr>
      <vt:lpstr>Calibri Light</vt:lpstr>
      <vt:lpstr>fs_joeyregular</vt:lpstr>
      <vt:lpstr>Times New Roman</vt:lpstr>
      <vt:lpstr>Wingdings</vt:lpstr>
      <vt:lpstr>Wingdings 3</vt:lpstr>
      <vt:lpstr>2_Office Theme</vt:lpstr>
      <vt:lpstr>3_Office Theme</vt:lpstr>
      <vt:lpstr>Ion Boardroom</vt:lpstr>
      <vt:lpstr>4_Office Theme</vt:lpstr>
      <vt:lpstr>6_Office Theme</vt:lpstr>
      <vt:lpstr>1_Ion Boardroom</vt:lpstr>
      <vt:lpstr>عرض تقديمي في PowerPoint</vt:lpstr>
      <vt:lpstr>عرض تقديمي في PowerPoint</vt:lpstr>
      <vt:lpstr>عرض تقديمي في PowerPoint</vt:lpstr>
      <vt:lpstr> APIXABAN</vt:lpstr>
      <vt:lpstr>FDA Approved Indications</vt:lpstr>
      <vt:lpstr>عرض تقديمي في PowerPoint</vt:lpstr>
      <vt:lpstr>عرض تقديمي في PowerPoint</vt:lpstr>
      <vt:lpstr>عرض تقديمي في PowerPoint</vt:lpstr>
      <vt:lpstr>عرض تقديمي في PowerPoint</vt:lpstr>
      <vt:lpstr>عرض تقديمي في PowerPoint</vt:lpstr>
      <vt:lpstr>Dosing considerations in patients with hepatic impairment across all indications</vt:lpstr>
      <vt:lpstr>Specific Patients Population</vt:lpstr>
      <vt:lpstr>عرض تقديمي في PowerPoint</vt:lpstr>
      <vt:lpstr>In Total Hip or Total Knee Replacement</vt:lpstr>
      <vt:lpstr>عرض تقديمي في PowerPoint</vt:lpstr>
      <vt:lpstr>RCT Data: Efficacy and Safety in SPAF</vt:lpstr>
      <vt:lpstr> NOAC comparative study</vt:lpstr>
      <vt:lpstr>Pharmacokinetics Comparison.</vt:lpstr>
      <vt:lpstr>Posology and Method of Administration</vt:lpstr>
      <vt:lpstr>عرض تقديمي في PowerPoint</vt:lpstr>
      <vt:lpstr>Pharmacodynamics</vt:lpstr>
      <vt:lpstr>Afixba (Apixaban) Perioperative Management</vt:lpstr>
      <vt:lpstr>Afixba (Apixaban) Perioperative Management</vt:lpstr>
      <vt:lpstr>عرض تقديمي في PowerPoint</vt:lpstr>
      <vt:lpstr>عرض تقديمي في PowerPoint</vt:lpstr>
      <vt:lpstr>Major Drug Interactions</vt:lpstr>
      <vt:lpstr>عرض تقديمي في PowerPoint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of Heart Failure: Post AMI</dc:title>
  <dc:creator>Hazelton, Alice</dc:creator>
  <cp:lastModifiedBy>فواز  الحكيمي</cp:lastModifiedBy>
  <cp:revision>321</cp:revision>
  <dcterms:created xsi:type="dcterms:W3CDTF">2021-03-22T10:14:23Z</dcterms:created>
  <dcterms:modified xsi:type="dcterms:W3CDTF">2026-04-22T15:27:07Z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0x0101003FEFEC32F147BF44B6C53D2C0CEAFA82</vt:lpwstr>
  </property>
</Properties>
</file>