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0" r:id="rId4"/>
    <p:sldId id="285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1" y="1371600"/>
            <a:ext cx="10468864" cy="1828800"/>
          </a:xfrm>
          <a:ln>
            <a:noFill/>
          </a:ln>
        </p:spPr>
        <p:txBody>
          <a:bodyPr vert="horz" tIns="0" rIns="1828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5"/>
          <a:lstStyle>
            <a:lvl1pPr marL="0" marR="45714" indent="0" algn="r">
              <a:buNone/>
              <a:defRPr>
                <a:solidFill>
                  <a:schemeClr val="tx1"/>
                </a:solidFill>
              </a:defRPr>
            </a:lvl1pPr>
            <a:lvl2pPr marL="457146" indent="0" algn="ctr">
              <a:buNone/>
            </a:lvl2pPr>
            <a:lvl3pPr marL="914293" indent="0" algn="ctr">
              <a:buNone/>
            </a:lvl3pPr>
            <a:lvl4pPr marL="1371440" indent="0" algn="ctr">
              <a:buNone/>
            </a:lvl4pPr>
            <a:lvl5pPr marL="1828586" indent="0" algn="ctr">
              <a:buNone/>
            </a:lvl5pPr>
            <a:lvl6pPr marL="2285733" indent="0" algn="ctr">
              <a:buNone/>
            </a:lvl6pPr>
            <a:lvl7pPr marL="2742879" indent="0" algn="ctr">
              <a:buNone/>
            </a:lvl7pPr>
            <a:lvl8pPr marL="3200026" indent="0" algn="ctr">
              <a:buNone/>
            </a:lvl8pPr>
            <a:lvl9pPr marL="3657172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29694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21621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09453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1130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7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14" rIns="4571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90274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28310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14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5248"/>
            <a:ext cx="5386917" cy="659352"/>
          </a:xfrm>
        </p:spPr>
        <p:txBody>
          <a:bodyPr lIns="45714" tIns="0" rIns="4571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59"/>
            <a:ext cx="5389033" cy="654843"/>
          </a:xfrm>
        </p:spPr>
        <p:txBody>
          <a:bodyPr lIns="45714" tIns="0" rIns="4571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2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1051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1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32508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80091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5" rIns="1828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80932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ctr" defTabSz="9142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ctr" defTabSz="9142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176998"/>
            <a:ext cx="2950464" cy="1582621"/>
          </a:xfrm>
        </p:spPr>
        <p:txBody>
          <a:bodyPr vert="horz" lIns="45714" tIns="45714" rIns="45714" bIns="4571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1" rIns="45714" bIns="4571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1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7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93159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3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4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93"/>
            <a:fld id="{FBCD1AE7-280C-452B-AE7F-1CBB45055686}" type="datetimeFigureOut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03/03/1446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93"/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93"/>
            <a:fld id="{D1A11FAB-C1D9-4DB8-877D-1041ED6592B4}" type="slidenum">
              <a:rPr lang="ar-YE" smtClean="0">
                <a:solidFill>
                  <a:srgbClr val="4E5B6F">
                    <a:shade val="90000"/>
                  </a:srgbClr>
                </a:solidFill>
              </a:rPr>
              <a:pPr defTabSz="914293"/>
              <a:t>‹#›</a:t>
            </a:fld>
            <a:endParaRPr lang="ar-YE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9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r" defTabSz="914293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r" defTabSz="914293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2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  <p:sndAc>
      <p:stSnd>
        <p:snd r:embed="rId13" name="whoosh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88" indent="-274288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5" indent="-246859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indent="-246859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81" indent="-210288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69" indent="-210288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57" indent="-210288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15" indent="-182859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04" indent="-182859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91" indent="-182859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81200" y="533401"/>
            <a:ext cx="9372600" cy="3067050"/>
          </a:xfrm>
        </p:spPr>
        <p:txBody>
          <a:bodyPr>
            <a:normAutofit/>
          </a:bodyPr>
          <a:lstStyle/>
          <a:p>
            <a:pPr algn="l"/>
            <a:r>
              <a:rPr lang="en-US" sz="4900" dirty="0">
                <a:solidFill>
                  <a:schemeClr val="tx1"/>
                </a:solidFill>
              </a:rPr>
              <a:t>  </a:t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accent2">
                    <a:lumMod val="75000"/>
                  </a:schemeClr>
                </a:solidFill>
              </a:rPr>
              <a:t>      Endometriosis 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7854696" cy="24384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Dr. </a:t>
            </a:r>
            <a:r>
              <a:rPr lang="en-US" sz="4000" b="1" dirty="0" err="1">
                <a:solidFill>
                  <a:srgbClr val="FF0000"/>
                </a:solidFill>
              </a:rPr>
              <a:t>Hanan</a:t>
            </a:r>
            <a:r>
              <a:rPr lang="en-US" sz="4000" b="1" dirty="0">
                <a:solidFill>
                  <a:srgbClr val="FF0000"/>
                </a:solidFill>
              </a:rPr>
              <a:t> A </a:t>
            </a:r>
            <a:r>
              <a:rPr lang="en-US" sz="4000" b="1" dirty="0" err="1">
                <a:solidFill>
                  <a:srgbClr val="FF0000"/>
                </a:solidFill>
              </a:rPr>
              <a:t>Balobaid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/>
              <a:t>Seiner Consultant Of </a:t>
            </a:r>
            <a:r>
              <a:rPr lang="en-US" b="1" dirty="0" err="1"/>
              <a:t>Obs</a:t>
            </a:r>
            <a:r>
              <a:rPr lang="en-US" b="1" dirty="0"/>
              <a:t> &amp; Gyn</a:t>
            </a:r>
          </a:p>
          <a:p>
            <a:pPr algn="ctr"/>
            <a:r>
              <a:rPr lang="en-US" b="1" dirty="0"/>
              <a:t>Jordanian </a:t>
            </a:r>
            <a:r>
              <a:rPr lang="en-US" b="1" dirty="0" err="1"/>
              <a:t>Bord</a:t>
            </a:r>
            <a:r>
              <a:rPr lang="en-US" b="1" dirty="0"/>
              <a:t> – KHMC- Jordan</a:t>
            </a:r>
          </a:p>
          <a:p>
            <a:pPr algn="ctr"/>
            <a:r>
              <a:rPr lang="en-US" b="1" dirty="0"/>
              <a:t>Assistant Prof. Hodeida </a:t>
            </a:r>
            <a:r>
              <a:rPr lang="en-US" b="1" dirty="0" err="1"/>
              <a:t>Univirsety</a:t>
            </a:r>
            <a:r>
              <a:rPr lang="en-US" b="1" dirty="0"/>
              <a:t>  </a:t>
            </a:r>
          </a:p>
          <a:p>
            <a:endParaRPr lang="ar-YE" dirty="0"/>
          </a:p>
        </p:txBody>
      </p:sp>
    </p:spTree>
    <p:extLst>
      <p:ext uri="{BB962C8B-B14F-4D97-AF65-F5344CB8AC3E}">
        <p14:creationId xmlns:p14="http://schemas.microsoft.com/office/powerpoint/2010/main" val="2337455515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Dysmenorrhea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dirty="0"/>
              <a:t> Cyclic pain with menstruation is noted commonly in women with endometriosis.  </a:t>
            </a:r>
          </a:p>
          <a:p>
            <a:pPr marL="0" indent="0" algn="l">
              <a:buNone/>
            </a:pPr>
            <a:r>
              <a:rPr lang="en-US" dirty="0"/>
              <a:t>Typically, endometriosis-associated dysmenorrhea precedes menses by 24 to 48 hours and is less responsive to nonsteroidal anti-inflammatory drugs (NSAIDs) and combination oral contraceptives (COCs). </a:t>
            </a:r>
          </a:p>
          <a:p>
            <a:pPr marL="0" indent="0" algn="l">
              <a:buNone/>
            </a:pPr>
            <a:r>
              <a:rPr lang="en-US" dirty="0"/>
              <a:t>The is pain is thought to be more severe in comparison with primary dysmenorrhea.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8312162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</a:rPr>
              <a:t>Dyspareunia </a:t>
            </a:r>
          </a:p>
          <a:p>
            <a:pPr marL="0" indent="0" algn="l">
              <a:buNone/>
            </a:pPr>
            <a:r>
              <a:rPr lang="en-US" dirty="0"/>
              <a:t> Endometriosis-associated dyspareunia is most often related to rectovaginal septum or uterosacral ligament disease and is less commonly associated with ovarian involvement   </a:t>
            </a:r>
          </a:p>
          <a:p>
            <a:pPr marL="0" indent="0" algn="l">
              <a:buNone/>
            </a:pPr>
            <a:r>
              <a:rPr lang="en-US" dirty="0"/>
              <a:t>During intercourse, tension on diseased uterosacral ligaments may trigger this pain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91663127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0000"/>
                </a:solidFill>
              </a:rPr>
              <a:t>Defamatory Pain </a:t>
            </a:r>
          </a:p>
          <a:p>
            <a:pPr marL="0" indent="0" algn="l">
              <a:buNone/>
            </a:pPr>
            <a:r>
              <a:rPr lang="en-US" dirty="0"/>
              <a:t> Painful defecation develops less commonly than the other types of pelvic pain and </a:t>
            </a:r>
          </a:p>
          <a:p>
            <a:pPr marL="0" indent="0" algn="l">
              <a:buNone/>
            </a:pPr>
            <a:r>
              <a:rPr lang="en-US" dirty="0"/>
              <a:t> typically reflects  </a:t>
            </a:r>
            <a:r>
              <a:rPr lang="en-US" dirty="0" err="1"/>
              <a:t>rectosigmoid</a:t>
            </a:r>
            <a:r>
              <a:rPr lang="en-US" dirty="0"/>
              <a:t> involvement with </a:t>
            </a:r>
            <a:r>
              <a:rPr lang="en-US" dirty="0" err="1"/>
              <a:t>endometriotic</a:t>
            </a:r>
            <a:r>
              <a:rPr lang="en-US" dirty="0"/>
              <a:t> implants  Symptoms may be chronic or cyclic,  </a:t>
            </a:r>
          </a:p>
          <a:p>
            <a:pPr marL="0" indent="0" algn="l">
              <a:buNone/>
            </a:pPr>
            <a:r>
              <a:rPr lang="en-US" dirty="0"/>
              <a:t>and they may be associated with constipation, diarrhea, or cyclic hematochezia .  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267936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0000"/>
                </a:solidFill>
              </a:rPr>
              <a:t>Dysuria</a:t>
            </a:r>
            <a:r>
              <a:rPr lang="en-US" dirty="0"/>
              <a:t>  </a:t>
            </a:r>
          </a:p>
          <a:p>
            <a:pPr marL="0" indent="0" algn="l">
              <a:buNone/>
            </a:pPr>
            <a:r>
              <a:rPr lang="en-US" dirty="0"/>
              <a:t>Although less frequent symptoms of endometriosis, painful urination and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cyclic urinary frequency and urgency may be noted in affected women. </a:t>
            </a:r>
            <a:endParaRPr lang="ar-SA" dirty="0"/>
          </a:p>
          <a:p>
            <a:pPr marL="0" indent="0" algn="l">
              <a:buNone/>
            </a:pPr>
            <a:endParaRPr lang="ar-SA" dirty="0"/>
          </a:p>
          <a:p>
            <a:pPr marL="0" indent="0" algn="l">
              <a:buNone/>
            </a:pPr>
            <a:r>
              <a:rPr lang="en-US" dirty="0"/>
              <a:t>Endometriosis may be suspected if these symptoms are concurrent with negative urine culture results . </a:t>
            </a:r>
          </a:p>
          <a:p>
            <a:pPr marL="0" indent="0" algn="l">
              <a:buNone/>
            </a:pPr>
            <a:r>
              <a:rPr lang="en-US" dirty="0"/>
              <a:t>If hematuria or significant bladder symptoms are noted, </a:t>
            </a:r>
          </a:p>
          <a:p>
            <a:pPr marL="0" indent="0" algn="l">
              <a:buNone/>
            </a:pPr>
            <a:r>
              <a:rPr lang="en-US" dirty="0"/>
              <a:t> cystoscopy may be performed for further evaluation and diagnosis </a:t>
            </a:r>
          </a:p>
          <a:p>
            <a:pPr marL="0" indent="0" algn="l">
              <a:buNone/>
            </a:pPr>
            <a:r>
              <a:rPr lang="en-US" dirty="0"/>
              <a:t> confirmation.</a:t>
            </a:r>
            <a:r>
              <a:rPr lang="ar-S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7307385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Noncyclic Pain </a:t>
            </a:r>
          </a:p>
          <a:p>
            <a:pPr marL="0" indent="0" algn="l">
              <a:buNone/>
            </a:pPr>
            <a:r>
              <a:rPr lang="en-US" dirty="0"/>
              <a:t> Chronic pelvic pain is the most common symptom associated with endometriosis. </a:t>
            </a:r>
          </a:p>
          <a:p>
            <a:pPr marL="0" indent="0" algn="l">
              <a:buNone/>
            </a:pPr>
            <a:r>
              <a:rPr lang="en-US" dirty="0"/>
              <a:t> Approximately 40 to 60 percent of women with chronic pelvic pain are found to have endometriosis at the time of laparoscopy  </a:t>
            </a:r>
          </a:p>
          <a:p>
            <a:pPr marL="0" indent="0" algn="l">
              <a:buNone/>
            </a:pPr>
            <a:r>
              <a:rPr lang="en-US" dirty="0"/>
              <a:t>If the rectovaginal septum or uterosacral ligaments are involved with disease, pain may radiate to the rectum or lower back. </a:t>
            </a:r>
          </a:p>
          <a:p>
            <a:pPr marL="0" indent="0" algn="l">
              <a:buNone/>
            </a:pPr>
            <a:r>
              <a:rPr lang="en-US" dirty="0"/>
              <a:t> Alternatively, pain radiating down the leg and causing cyclic sciatica may reflect posterior peritoneal   or direct sciatic nerve involvement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3242890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0000"/>
                </a:solidFill>
              </a:rPr>
              <a:t>Infertility</a:t>
            </a:r>
          </a:p>
          <a:p>
            <a:pPr marL="0" indent="0" algn="l">
              <a:buNone/>
            </a:pPr>
            <a:r>
              <a:rPr lang="en-US" dirty="0"/>
              <a:t> The  incidence of endometriosis in women with subfertility is 20 to 30 percent   </a:t>
            </a:r>
          </a:p>
          <a:p>
            <a:pPr marL="0" indent="0" algn="l">
              <a:buNone/>
            </a:pPr>
            <a:r>
              <a:rPr lang="en-US" dirty="0"/>
              <a:t> The incidence of endometriosis in women </a:t>
            </a:r>
          </a:p>
          <a:p>
            <a:pPr marL="0" indent="0" algn="l">
              <a:buNone/>
            </a:pPr>
            <a:r>
              <a:rPr lang="en-US" dirty="0"/>
              <a:t>with subfertility is 20 to 30 per, Adhesions are one intuitive explanation </a:t>
            </a:r>
            <a:r>
              <a:rPr lang="ar-SA" dirty="0"/>
              <a:t> </a:t>
            </a:r>
            <a:r>
              <a:rPr lang="en-US" dirty="0"/>
              <a:t>related infertility. These may impair normal oocyte pick-up and transport by the fallopian tube. defects include perturbations in follicle development, ovulation, sperm function, embryo quality and development, and implantation</a:t>
            </a:r>
          </a:p>
          <a:p>
            <a:pPr marL="0" indent="0" algn="l">
              <a:buNone/>
            </a:pPr>
            <a:r>
              <a:rPr lang="en-US" dirty="0"/>
              <a:t> 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7518676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 Visual Inspection  </a:t>
            </a:r>
          </a:p>
          <a:p>
            <a:pPr marL="0" indent="0" algn="l">
              <a:buNone/>
            </a:pPr>
            <a:r>
              <a:rPr lang="en-US" dirty="0"/>
              <a:t>For the most part, endometriosis is a disease confined to the pelvis. Accordingly, abnormalities during visual inspection are often lacking. </a:t>
            </a:r>
          </a:p>
          <a:p>
            <a:pPr marL="0" indent="0" algn="l">
              <a:buNone/>
            </a:pPr>
            <a:r>
              <a:rPr lang="en-US" dirty="0"/>
              <a:t> Some exceptions include endometriosis within an episiotomy scar or surgical scar, most often within a </a:t>
            </a:r>
            <a:r>
              <a:rPr lang="en-US" dirty="0" err="1"/>
              <a:t>Pfannenstiel</a:t>
            </a:r>
            <a:r>
              <a:rPr lang="en-US" dirty="0"/>
              <a:t> incision  </a:t>
            </a:r>
          </a:p>
          <a:p>
            <a:pPr marL="0" indent="0" algn="l">
              <a:buNone/>
            </a:pPr>
            <a:r>
              <a:rPr lang="en-US" dirty="0"/>
              <a:t>Rarely, endometriosis may develop spontaneously within the perineum or perianal region  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46262003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Speculum Examination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 blue or red powder-burn lesions may be seen on the cervix or the posterior fornix of the vagina </a:t>
            </a:r>
          </a:p>
          <a:p>
            <a:pPr marL="0" indent="0" algn="l">
              <a:buNone/>
            </a:pPr>
            <a:r>
              <a:rPr lang="en-US" dirty="0"/>
              <a:t>. These lesions may be tender or bleed with contact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507773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Bimanual Examination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Uterosacral ligament nodularity and tenderness may reflect active disease or scarring along the ligament.  </a:t>
            </a:r>
            <a:endParaRPr lang="ar-SA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An enlarged, cystic adnexal mass may represent an ovarian </a:t>
            </a:r>
            <a:r>
              <a:rPr lang="en-US" dirty="0" err="1"/>
              <a:t>endometrioma</a:t>
            </a:r>
            <a:r>
              <a:rPr lang="en-US" dirty="0"/>
              <a:t>, which may be mobile or adhered to other pelvic structures.</a:t>
            </a:r>
            <a:endParaRPr lang="ar-SA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Bimanual examination may reveal a </a:t>
            </a:r>
            <a:r>
              <a:rPr lang="en-US" dirty="0" err="1"/>
              <a:t>retroverted</a:t>
            </a:r>
            <a:r>
              <a:rPr lang="en-US" dirty="0"/>
              <a:t>, fixed, tender uterus, </a:t>
            </a:r>
          </a:p>
          <a:p>
            <a:pPr marL="0" indent="0" algn="l">
              <a:buNone/>
            </a:pPr>
            <a:r>
              <a:rPr lang="en-US" dirty="0"/>
              <a:t>or a firm, fixed posterior cul-de-sac.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0233655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Laboratory Testing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Serum CA125 </a:t>
            </a:r>
            <a:endParaRPr lang="ar-SA" dirty="0"/>
          </a:p>
          <a:p>
            <a:pPr marL="0" indent="0" algn="l">
              <a:buNone/>
            </a:pPr>
            <a:r>
              <a:rPr lang="en-US" dirty="0"/>
              <a:t>Cancer antigen 19-9 (CA 19-9),</a:t>
            </a:r>
          </a:p>
          <a:p>
            <a:pPr marL="0" indent="0" algn="l">
              <a:buNone/>
            </a:pPr>
            <a:r>
              <a:rPr lang="pt-BR" dirty="0"/>
              <a:t> Serum placental protein 14 (PP14; glycodelin-A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dirty="0"/>
              <a:t>Other suspected biomarkers include </a:t>
            </a:r>
          </a:p>
          <a:p>
            <a:pPr marL="0" indent="0" algn="l">
              <a:buNone/>
            </a:pPr>
            <a:r>
              <a:rPr lang="en-US" dirty="0"/>
              <a:t> VEGF [vascular endothelial G F ] </a:t>
            </a:r>
          </a:p>
          <a:p>
            <a:pPr marL="0" indent="0" algn="l">
              <a:buNone/>
            </a:pPr>
            <a:r>
              <a:rPr lang="en-US" dirty="0"/>
              <a:t> thyroid stimulating hormone (F SH), </a:t>
            </a:r>
          </a:p>
          <a:p>
            <a:pPr marL="0" indent="0" algn="l">
              <a:buNone/>
            </a:pPr>
            <a:r>
              <a:rPr lang="en-US" dirty="0"/>
              <a:t> and cytokines such as interleukin 6 (IL-6) or IL-8. </a:t>
            </a:r>
            <a:endParaRPr lang="pt-BR" dirty="0"/>
          </a:p>
          <a:p>
            <a:pPr marL="0" indent="0" algn="l">
              <a:buNone/>
            </a:pPr>
            <a:r>
              <a:rPr lang="en-US" dirty="0"/>
              <a:t> </a:t>
            </a:r>
            <a:endParaRPr lang="ar-SA" dirty="0"/>
          </a:p>
          <a:p>
            <a:pPr marL="0" indent="0" algn="l">
              <a:buNone/>
            </a:pPr>
            <a:r>
              <a:rPr lang="ar-SA" dirty="0"/>
              <a:t> </a:t>
            </a:r>
            <a:endParaRPr lang="en-US" dirty="0"/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4180761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1956"/>
            <a:ext cx="12192000" cy="70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10539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Diagnostic Imaging </a:t>
            </a:r>
          </a:p>
          <a:p>
            <a:pPr marL="0" indent="0" algn="l">
              <a:buNone/>
            </a:pPr>
            <a:r>
              <a:rPr lang="en-US" dirty="0"/>
              <a:t> Sonography</a:t>
            </a:r>
          </a:p>
          <a:p>
            <a:pPr marL="0" indent="0" algn="l">
              <a:buNone/>
            </a:pPr>
            <a:r>
              <a:rPr lang="en-US" dirty="0"/>
              <a:t> Both transabdominal and transvaginal (TVS) sonographic </a:t>
            </a:r>
          </a:p>
          <a:p>
            <a:pPr marL="0" indent="0" algn="l">
              <a:buNone/>
            </a:pPr>
            <a:r>
              <a:rPr lang="en-US" dirty="0"/>
              <a:t> Computed Tomographic (CT) Scanning </a:t>
            </a:r>
          </a:p>
          <a:p>
            <a:pPr marL="0" indent="0" algn="l">
              <a:buNone/>
            </a:pPr>
            <a:r>
              <a:rPr lang="en-US" dirty="0"/>
              <a:t> Magnetic Resonance Imaging </a:t>
            </a:r>
            <a:endParaRPr lang="ar-SA" dirty="0"/>
          </a:p>
          <a:p>
            <a:pPr marL="0" indent="0" algn="l">
              <a:buNone/>
            </a:pPr>
            <a:r>
              <a:rPr lang="en-US" dirty="0"/>
              <a:t> ■ Diagnostic Laparoscopy </a:t>
            </a:r>
          </a:p>
          <a:p>
            <a:pPr marL="0" indent="0" algn="l">
              <a:buNone/>
            </a:pPr>
            <a:r>
              <a:rPr lang="en-US" dirty="0"/>
              <a:t> The is tool is the primary method used for diagnosing endometriosis  Laparoscopic findings are variable and may include  </a:t>
            </a:r>
          </a:p>
          <a:p>
            <a:pPr marL="0" indent="0" algn="l">
              <a:buNone/>
            </a:pPr>
            <a:r>
              <a:rPr lang="en-US" dirty="0"/>
              <a:t>discrete </a:t>
            </a:r>
            <a:r>
              <a:rPr lang="en-US" dirty="0" err="1"/>
              <a:t>endometriotic</a:t>
            </a:r>
            <a:r>
              <a:rPr lang="en-US" dirty="0"/>
              <a:t> lesions, </a:t>
            </a:r>
            <a:r>
              <a:rPr lang="en-US" dirty="0" err="1"/>
              <a:t>endometrioma</a:t>
            </a:r>
            <a:r>
              <a:rPr lang="en-US" dirty="0"/>
              <a:t>, and adhesion formation. </a:t>
            </a:r>
            <a:endParaRPr lang="ar-SA" dirty="0"/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8230793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Symptoms ,physical examination and imaging (US,CT,MRI) can give </a:t>
            </a:r>
            <a:r>
              <a:rPr lang="ar-SA" dirty="0"/>
              <a:t> </a:t>
            </a:r>
          </a:p>
          <a:p>
            <a:pPr marL="0" indent="0" algn="l">
              <a:buNone/>
            </a:pPr>
            <a:r>
              <a:rPr lang="en-US" dirty="0"/>
              <a:t>suspicion but Definitive Diagnosis only by :</a:t>
            </a:r>
          </a:p>
          <a:p>
            <a:pPr marL="0" indent="0" algn="l">
              <a:buNone/>
            </a:pPr>
            <a:r>
              <a:rPr lang="en-US" dirty="0"/>
              <a:t>1-Direct visualization (via laparotomy or laparoscopy)</a:t>
            </a:r>
          </a:p>
          <a:p>
            <a:pPr marL="0" indent="0" algn="l">
              <a:buNone/>
            </a:pPr>
            <a:r>
              <a:rPr lang="en-US" dirty="0"/>
              <a:t>2-Histologic and gross findings consistent with endometrial tissue</a:t>
            </a:r>
          </a:p>
          <a:p>
            <a:pPr marL="0" indent="0" algn="l">
              <a:buNone/>
            </a:pPr>
            <a:endParaRPr lang="ar-SA" dirty="0"/>
          </a:p>
        </p:txBody>
      </p:sp>
      <p:sp>
        <p:nvSpPr>
          <p:cNvPr id="4" name="زر إجراء: صوت 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 flipH="1" flipV="1">
            <a:off x="10418618" y="3713017"/>
            <a:ext cx="1357745" cy="113607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9991791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treatment of endometriosis is dependent on </a:t>
            </a:r>
          </a:p>
          <a:p>
            <a:pPr marL="0" indent="0" algn="l">
              <a:buNone/>
            </a:pPr>
            <a:r>
              <a:rPr lang="en-US" dirty="0"/>
              <a:t>(a) the severity of symptoms, </a:t>
            </a:r>
          </a:p>
          <a:p>
            <a:pPr marL="0" indent="0" algn="l">
              <a:buNone/>
            </a:pPr>
            <a:r>
              <a:rPr lang="en-US" dirty="0"/>
              <a:t> (b) the extent of disease,  </a:t>
            </a:r>
          </a:p>
          <a:p>
            <a:pPr marL="0" indent="0" algn="l">
              <a:buNone/>
            </a:pPr>
            <a:r>
              <a:rPr lang="en-US" dirty="0"/>
              <a:t>(c) the location of disease, </a:t>
            </a:r>
          </a:p>
          <a:p>
            <a:pPr marL="0" indent="0" algn="l">
              <a:buNone/>
            </a:pPr>
            <a:r>
              <a:rPr lang="en-US" dirty="0"/>
              <a:t> (d) the patient's desire for pregnancy, and </a:t>
            </a:r>
          </a:p>
          <a:p>
            <a:pPr marL="0" indent="0" algn="l">
              <a:buNone/>
            </a:pPr>
            <a:r>
              <a:rPr lang="en-US" dirty="0"/>
              <a:t>(e) the age of the patient. 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7018594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fontAlgn="t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Expectant Management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b="1" i="1" dirty="0">
                <a:solidFill>
                  <a:srgbClr val="007EEA"/>
                </a:solidFill>
                <a:latin typeface="Constantia" panose="02030602050306030303" pitchFamily="18" charset="0"/>
              </a:rPr>
              <a:t>Medical therapy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</a:t>
            </a:r>
            <a:r>
              <a:rPr lang="en-US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Progestins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</a:t>
            </a:r>
            <a:r>
              <a:rPr lang="en-US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Levonorgestrel</a:t>
            </a: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-releasing intrauterine device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</a:t>
            </a:r>
            <a:r>
              <a:rPr lang="en-US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Danazol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GnRH analogues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 Mifepristone (RU486; </a:t>
            </a:r>
            <a:r>
              <a:rPr lang="en-US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Mifeprex</a:t>
            </a: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) 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i="1" dirty="0">
                <a:solidFill>
                  <a:srgbClr val="007EEA"/>
                </a:solidFill>
                <a:latin typeface="Constantia" panose="02030602050306030303" pitchFamily="18" charset="0"/>
              </a:rPr>
              <a:t>Surgical therapy (laparoscopy or laparotomy</a:t>
            </a:r>
            <a:r>
              <a:rPr lang="en-US" sz="2800" i="1" dirty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Conservative: retains uterus and ovarian tissue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Definitive: removal of uterus and possibly ovaries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b="1" i="1" dirty="0">
                <a:solidFill>
                  <a:srgbClr val="007EEA"/>
                </a:solidFill>
                <a:latin typeface="Constantia" panose="02030602050306030303" pitchFamily="18" charset="0"/>
              </a:rPr>
              <a:t>Combination therapy</a:t>
            </a:r>
            <a:br>
              <a:rPr lang="en-US" sz="2800" b="1" dirty="0">
                <a:solidFill>
                  <a:srgbClr val="007EEA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Preoperative medical therapy</a:t>
            </a:r>
            <a:b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   Postoperative medical therapy</a:t>
            </a:r>
            <a:endParaRPr lang="ar-SA" sz="2400" dirty="0">
              <a:latin typeface="Arial" panose="020B0604020202020204" pitchFamily="34" charset="0"/>
            </a:endParaRPr>
          </a:p>
          <a:p>
            <a:pPr marL="0" indent="0" algn="l" fontAlgn="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1740929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u="sng" dirty="0" err="1"/>
              <a:t>Presacral</a:t>
            </a:r>
            <a:r>
              <a:rPr lang="en-US" b="1" u="sng" dirty="0"/>
              <a:t> </a:t>
            </a:r>
            <a:r>
              <a:rPr lang="en-US" b="1" u="sng" dirty="0" err="1"/>
              <a:t>Neurectomy</a:t>
            </a:r>
            <a:r>
              <a:rPr lang="en-US" b="1" u="sng" dirty="0"/>
              <a:t> </a:t>
            </a:r>
          </a:p>
          <a:p>
            <a:pPr marL="0" indent="0" algn="l">
              <a:buNone/>
            </a:pPr>
            <a:r>
              <a:rPr lang="en-US" dirty="0"/>
              <a:t>For some women,  </a:t>
            </a:r>
          </a:p>
          <a:p>
            <a:pPr marL="0" indent="0" algn="l">
              <a:buNone/>
            </a:pPr>
            <a:r>
              <a:rPr lang="en-US" dirty="0"/>
              <a:t>transection of </a:t>
            </a:r>
            <a:r>
              <a:rPr lang="en-US" dirty="0" err="1"/>
              <a:t>presacral</a:t>
            </a:r>
            <a:r>
              <a:rPr lang="en-US" dirty="0"/>
              <a:t> nerves lying within the interiliac triangle may provide relief of chronic pelvic pain</a:t>
            </a:r>
          </a:p>
          <a:p>
            <a:pPr marL="0" indent="0" algn="l">
              <a:buNone/>
            </a:pPr>
            <a:r>
              <a:rPr lang="en-US" b="1" u="sng" dirty="0"/>
              <a:t> Laparoscopic Uterine Nerve Ablation </a:t>
            </a:r>
          </a:p>
          <a:p>
            <a:pPr marL="0" indent="0" algn="l">
              <a:buNone/>
            </a:pPr>
            <a:r>
              <a:rPr lang="en-US" dirty="0"/>
              <a:t>There is no evidence that laparoscopic uterine nerve ablation (LUNA) </a:t>
            </a:r>
          </a:p>
          <a:p>
            <a:pPr marL="0" indent="0" algn="l">
              <a:buNone/>
            </a:pPr>
            <a:r>
              <a:rPr lang="en-US" dirty="0"/>
              <a:t> is effective in treating endometriosis-related pain </a:t>
            </a:r>
            <a:endParaRPr lang="ar-SA" dirty="0"/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4459044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982" y="0"/>
            <a:ext cx="1199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0171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Gynecologic </a:t>
            </a:r>
          </a:p>
          <a:p>
            <a:pPr marL="0" indent="0" algn="l">
              <a:buNone/>
            </a:pPr>
            <a:r>
              <a:rPr lang="en-US" dirty="0"/>
              <a:t> Pelvic inflammatory disease </a:t>
            </a:r>
          </a:p>
          <a:p>
            <a:pPr marL="0" indent="0" algn="l">
              <a:buNone/>
            </a:pPr>
            <a:r>
              <a:rPr lang="en-US" dirty="0"/>
              <a:t> Tub ovarian abscess Salpingitis </a:t>
            </a:r>
          </a:p>
          <a:p>
            <a:pPr marL="0" indent="0" algn="l">
              <a:buNone/>
            </a:pPr>
            <a:r>
              <a:rPr lang="en-US" dirty="0"/>
              <a:t> Endometritis </a:t>
            </a:r>
          </a:p>
          <a:p>
            <a:pPr marL="0" indent="0" algn="l">
              <a:buNone/>
            </a:pPr>
            <a:r>
              <a:rPr lang="en-US" dirty="0"/>
              <a:t> Hemorrhagic ovarian cyst </a:t>
            </a:r>
          </a:p>
          <a:p>
            <a:pPr marL="0" indent="0" algn="l">
              <a:buNone/>
            </a:pPr>
            <a:r>
              <a:rPr lang="en-US" dirty="0"/>
              <a:t> Ovarian torsion </a:t>
            </a:r>
          </a:p>
          <a:p>
            <a:pPr marL="0" indent="0" algn="l">
              <a:buNone/>
            </a:pPr>
            <a:r>
              <a:rPr lang="en-US" dirty="0"/>
              <a:t> Primary dysmenorrhea </a:t>
            </a:r>
          </a:p>
          <a:p>
            <a:pPr marL="0" indent="0" algn="l">
              <a:buNone/>
            </a:pPr>
            <a:r>
              <a:rPr lang="en-US" dirty="0"/>
              <a:t> Degenerating leiomyoma </a:t>
            </a:r>
          </a:p>
          <a:p>
            <a:pPr marL="0" indent="0" algn="l">
              <a:buNone/>
            </a:pPr>
            <a:r>
              <a:rPr lang="en-US" dirty="0"/>
              <a:t> Ectopic pregnancy </a:t>
            </a:r>
          </a:p>
          <a:p>
            <a:pPr marL="0" indent="0" algn="l">
              <a:buNone/>
            </a:pPr>
            <a:r>
              <a:rPr lang="en-US" dirty="0"/>
              <a:t> Other pregnancy complications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0117710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Nongynecologic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dirty="0"/>
              <a:t> Interstitial cystitis </a:t>
            </a:r>
          </a:p>
          <a:p>
            <a:pPr marL="0" indent="0" algn="l">
              <a:buNone/>
            </a:pPr>
            <a:r>
              <a:rPr lang="en-US" dirty="0"/>
              <a:t> Chronic urinary tract infection </a:t>
            </a:r>
          </a:p>
          <a:p>
            <a:pPr marL="0" indent="0" algn="l">
              <a:buNone/>
            </a:pPr>
            <a:r>
              <a:rPr lang="en-US" dirty="0"/>
              <a:t> Renal calculi </a:t>
            </a:r>
          </a:p>
          <a:p>
            <a:pPr marL="0" indent="0" algn="l">
              <a:buNone/>
            </a:pPr>
            <a:r>
              <a:rPr lang="en-US" dirty="0"/>
              <a:t> Inflammatory bowel disease </a:t>
            </a:r>
          </a:p>
          <a:p>
            <a:pPr marL="0" indent="0" algn="l">
              <a:buNone/>
            </a:pPr>
            <a:r>
              <a:rPr lang="en-US" dirty="0"/>
              <a:t> Irritable bowel syndrome </a:t>
            </a:r>
          </a:p>
          <a:p>
            <a:pPr marL="0" indent="0" algn="l">
              <a:buNone/>
            </a:pPr>
            <a:r>
              <a:rPr lang="en-US" dirty="0"/>
              <a:t> Diverticulitis  </a:t>
            </a:r>
          </a:p>
          <a:p>
            <a:pPr marL="0" indent="0" algn="l">
              <a:buNone/>
            </a:pPr>
            <a:r>
              <a:rPr lang="en-US" dirty="0"/>
              <a:t>Mesenteric lymphadenitis </a:t>
            </a:r>
          </a:p>
          <a:p>
            <a:pPr marL="0" indent="0" algn="l">
              <a:buNone/>
            </a:pPr>
            <a:r>
              <a:rPr lang="en-US" dirty="0"/>
              <a:t> Musculoskeletal disorders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7544533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04088"/>
            <a:ext cx="10667999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3747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09" y="0"/>
            <a:ext cx="11956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7871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71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1336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2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38002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36" y="0"/>
            <a:ext cx="11513127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0397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09508"/>
            <a:ext cx="12192000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471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endometriosis can be presented with classic Triad –( dysmenorrhea, dyspareunia, </a:t>
            </a:r>
            <a:r>
              <a:rPr lang="en-US" dirty="0" err="1"/>
              <a:t>dyschezia</a:t>
            </a:r>
            <a:r>
              <a:rPr lang="en-US" dirty="0"/>
              <a:t> ) , Secondary dysmenorrhea </a:t>
            </a:r>
          </a:p>
          <a:p>
            <a:pPr marL="0" indent="0" algn="l">
              <a:buNone/>
            </a:pPr>
            <a:r>
              <a:rPr lang="en-US" dirty="0"/>
              <a:t> Pain (cyclic and non-cyclic) , Premenstrual and postmenstrual spotting (in about 20%).</a:t>
            </a:r>
          </a:p>
          <a:p>
            <a:pPr marL="0" indent="0" algn="l">
              <a:buNone/>
            </a:pPr>
            <a:r>
              <a:rPr lang="en-US" dirty="0"/>
              <a:t>,</a:t>
            </a:r>
            <a:r>
              <a:rPr lang="en-US" u="sng" dirty="0"/>
              <a:t>Infertility</a:t>
            </a:r>
            <a:r>
              <a:rPr lang="en-US" dirty="0"/>
              <a:t>,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6830469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879</Words>
  <Application>Microsoft Office PowerPoint</Application>
  <PresentationFormat>شاشة عريضة</PresentationFormat>
  <Paragraphs>110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Majalla UI</vt:lpstr>
      <vt:lpstr>Traditional Arabic</vt:lpstr>
      <vt:lpstr>Wingdings 2</vt:lpstr>
      <vt:lpstr>تدفق</vt:lpstr>
      <vt:lpstr>         Endometriosis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SYMPTOMS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Physical Examination </vt:lpstr>
      <vt:lpstr>Speculum Examination</vt:lpstr>
      <vt:lpstr>Bimanual Examination</vt:lpstr>
      <vt:lpstr> Laboratory Testing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Differential Diagnosis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31</cp:revision>
  <dcterms:created xsi:type="dcterms:W3CDTF">2021-02-02T08:14:59Z</dcterms:created>
  <dcterms:modified xsi:type="dcterms:W3CDTF">2024-09-06T18:18:27Z</dcterms:modified>
</cp:coreProperties>
</file>