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notesMasterIdLst>
    <p:notesMasterId r:id="rId20"/>
  </p:notesMasterIdLst>
  <p:sldIdLst>
    <p:sldId id="256" r:id="rId2"/>
    <p:sldId id="257" r:id="rId3"/>
    <p:sldId id="258" r:id="rId4"/>
    <p:sldId id="259" r:id="rId5"/>
    <p:sldId id="260" r:id="rId6"/>
    <p:sldId id="261" r:id="rId7"/>
    <p:sldId id="276" r:id="rId8"/>
    <p:sldId id="263" r:id="rId9"/>
    <p:sldId id="264" r:id="rId10"/>
    <p:sldId id="277" r:id="rId11"/>
    <p:sldId id="272" r:id="rId12"/>
    <p:sldId id="274" r:id="rId13"/>
    <p:sldId id="266" r:id="rId14"/>
    <p:sldId id="267" r:id="rId15"/>
    <p:sldId id="268" r:id="rId16"/>
    <p:sldId id="270" r:id="rId17"/>
    <p:sldId id="271" r:id="rId18"/>
    <p:sldId id="273" r:id="rId19"/>
  </p:sldIdLst>
  <p:sldSz cx="9144000" cy="6858000" type="screen4x3"/>
  <p:notesSz cx="6858000" cy="9144000"/>
  <p:defaultTextStyle>
    <a:defPPr>
      <a:defRPr lang="ar-Y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aximized" horzBarState="maximized">
    <p:restoredLeft sz="65441" autoAdjust="0"/>
    <p:restoredTop sz="86441" autoAdjust="0"/>
  </p:normalViewPr>
  <p:slideViewPr>
    <p:cSldViewPr>
      <p:cViewPr varScale="1">
        <p:scale>
          <a:sx n="72" d="100"/>
          <a:sy n="72" d="100"/>
        </p:scale>
        <p:origin x="1920" y="78"/>
      </p:cViewPr>
      <p:guideLst>
        <p:guide orient="horz" pos="2160"/>
        <p:guide pos="2880"/>
      </p:guideLst>
    </p:cSldViewPr>
  </p:slideViewPr>
  <p:outlineViewPr>
    <p:cViewPr>
      <p:scale>
        <a:sx n="33" d="100"/>
        <a:sy n="33" d="100"/>
      </p:scale>
      <p:origin x="132"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YE"/>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D3626B8-157B-444F-8784-E967D4059FB0}" type="datetimeFigureOut">
              <a:rPr lang="ar-YE" smtClean="0"/>
              <a:pPr/>
              <a:t>06/03/1446</a:t>
            </a:fld>
            <a:endParaRPr lang="ar-YE"/>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YE"/>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YE"/>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YE"/>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365EC70-7DE8-4ECA-9E3C-FFAD75E27382}" type="slidenum">
              <a:rPr lang="ar-YE" smtClean="0"/>
              <a:pPr/>
              <a:t>‹#›</a:t>
            </a:fld>
            <a:endParaRPr lang="ar-YE"/>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YE" dirty="0"/>
          </a:p>
        </p:txBody>
      </p:sp>
      <p:sp>
        <p:nvSpPr>
          <p:cNvPr id="4" name="عنصر نائب لرقم الشريحة 3"/>
          <p:cNvSpPr>
            <a:spLocks noGrp="1"/>
          </p:cNvSpPr>
          <p:nvPr>
            <p:ph type="sldNum" sz="quarter" idx="10"/>
          </p:nvPr>
        </p:nvSpPr>
        <p:spPr/>
        <p:txBody>
          <a:bodyPr/>
          <a:lstStyle/>
          <a:p>
            <a:fld id="{8365EC70-7DE8-4ECA-9E3C-FFAD75E27382}" type="slidenum">
              <a:rPr lang="ar-YE" smtClean="0"/>
              <a:pPr/>
              <a:t>2</a:t>
            </a:fld>
            <a:endParaRPr lang="ar-Y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YE" dirty="0"/>
          </a:p>
        </p:txBody>
      </p:sp>
      <p:sp>
        <p:nvSpPr>
          <p:cNvPr id="4" name="عنصر نائب لرقم الشريحة 3"/>
          <p:cNvSpPr>
            <a:spLocks noGrp="1"/>
          </p:cNvSpPr>
          <p:nvPr>
            <p:ph type="sldNum" sz="quarter" idx="10"/>
          </p:nvPr>
        </p:nvSpPr>
        <p:spPr/>
        <p:txBody>
          <a:bodyPr/>
          <a:lstStyle/>
          <a:p>
            <a:fld id="{8365EC70-7DE8-4ECA-9E3C-FFAD75E27382}" type="slidenum">
              <a:rPr lang="ar-YE" smtClean="0"/>
              <a:pPr/>
              <a:t>14</a:t>
            </a:fld>
            <a:endParaRPr lang="ar-Y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1"/>
      </p:bgRef>
    </p:bg>
    <p:spTree>
      <p:nvGrpSpPr>
        <p:cNvPr id="1" name=""/>
        <p:cNvGrpSpPr/>
        <p:nvPr/>
      </p:nvGrpSpPr>
      <p:grpSpPr>
        <a:xfrm>
          <a:off x="0" y="0"/>
          <a:ext cx="0" cy="0"/>
          <a:chOff x="0" y="0"/>
          <a:chExt cx="0" cy="0"/>
        </a:xfrm>
      </p:grpSpPr>
      <p:sp>
        <p:nvSpPr>
          <p:cNvPr id="8" name="مستطيل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رابط مستقيم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عنوان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ar-SA"/>
              <a:t>انقر لتحرير نمط العنوان الرئيسي</a:t>
            </a:r>
            <a:endParaRPr kumimoji="0" lang="en-US"/>
          </a:p>
        </p:txBody>
      </p:sp>
      <p:sp>
        <p:nvSpPr>
          <p:cNvPr id="25" name="عنوان فرعي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a:t>انقر لتحرير نمط العنوان الثانوي الرئيسي</a:t>
            </a:r>
            <a:endParaRPr kumimoji="0" lang="en-US"/>
          </a:p>
        </p:txBody>
      </p:sp>
      <p:sp>
        <p:nvSpPr>
          <p:cNvPr id="31" name="عنصر نائب للتاريخ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65E4662B-FBD4-41CE-816B-B94B15B0A667}" type="datetimeFigureOut">
              <a:rPr lang="ar-YE" smtClean="0"/>
              <a:pPr/>
              <a:t>06/03/1446</a:t>
            </a:fld>
            <a:endParaRPr lang="ar-YE"/>
          </a:p>
        </p:txBody>
      </p:sp>
      <p:sp>
        <p:nvSpPr>
          <p:cNvPr id="18" name="عنصر نائب للتذييل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ar-YE"/>
          </a:p>
        </p:txBody>
      </p:sp>
      <p:sp>
        <p:nvSpPr>
          <p:cNvPr id="29" name="عنصر نائب لرقم الشريحة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357CD1D8-52A1-4835-8CD4-05163FB86BC7}" type="slidenum">
              <a:rPr lang="ar-YE" smtClean="0"/>
              <a:pPr/>
              <a:t>‹#›</a:t>
            </a:fld>
            <a:endParaRPr lang="ar-YE"/>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65E4662B-FBD4-41CE-816B-B94B15B0A667}" type="datetimeFigureOut">
              <a:rPr lang="ar-YE" smtClean="0"/>
              <a:pPr/>
              <a:t>06/03/1446</a:t>
            </a:fld>
            <a:endParaRPr lang="ar-YE"/>
          </a:p>
        </p:txBody>
      </p:sp>
      <p:sp>
        <p:nvSpPr>
          <p:cNvPr id="5" name="عنصر نائب للتذييل 4"/>
          <p:cNvSpPr>
            <a:spLocks noGrp="1"/>
          </p:cNvSpPr>
          <p:nvPr>
            <p:ph type="ftr" sz="quarter" idx="11"/>
          </p:nvPr>
        </p:nvSpPr>
        <p:spPr/>
        <p:txBody>
          <a:bodyPr/>
          <a:lstStyle/>
          <a:p>
            <a:endParaRPr lang="ar-YE"/>
          </a:p>
        </p:txBody>
      </p:sp>
      <p:sp>
        <p:nvSpPr>
          <p:cNvPr id="6" name="عنصر نائب لرقم الشريحة 5"/>
          <p:cNvSpPr>
            <a:spLocks noGrp="1"/>
          </p:cNvSpPr>
          <p:nvPr>
            <p:ph type="sldNum" sz="quarter" idx="12"/>
          </p:nvPr>
        </p:nvSpPr>
        <p:spPr/>
        <p:txBody>
          <a:bodyPr/>
          <a:lstStyle/>
          <a:p>
            <a:fld id="{357CD1D8-52A1-4835-8CD4-05163FB86BC7}" type="slidenum">
              <a:rPr lang="ar-YE" smtClean="0"/>
              <a:pPr/>
              <a:t>‹#›</a:t>
            </a:fld>
            <a:endParaRPr lang="ar-Y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53200" y="274955"/>
            <a:ext cx="1524000" cy="5851525"/>
          </a:xfrm>
        </p:spPr>
        <p:txBody>
          <a:bodyPr vert="eaVert" ancho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2"/>
            <a:ext cx="6019800" cy="5851525"/>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a:xfrm>
            <a:off x="4242816" y="6557946"/>
            <a:ext cx="2002464" cy="226902"/>
          </a:xfrm>
        </p:spPr>
        <p:txBody>
          <a:bodyPr/>
          <a:lstStyle/>
          <a:p>
            <a:fld id="{65E4662B-FBD4-41CE-816B-B94B15B0A667}" type="datetimeFigureOut">
              <a:rPr lang="ar-YE" smtClean="0"/>
              <a:pPr/>
              <a:t>06/03/1446</a:t>
            </a:fld>
            <a:endParaRPr lang="ar-YE"/>
          </a:p>
        </p:txBody>
      </p:sp>
      <p:sp>
        <p:nvSpPr>
          <p:cNvPr id="5" name="عنصر نائب للتذييل 4"/>
          <p:cNvSpPr>
            <a:spLocks noGrp="1"/>
          </p:cNvSpPr>
          <p:nvPr>
            <p:ph type="ftr" sz="quarter" idx="11"/>
          </p:nvPr>
        </p:nvSpPr>
        <p:spPr>
          <a:xfrm>
            <a:off x="457200" y="6556248"/>
            <a:ext cx="3657600" cy="228600"/>
          </a:xfrm>
        </p:spPr>
        <p:txBody>
          <a:bodyPr/>
          <a:lstStyle/>
          <a:p>
            <a:endParaRPr lang="ar-YE"/>
          </a:p>
        </p:txBody>
      </p:sp>
      <p:sp>
        <p:nvSpPr>
          <p:cNvPr id="6" name="عنصر نائب لرقم الشريحة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357CD1D8-52A1-4835-8CD4-05163FB86BC7}" type="slidenum">
              <a:rPr lang="ar-YE" smtClean="0"/>
              <a:pPr/>
              <a:t>‹#›</a:t>
            </a:fld>
            <a:endParaRPr lang="ar-Y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65E4662B-FBD4-41CE-816B-B94B15B0A667}" type="datetimeFigureOut">
              <a:rPr lang="ar-YE" smtClean="0"/>
              <a:pPr/>
              <a:t>06/03/1446</a:t>
            </a:fld>
            <a:endParaRPr lang="ar-YE"/>
          </a:p>
        </p:txBody>
      </p:sp>
      <p:sp>
        <p:nvSpPr>
          <p:cNvPr id="5" name="عنصر نائب للتذييل 4"/>
          <p:cNvSpPr>
            <a:spLocks noGrp="1"/>
          </p:cNvSpPr>
          <p:nvPr>
            <p:ph type="ftr" sz="quarter" idx="11"/>
          </p:nvPr>
        </p:nvSpPr>
        <p:spPr/>
        <p:txBody>
          <a:bodyPr/>
          <a:lstStyle/>
          <a:p>
            <a:endParaRPr lang="ar-YE"/>
          </a:p>
        </p:txBody>
      </p:sp>
      <p:sp>
        <p:nvSpPr>
          <p:cNvPr id="6" name="عنصر نائب لرقم الشريحة 5"/>
          <p:cNvSpPr>
            <a:spLocks noGrp="1"/>
          </p:cNvSpPr>
          <p:nvPr>
            <p:ph type="sldNum" sz="quarter" idx="12"/>
          </p:nvPr>
        </p:nvSpPr>
        <p:spPr/>
        <p:txBody>
          <a:bodyPr/>
          <a:lstStyle/>
          <a:p>
            <a:fld id="{357CD1D8-52A1-4835-8CD4-05163FB86BC7}" type="slidenum">
              <a:rPr lang="ar-YE" smtClean="0"/>
              <a:pPr/>
              <a:t>‹#›</a:t>
            </a:fld>
            <a:endParaRPr lang="ar-Y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1">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65E4662B-FBD4-41CE-816B-B94B15B0A667}" type="datetimeFigureOut">
              <a:rPr lang="ar-YE" smtClean="0"/>
              <a:pPr/>
              <a:t>06/03/1446</a:t>
            </a:fld>
            <a:endParaRPr lang="ar-YE"/>
          </a:p>
        </p:txBody>
      </p:sp>
      <p:sp>
        <p:nvSpPr>
          <p:cNvPr id="5" name="عنصر نائب للتذييل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ar-YE"/>
          </a:p>
        </p:txBody>
      </p:sp>
      <p:sp>
        <p:nvSpPr>
          <p:cNvPr id="6" name="عنصر نائب لرقم الشريحة 5"/>
          <p:cNvSpPr>
            <a:spLocks noGrp="1"/>
          </p:cNvSpPr>
          <p:nvPr>
            <p:ph type="sldNum" sz="quarter" idx="12"/>
          </p:nvPr>
        </p:nvSpPr>
        <p:spPr>
          <a:xfrm>
            <a:off x="6733952" y="6555112"/>
            <a:ext cx="588336" cy="228600"/>
          </a:xfrm>
        </p:spPr>
        <p:txBody>
          <a:bodyPr/>
          <a:lstStyle/>
          <a:p>
            <a:fld id="{357CD1D8-52A1-4835-8CD4-05163FB86BC7}" type="slidenum">
              <a:rPr lang="ar-YE" smtClean="0"/>
              <a:pPr/>
              <a:t>‹#›</a:t>
            </a:fld>
            <a:endParaRPr lang="ar-YE"/>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محتوى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65E4662B-FBD4-41CE-816B-B94B15B0A667}" type="datetimeFigureOut">
              <a:rPr lang="ar-YE" smtClean="0"/>
              <a:pPr/>
              <a:t>06/03/1446</a:t>
            </a:fld>
            <a:endParaRPr lang="ar-YE"/>
          </a:p>
        </p:txBody>
      </p:sp>
      <p:sp>
        <p:nvSpPr>
          <p:cNvPr id="6" name="عنصر نائب للتذييل 5"/>
          <p:cNvSpPr>
            <a:spLocks noGrp="1"/>
          </p:cNvSpPr>
          <p:nvPr>
            <p:ph type="ftr" sz="quarter" idx="11"/>
          </p:nvPr>
        </p:nvSpPr>
        <p:spPr/>
        <p:txBody>
          <a:bodyPr/>
          <a:lstStyle/>
          <a:p>
            <a:endParaRPr lang="ar-YE"/>
          </a:p>
        </p:txBody>
      </p:sp>
      <p:sp>
        <p:nvSpPr>
          <p:cNvPr id="7" name="عنصر نائب لرقم الشريحة 6"/>
          <p:cNvSpPr>
            <a:spLocks noGrp="1"/>
          </p:cNvSpPr>
          <p:nvPr>
            <p:ph type="sldNum" sz="quarter" idx="12"/>
          </p:nvPr>
        </p:nvSpPr>
        <p:spPr/>
        <p:txBody>
          <a:bodyPr/>
          <a:lstStyle/>
          <a:p>
            <a:fld id="{357CD1D8-52A1-4835-8CD4-05163FB86BC7}" type="slidenum">
              <a:rPr lang="ar-YE" smtClean="0"/>
              <a:pPr/>
              <a:t>‹#›</a:t>
            </a:fld>
            <a:endParaRPr lang="ar-Y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nchor="b"/>
          <a:lstStyle>
            <a:lvl1pPr>
              <a:defRPr/>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a:t>انقر لتحرير أنماط النص الرئيسي</a:t>
            </a:r>
          </a:p>
        </p:txBody>
      </p:sp>
      <p:sp>
        <p:nvSpPr>
          <p:cNvPr id="4" name="عنصر نائب للنص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a:t>انقر لتحرير أنماط النص الرئيسي</a:t>
            </a:r>
          </a:p>
        </p:txBody>
      </p:sp>
      <p:sp>
        <p:nvSpPr>
          <p:cNvPr id="5" name="عنصر نائب للمحتوى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6" name="عنصر نائب للمحتوى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عنصر نائب للتاريخ 6"/>
          <p:cNvSpPr>
            <a:spLocks noGrp="1"/>
          </p:cNvSpPr>
          <p:nvPr>
            <p:ph type="dt" sz="half" idx="10"/>
          </p:nvPr>
        </p:nvSpPr>
        <p:spPr/>
        <p:txBody>
          <a:bodyPr/>
          <a:lstStyle/>
          <a:p>
            <a:fld id="{65E4662B-FBD4-41CE-816B-B94B15B0A667}" type="datetimeFigureOut">
              <a:rPr lang="ar-YE" smtClean="0"/>
              <a:pPr/>
              <a:t>06/03/1446</a:t>
            </a:fld>
            <a:endParaRPr lang="ar-YE"/>
          </a:p>
        </p:txBody>
      </p:sp>
      <p:sp>
        <p:nvSpPr>
          <p:cNvPr id="8" name="عنصر نائب للتذييل 7"/>
          <p:cNvSpPr>
            <a:spLocks noGrp="1"/>
          </p:cNvSpPr>
          <p:nvPr>
            <p:ph type="ftr" sz="quarter" idx="11"/>
          </p:nvPr>
        </p:nvSpPr>
        <p:spPr/>
        <p:txBody>
          <a:bodyPr/>
          <a:lstStyle/>
          <a:p>
            <a:endParaRPr lang="ar-YE"/>
          </a:p>
        </p:txBody>
      </p:sp>
      <p:sp>
        <p:nvSpPr>
          <p:cNvPr id="9" name="عنصر نائب لرقم الشريحة 8"/>
          <p:cNvSpPr>
            <a:spLocks noGrp="1"/>
          </p:cNvSpPr>
          <p:nvPr>
            <p:ph type="sldNum" sz="quarter" idx="12"/>
          </p:nvPr>
        </p:nvSpPr>
        <p:spPr/>
        <p:txBody>
          <a:bodyPr/>
          <a:lstStyle/>
          <a:p>
            <a:fld id="{357CD1D8-52A1-4835-8CD4-05163FB86BC7}" type="slidenum">
              <a:rPr lang="ar-YE" smtClean="0"/>
              <a:pPr/>
              <a:t>‹#›</a:t>
            </a:fld>
            <a:endParaRPr lang="ar-Y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lstStyle/>
          <a:p>
            <a:r>
              <a:rPr kumimoji="0" lang="ar-SA"/>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65E4662B-FBD4-41CE-816B-B94B15B0A667}" type="datetimeFigureOut">
              <a:rPr lang="ar-YE" smtClean="0"/>
              <a:pPr/>
              <a:t>06/03/1446</a:t>
            </a:fld>
            <a:endParaRPr lang="ar-YE"/>
          </a:p>
        </p:txBody>
      </p:sp>
      <p:sp>
        <p:nvSpPr>
          <p:cNvPr id="4" name="عنصر نائب للتذييل 3"/>
          <p:cNvSpPr>
            <a:spLocks noGrp="1"/>
          </p:cNvSpPr>
          <p:nvPr>
            <p:ph type="ftr" sz="quarter" idx="11"/>
          </p:nvPr>
        </p:nvSpPr>
        <p:spPr/>
        <p:txBody>
          <a:bodyPr/>
          <a:lstStyle/>
          <a:p>
            <a:endParaRPr lang="ar-YE"/>
          </a:p>
        </p:txBody>
      </p:sp>
      <p:sp>
        <p:nvSpPr>
          <p:cNvPr id="5" name="عنصر نائب لرقم الشريحة 4"/>
          <p:cNvSpPr>
            <a:spLocks noGrp="1"/>
          </p:cNvSpPr>
          <p:nvPr>
            <p:ph type="sldNum" sz="quarter" idx="12"/>
          </p:nvPr>
        </p:nvSpPr>
        <p:spPr/>
        <p:txBody>
          <a:bodyPr/>
          <a:lstStyle/>
          <a:p>
            <a:fld id="{357CD1D8-52A1-4835-8CD4-05163FB86BC7}" type="slidenum">
              <a:rPr lang="ar-YE" smtClean="0"/>
              <a:pPr/>
              <a:t>‹#›</a:t>
            </a:fld>
            <a:endParaRPr lang="ar-Y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solidFill>
                  <a:schemeClr val="tx2"/>
                </a:solidFill>
              </a:defRPr>
            </a:lvl1pPr>
            <a:extLst/>
          </a:lstStyle>
          <a:p>
            <a:fld id="{65E4662B-FBD4-41CE-816B-B94B15B0A667}" type="datetimeFigureOut">
              <a:rPr lang="ar-YE" smtClean="0"/>
              <a:pPr/>
              <a:t>06/03/1446</a:t>
            </a:fld>
            <a:endParaRPr lang="ar-YE"/>
          </a:p>
        </p:txBody>
      </p:sp>
      <p:sp>
        <p:nvSpPr>
          <p:cNvPr id="3" name="عنصر نائب للتذييل 2"/>
          <p:cNvSpPr>
            <a:spLocks noGrp="1"/>
          </p:cNvSpPr>
          <p:nvPr>
            <p:ph type="ftr" sz="quarter" idx="11"/>
          </p:nvPr>
        </p:nvSpPr>
        <p:spPr/>
        <p:txBody>
          <a:bodyPr/>
          <a:lstStyle>
            <a:lvl1pPr>
              <a:defRPr>
                <a:solidFill>
                  <a:schemeClr val="tx2"/>
                </a:solidFill>
              </a:defRPr>
            </a:lvl1pPr>
            <a:extLst/>
          </a:lstStyle>
          <a:p>
            <a:endParaRPr lang="ar-YE"/>
          </a:p>
        </p:txBody>
      </p:sp>
      <p:sp>
        <p:nvSpPr>
          <p:cNvPr id="4" name="عنصر نائب لرقم الشريحة 3"/>
          <p:cNvSpPr>
            <a:spLocks noGrp="1"/>
          </p:cNvSpPr>
          <p:nvPr>
            <p:ph type="sldNum" sz="quarter" idx="12"/>
          </p:nvPr>
        </p:nvSpPr>
        <p:spPr/>
        <p:txBody>
          <a:bodyPr/>
          <a:lstStyle/>
          <a:p>
            <a:fld id="{357CD1D8-52A1-4835-8CD4-05163FB86BC7}" type="slidenum">
              <a:rPr lang="ar-YE" smtClean="0"/>
              <a:pPr/>
              <a:t>‹#›</a:t>
            </a:fld>
            <a:endParaRPr lang="ar-Y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a:t>انقر لتحرير أنماط النص الرئيسي</a:t>
            </a:r>
          </a:p>
        </p:txBody>
      </p:sp>
      <p:sp>
        <p:nvSpPr>
          <p:cNvPr id="4" name="عنصر نائب للمحتوى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65E4662B-FBD4-41CE-816B-B94B15B0A667}" type="datetimeFigureOut">
              <a:rPr lang="ar-YE" smtClean="0"/>
              <a:pPr/>
              <a:t>06/03/1446</a:t>
            </a:fld>
            <a:endParaRPr lang="ar-YE"/>
          </a:p>
        </p:txBody>
      </p:sp>
      <p:sp>
        <p:nvSpPr>
          <p:cNvPr id="6" name="عنصر نائب للتذييل 5"/>
          <p:cNvSpPr>
            <a:spLocks noGrp="1"/>
          </p:cNvSpPr>
          <p:nvPr>
            <p:ph type="ftr" sz="quarter" idx="11"/>
          </p:nvPr>
        </p:nvSpPr>
        <p:spPr/>
        <p:txBody>
          <a:bodyPr/>
          <a:lstStyle/>
          <a:p>
            <a:endParaRPr lang="ar-YE"/>
          </a:p>
        </p:txBody>
      </p:sp>
      <p:sp>
        <p:nvSpPr>
          <p:cNvPr id="7" name="عنصر نائب لرقم الشريحة 6"/>
          <p:cNvSpPr>
            <a:spLocks noGrp="1"/>
          </p:cNvSpPr>
          <p:nvPr>
            <p:ph type="sldNum" sz="quarter" idx="12"/>
          </p:nvPr>
        </p:nvSpPr>
        <p:spPr/>
        <p:txBody>
          <a:bodyPr/>
          <a:lstStyle/>
          <a:p>
            <a:fld id="{357CD1D8-52A1-4835-8CD4-05163FB86BC7}" type="slidenum">
              <a:rPr lang="ar-YE" smtClean="0"/>
              <a:pPr/>
              <a:t>‹#›</a:t>
            </a:fld>
            <a:endParaRPr lang="ar-Y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2"/>
      </p:bgRef>
    </p:bg>
    <p:spTree>
      <p:nvGrpSpPr>
        <p:cNvPr id="1" name=""/>
        <p:cNvGrpSpPr/>
        <p:nvPr/>
      </p:nvGrpSpPr>
      <p:grpSpPr>
        <a:xfrm>
          <a:off x="0" y="0"/>
          <a:ext cx="0" cy="0"/>
          <a:chOff x="0" y="0"/>
          <a:chExt cx="0" cy="0"/>
        </a:xfrm>
      </p:grpSpPr>
      <p:sp>
        <p:nvSpPr>
          <p:cNvPr id="8" name="مستطيل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مستطيل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ar-SA"/>
              <a:t>انقر لتحرير نمط العنوان الرئيسي</a:t>
            </a:r>
            <a:endParaRPr kumimoji="0" lang="en-US" dirty="0"/>
          </a:p>
        </p:txBody>
      </p:sp>
      <p:sp>
        <p:nvSpPr>
          <p:cNvPr id="4" name="عنصر نائب للنص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ar-SA"/>
              <a:t>انقر لتحرير أنماط النص الرئيسي</a:t>
            </a:r>
          </a:p>
        </p:txBody>
      </p:sp>
      <p:sp>
        <p:nvSpPr>
          <p:cNvPr id="5" name="عنصر نائب للتاريخ 4"/>
          <p:cNvSpPr>
            <a:spLocks noGrp="1"/>
          </p:cNvSpPr>
          <p:nvPr>
            <p:ph type="dt" sz="half" idx="10"/>
          </p:nvPr>
        </p:nvSpPr>
        <p:spPr/>
        <p:txBody>
          <a:bodyPr/>
          <a:lstStyle/>
          <a:p>
            <a:fld id="{65E4662B-FBD4-41CE-816B-B94B15B0A667}" type="datetimeFigureOut">
              <a:rPr lang="ar-YE" smtClean="0"/>
              <a:pPr/>
              <a:t>06/03/1446</a:t>
            </a:fld>
            <a:endParaRPr lang="ar-YE"/>
          </a:p>
        </p:txBody>
      </p:sp>
      <p:sp>
        <p:nvSpPr>
          <p:cNvPr id="6" name="عنصر نائب للتذييل 5"/>
          <p:cNvSpPr>
            <a:spLocks noGrp="1"/>
          </p:cNvSpPr>
          <p:nvPr>
            <p:ph type="ftr" sz="quarter" idx="11"/>
          </p:nvPr>
        </p:nvSpPr>
        <p:spPr/>
        <p:txBody>
          <a:bodyPr/>
          <a:lstStyle/>
          <a:p>
            <a:endParaRPr lang="ar-YE"/>
          </a:p>
        </p:txBody>
      </p:sp>
      <p:sp>
        <p:nvSpPr>
          <p:cNvPr id="7" name="عنصر نائب لرقم الشريحة 6"/>
          <p:cNvSpPr>
            <a:spLocks noGrp="1"/>
          </p:cNvSpPr>
          <p:nvPr>
            <p:ph type="sldNum" sz="quarter" idx="12"/>
          </p:nvPr>
        </p:nvSpPr>
        <p:spPr/>
        <p:txBody>
          <a:bodyPr/>
          <a:lstStyle/>
          <a:p>
            <a:fld id="{357CD1D8-52A1-4835-8CD4-05163FB86BC7}" type="slidenum">
              <a:rPr lang="ar-YE" smtClean="0"/>
              <a:pPr/>
              <a:t>‹#›</a:t>
            </a:fld>
            <a:endParaRPr lang="ar-YE"/>
          </a:p>
        </p:txBody>
      </p:sp>
      <p:sp>
        <p:nvSpPr>
          <p:cNvPr id="10" name="عنصر نائب للصورة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ar-SA"/>
              <a:t>انقر فوق الرمز لإضافة صورة</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مستطيل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عنصر نائب للعنوان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ar-SA"/>
              <a:t>انقر لتحرير نمط العنوان الرئيسي</a:t>
            </a:r>
            <a:endParaRPr kumimoji="0" lang="en-US"/>
          </a:p>
        </p:txBody>
      </p:sp>
      <p:sp>
        <p:nvSpPr>
          <p:cNvPr id="31" name="عنصر نائب للنص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27" name="عنصر نائب للتاريخ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65E4662B-FBD4-41CE-816B-B94B15B0A667}" type="datetimeFigureOut">
              <a:rPr lang="ar-YE" smtClean="0"/>
              <a:pPr/>
              <a:t>06/03/1446</a:t>
            </a:fld>
            <a:endParaRPr lang="ar-YE"/>
          </a:p>
        </p:txBody>
      </p:sp>
      <p:sp>
        <p:nvSpPr>
          <p:cNvPr id="4" name="عنصر نائب للتذييل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ar-YE"/>
          </a:p>
        </p:txBody>
      </p:sp>
      <p:sp>
        <p:nvSpPr>
          <p:cNvPr id="16" name="عنصر نائب لرقم الشريحة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357CD1D8-52A1-4835-8CD4-05163FB86BC7}" type="slidenum">
              <a:rPr lang="ar-YE" smtClean="0"/>
              <a:pPr/>
              <a:t>‹#›</a:t>
            </a:fld>
            <a:endParaRPr lang="ar-YE"/>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a:t> </a:t>
            </a:r>
            <a:endParaRPr lang="ar-YE" dirty="0"/>
          </a:p>
        </p:txBody>
      </p:sp>
      <p:sp>
        <p:nvSpPr>
          <p:cNvPr id="3" name="عنوان فرعي 2"/>
          <p:cNvSpPr>
            <a:spLocks noGrp="1"/>
          </p:cNvSpPr>
          <p:nvPr>
            <p:ph type="subTitle" idx="1"/>
          </p:nvPr>
        </p:nvSpPr>
        <p:spPr>
          <a:xfrm>
            <a:off x="1500166" y="2928934"/>
            <a:ext cx="6572296" cy="1643074"/>
          </a:xfrm>
          <a:solidFill>
            <a:schemeClr val="accent6">
              <a:lumMod val="40000"/>
              <a:lumOff val="60000"/>
            </a:schemeClr>
          </a:solidFill>
          <a:ln>
            <a:solidFill>
              <a:srgbClr val="92D050"/>
            </a:solidFill>
          </a:ln>
        </p:spPr>
        <p:txBody>
          <a:bodyPr>
            <a:normAutofit/>
          </a:bodyPr>
          <a:lstStyle/>
          <a:p>
            <a:pPr algn="l"/>
            <a:r>
              <a:rPr lang="en-US" sz="2800" b="1" dirty="0">
                <a:solidFill>
                  <a:srgbClr val="C00000"/>
                </a:solidFill>
              </a:rPr>
              <a:t>Acute Renal Failure In Pregnancy</a:t>
            </a:r>
            <a:endParaRPr lang="ar-YE" sz="2800" b="1" dirty="0">
              <a:solidFill>
                <a:srgbClr val="C00000"/>
              </a:solidFill>
            </a:endParaRPr>
          </a:p>
        </p:txBody>
      </p:sp>
      <p:sp>
        <p:nvSpPr>
          <p:cNvPr id="6" name="Title 1">
            <a:extLst>
              <a:ext uri="{FF2B5EF4-FFF2-40B4-BE49-F238E27FC236}">
                <a16:creationId xmlns:a16="http://schemas.microsoft.com/office/drawing/2014/main" id="{AC259F41-EB6F-45D5-8574-99CF19905594}"/>
              </a:ext>
            </a:extLst>
          </p:cNvPr>
          <p:cNvSpPr txBox="1">
            <a:spLocks/>
          </p:cNvSpPr>
          <p:nvPr/>
        </p:nvSpPr>
        <p:spPr>
          <a:xfrm>
            <a:off x="4781549" y="4743450"/>
            <a:ext cx="2628899" cy="557213"/>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PH" sz="3200" b="1" i="0" u="none" strike="noStrike" kern="1200" cap="none" spc="0" normalizeH="0" baseline="0" noProof="0" dirty="0">
              <a:ln>
                <a:noFill/>
              </a:ln>
              <a:solidFill>
                <a:srgbClr val="FF0000"/>
              </a:solidFill>
              <a:effectLst>
                <a:outerShdw blurRad="38100" dist="25400" dir="5400000" algn="tl" rotWithShape="0">
                  <a:srgbClr val="000000">
                    <a:alpha val="43000"/>
                  </a:srgbClr>
                </a:outerShdw>
              </a:effectLst>
              <a:uLnTx/>
              <a:uFillTx/>
              <a:latin typeface="Arial" panose="020B0604020202020204" pitchFamily="34" charset="0"/>
              <a:ea typeface="+mj-ea"/>
              <a:cs typeface="Arial" panose="020B0604020202020204" pitchFamily="34" charset="0"/>
            </a:endParaRP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00034" y="785794"/>
            <a:ext cx="6572296" cy="2339102"/>
          </a:xfrm>
          <a:prstGeom prst="rect">
            <a:avLst/>
          </a:prstGeom>
        </p:spPr>
        <p:txBody>
          <a:bodyPr wrap="square">
            <a:spAutoFit/>
          </a:bodyPr>
          <a:lstStyle/>
          <a:p>
            <a:pPr algn="l"/>
            <a:r>
              <a:rPr lang="en-US" sz="2000" b="1" u="sng" dirty="0">
                <a:solidFill>
                  <a:schemeClr val="accent2">
                    <a:lumMod val="75000"/>
                  </a:schemeClr>
                </a:solidFill>
              </a:rPr>
              <a:t>PHASE OF RECOVERY:</a:t>
            </a:r>
          </a:p>
          <a:p>
            <a:pPr algn="l"/>
            <a:r>
              <a:rPr lang="en-US" b="1" u="sng" dirty="0">
                <a:solidFill>
                  <a:schemeClr val="accent2">
                    <a:lumMod val="75000"/>
                  </a:schemeClr>
                </a:solidFill>
              </a:rPr>
              <a:t> </a:t>
            </a:r>
            <a:r>
              <a:rPr lang="en-US" dirty="0"/>
              <a:t>Tubular epithelium regenerates and tubular function is reestablished along with the is establishment of glomerular activity. The concentration of the electrolytes either in the  </a:t>
            </a:r>
          </a:p>
          <a:p>
            <a:pPr algn="l"/>
            <a:r>
              <a:rPr lang="en-US" dirty="0"/>
              <a:t>plasma or in the urine gradually returns to normal values an </a:t>
            </a:r>
          </a:p>
          <a:p>
            <a:pPr algn="l"/>
            <a:r>
              <a:rPr lang="en-US" dirty="0"/>
              <a:t>So also the specific gravity of the urine. It may take about 1 year for restoration of full function .</a:t>
            </a:r>
          </a:p>
          <a:p>
            <a:pPr algn="l"/>
            <a:r>
              <a:rPr lang="en-US" dirty="0"/>
              <a:t> </a:t>
            </a:r>
            <a:endParaRPr lang="ar-YE" dirty="0"/>
          </a:p>
        </p:txBody>
      </p:sp>
      <p:sp>
        <p:nvSpPr>
          <p:cNvPr id="4" name="مستطيل 3"/>
          <p:cNvSpPr/>
          <p:nvPr/>
        </p:nvSpPr>
        <p:spPr>
          <a:xfrm>
            <a:off x="714348" y="3357562"/>
            <a:ext cx="6143668" cy="2616101"/>
          </a:xfrm>
          <a:prstGeom prst="rect">
            <a:avLst/>
          </a:prstGeom>
        </p:spPr>
        <p:txBody>
          <a:bodyPr wrap="square">
            <a:spAutoFit/>
          </a:bodyPr>
          <a:lstStyle/>
          <a:p>
            <a:pPr algn="l"/>
            <a:r>
              <a:rPr lang="en-US" sz="2800" b="1" i="1" dirty="0">
                <a:solidFill>
                  <a:srgbClr val="FF0000"/>
                </a:solidFill>
              </a:rPr>
              <a:t>Differential diagnosis of acute renal failure</a:t>
            </a:r>
            <a:br>
              <a:rPr lang="en-US" b="1" i="1" dirty="0">
                <a:solidFill>
                  <a:srgbClr val="7030A0"/>
                </a:solidFill>
              </a:rPr>
            </a:br>
            <a:r>
              <a:rPr lang="en-US" b="1" i="1" dirty="0">
                <a:solidFill>
                  <a:srgbClr val="7030A0"/>
                </a:solidFill>
              </a:rPr>
              <a:t>urinalysis;                             perennial                  renal </a:t>
            </a:r>
            <a:br>
              <a:rPr lang="en-US" b="1" i="1" dirty="0">
                <a:solidFill>
                  <a:srgbClr val="7030A0"/>
                </a:solidFill>
              </a:rPr>
            </a:br>
            <a:r>
              <a:rPr lang="en-US" b="1" i="1" dirty="0">
                <a:solidFill>
                  <a:srgbClr val="7030A0"/>
                </a:solidFill>
              </a:rPr>
              <a:t>urinary Na                              &lt;20meq/l         &gt;40meq/l    </a:t>
            </a:r>
            <a:br>
              <a:rPr lang="en-US" b="1" i="1" dirty="0">
                <a:solidFill>
                  <a:srgbClr val="7030A0"/>
                </a:solidFill>
              </a:rPr>
            </a:br>
            <a:r>
              <a:rPr lang="en-US" b="1" i="1" dirty="0">
                <a:solidFill>
                  <a:srgbClr val="7030A0"/>
                </a:solidFill>
              </a:rPr>
              <a:t>urine </a:t>
            </a:r>
            <a:r>
              <a:rPr lang="en-US" b="1" i="1" dirty="0" err="1">
                <a:solidFill>
                  <a:srgbClr val="7030A0"/>
                </a:solidFill>
              </a:rPr>
              <a:t>osmolality</a:t>
            </a:r>
            <a:r>
              <a:rPr lang="en-US" b="1" i="1" dirty="0">
                <a:solidFill>
                  <a:srgbClr val="7030A0"/>
                </a:solidFill>
              </a:rPr>
              <a:t>                &gt;500                        &lt;350</a:t>
            </a:r>
            <a:br>
              <a:rPr lang="en-US" b="1" i="1" dirty="0">
                <a:solidFill>
                  <a:srgbClr val="7030A0"/>
                </a:solidFill>
              </a:rPr>
            </a:br>
            <a:r>
              <a:rPr lang="en-US" b="1" i="1" dirty="0">
                <a:solidFill>
                  <a:srgbClr val="7030A0"/>
                </a:solidFill>
              </a:rPr>
              <a:t>FE Na                                   &lt;1%                       &gt;2%</a:t>
            </a:r>
            <a:endParaRPr lang="ar-YE" dirty="0"/>
          </a:p>
        </p:txBody>
      </p:sp>
    </p:spTree>
  </p:cSld>
  <p:clrMapOvr>
    <a:masterClrMapping/>
  </p:clrMapOvr>
  <p:transition>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2844" y="428604"/>
            <a:ext cx="8501122" cy="45719"/>
          </a:xfrm>
        </p:spPr>
        <p:txBody>
          <a:bodyPr>
            <a:normAutofit fontScale="90000"/>
          </a:bodyPr>
          <a:lstStyle/>
          <a:p>
            <a:pPr algn="l"/>
            <a:endParaRPr lang="ar-YE" sz="2000" b="1" i="1" dirty="0">
              <a:solidFill>
                <a:srgbClr val="7030A0"/>
              </a:solidFill>
            </a:endParaRPr>
          </a:p>
        </p:txBody>
      </p:sp>
      <p:sp>
        <p:nvSpPr>
          <p:cNvPr id="3" name="مستطيل 2"/>
          <p:cNvSpPr/>
          <p:nvPr/>
        </p:nvSpPr>
        <p:spPr>
          <a:xfrm>
            <a:off x="1214414" y="1500174"/>
            <a:ext cx="5357850" cy="707886"/>
          </a:xfrm>
          <a:prstGeom prst="rect">
            <a:avLst/>
          </a:prstGeom>
        </p:spPr>
        <p:txBody>
          <a:bodyPr wrap="square">
            <a:spAutoFit/>
          </a:bodyPr>
          <a:lstStyle/>
          <a:p>
            <a:pPr algn="l"/>
            <a:r>
              <a:rPr lang="en-US" sz="2000" b="1" u="sng" dirty="0">
                <a:solidFill>
                  <a:schemeClr val="tx2"/>
                </a:solidFill>
              </a:rPr>
              <a:t>MANAGEMENT OF AKI IN OBSTETRICS</a:t>
            </a:r>
          </a:p>
          <a:p>
            <a:pPr algn="l"/>
            <a:r>
              <a:rPr lang="en-US" sz="2000" b="1" i="1" u="sng" dirty="0">
                <a:solidFill>
                  <a:schemeClr val="tx2"/>
                </a:solidFill>
              </a:rPr>
              <a:t>(Prerenal)</a:t>
            </a:r>
            <a:endParaRPr lang="ar-YE" sz="2000" b="1" u="sng" dirty="0">
              <a:solidFill>
                <a:schemeClr val="tx2"/>
              </a:solidFill>
            </a:endParaRPr>
          </a:p>
        </p:txBody>
      </p:sp>
      <p:sp>
        <p:nvSpPr>
          <p:cNvPr id="4" name="مستطيل 3"/>
          <p:cNvSpPr/>
          <p:nvPr/>
        </p:nvSpPr>
        <p:spPr>
          <a:xfrm>
            <a:off x="1071538" y="2214554"/>
            <a:ext cx="6572296" cy="2071702"/>
          </a:xfrm>
          <a:prstGeom prst="rect">
            <a:avLst/>
          </a:prstGeom>
        </p:spPr>
        <p:txBody>
          <a:bodyPr wrap="square">
            <a:spAutoFit/>
          </a:bodyPr>
          <a:lstStyle/>
          <a:p>
            <a:pPr algn="l"/>
            <a:r>
              <a:rPr lang="en-US" dirty="0"/>
              <a:t> in abruption placenta it is necessary to expand volume and improve oxygen –carrying capacity and the agent of choice is packed red cells cryoprecipitate and fresh frozen plasma are used if there is a deficit in coagulation factor.</a:t>
            </a:r>
          </a:p>
          <a:p>
            <a:pPr algn="l"/>
            <a:endParaRPr lang="en-US" dirty="0"/>
          </a:p>
          <a:p>
            <a:pPr algn="l"/>
            <a:r>
              <a:rPr lang="en-US" dirty="0"/>
              <a:t> in patients with sever preeclampsia this may result in pulmonary edema. These patients have increased </a:t>
            </a:r>
            <a:endParaRPr lang="ar-YE" dirty="0"/>
          </a:p>
        </p:txBody>
      </p:sp>
      <p:sp>
        <p:nvSpPr>
          <p:cNvPr id="5" name="مستطيل 4"/>
          <p:cNvSpPr/>
          <p:nvPr/>
        </p:nvSpPr>
        <p:spPr>
          <a:xfrm>
            <a:off x="1071538" y="4214818"/>
            <a:ext cx="6643734" cy="646331"/>
          </a:xfrm>
          <a:prstGeom prst="rect">
            <a:avLst/>
          </a:prstGeom>
        </p:spPr>
        <p:txBody>
          <a:bodyPr wrap="square">
            <a:spAutoFit/>
          </a:bodyPr>
          <a:lstStyle/>
          <a:p>
            <a:pPr algn="l"/>
            <a:r>
              <a:rPr lang="en-US" dirty="0"/>
              <a:t>capillary permeability and low rapidly from the intravascular in to the interstitial space. </a:t>
            </a:r>
            <a:endParaRPr lang="ar-YE" dirty="0"/>
          </a:p>
        </p:txBody>
      </p:sp>
      <p:sp>
        <p:nvSpPr>
          <p:cNvPr id="6" name="مستطيل 5"/>
          <p:cNvSpPr/>
          <p:nvPr/>
        </p:nvSpPr>
        <p:spPr>
          <a:xfrm>
            <a:off x="1000100" y="4786322"/>
            <a:ext cx="6000792" cy="1200329"/>
          </a:xfrm>
          <a:prstGeom prst="rect">
            <a:avLst/>
          </a:prstGeom>
        </p:spPr>
        <p:txBody>
          <a:bodyPr wrap="square">
            <a:spAutoFit/>
          </a:bodyPr>
          <a:lstStyle/>
          <a:p>
            <a:pPr algn="l"/>
            <a:r>
              <a:rPr lang="en-US" dirty="0"/>
              <a:t> when the difference between the plasma colloid osmotic pressure (usually 21-25 mmhg )and the (usually 6-10 mmhg )is reduced to less than 3mmhg, pulmonary edema may occur. </a:t>
            </a:r>
            <a:endParaRPr lang="ar-YE" dirty="0"/>
          </a:p>
        </p:txBody>
      </p:sp>
    </p:spTree>
  </p:cSld>
  <p:clrMapOvr>
    <a:masterClrMapping/>
  </p:clrMapOvr>
  <p:transition>
    <p:comb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720334" y="3244334"/>
            <a:ext cx="184731" cy="369332"/>
          </a:xfrm>
          <a:prstGeom prst="rect">
            <a:avLst/>
          </a:prstGeom>
        </p:spPr>
        <p:txBody>
          <a:bodyPr wrap="none">
            <a:spAutoFit/>
          </a:bodyPr>
          <a:lstStyle/>
          <a:p>
            <a:endParaRPr lang="ar-YE" dirty="0"/>
          </a:p>
        </p:txBody>
      </p:sp>
      <p:sp>
        <p:nvSpPr>
          <p:cNvPr id="4" name="مستطيل 3"/>
          <p:cNvSpPr/>
          <p:nvPr/>
        </p:nvSpPr>
        <p:spPr>
          <a:xfrm>
            <a:off x="1500166" y="2571744"/>
            <a:ext cx="5715040" cy="954107"/>
          </a:xfrm>
          <a:prstGeom prst="rect">
            <a:avLst/>
          </a:prstGeom>
        </p:spPr>
        <p:txBody>
          <a:bodyPr wrap="square">
            <a:spAutoFit/>
          </a:bodyPr>
          <a:lstStyle/>
          <a:p>
            <a:pPr algn="l"/>
            <a:r>
              <a:rPr lang="en-US" sz="2000" u="sng" dirty="0">
                <a:solidFill>
                  <a:schemeClr val="tx2"/>
                </a:solidFill>
              </a:rPr>
              <a:t> </a:t>
            </a:r>
            <a:r>
              <a:rPr lang="en-US" sz="2000" b="1" u="sng" dirty="0">
                <a:solidFill>
                  <a:schemeClr val="tx2"/>
                </a:solidFill>
              </a:rPr>
              <a:t>Frusemide—Use </a:t>
            </a:r>
            <a:r>
              <a:rPr lang="en-US" b="1" dirty="0"/>
              <a:t>of frusemide (</a:t>
            </a:r>
            <a:r>
              <a:rPr lang="en-US" b="1" dirty="0" err="1"/>
              <a:t>Lasix</a:t>
            </a:r>
            <a:r>
              <a:rPr lang="en-US" b="1" dirty="0"/>
              <a:t>) 80–120 mg intravenously, two doses at intervals of 2 hours is advocated</a:t>
            </a:r>
            <a:endParaRPr lang="ar-YE" dirty="0"/>
          </a:p>
        </p:txBody>
      </p:sp>
      <p:sp>
        <p:nvSpPr>
          <p:cNvPr id="6" name="مستطيل 5"/>
          <p:cNvSpPr/>
          <p:nvPr/>
        </p:nvSpPr>
        <p:spPr>
          <a:xfrm>
            <a:off x="1357290" y="1214422"/>
            <a:ext cx="5929354" cy="1231106"/>
          </a:xfrm>
          <a:prstGeom prst="rect">
            <a:avLst/>
          </a:prstGeom>
        </p:spPr>
        <p:txBody>
          <a:bodyPr wrap="square">
            <a:spAutoFit/>
          </a:bodyPr>
          <a:lstStyle/>
          <a:p>
            <a:pPr algn="l"/>
            <a:r>
              <a:rPr lang="en-US" dirty="0"/>
              <a:t> </a:t>
            </a:r>
            <a:r>
              <a:rPr lang="en-US" sz="2000" b="1" dirty="0" err="1">
                <a:solidFill>
                  <a:schemeClr val="tx2"/>
                </a:solidFill>
              </a:rPr>
              <a:t>Mannitol</a:t>
            </a:r>
            <a:r>
              <a:rPr lang="en-US" sz="2000" b="1" dirty="0">
                <a:solidFill>
                  <a:schemeClr val="tx2"/>
                </a:solidFill>
              </a:rPr>
              <a:t>: </a:t>
            </a:r>
            <a:r>
              <a:rPr lang="en-US" b="1" dirty="0"/>
              <a:t>100 </a:t>
            </a:r>
            <a:r>
              <a:rPr lang="en-US" b="1" dirty="0" err="1"/>
              <a:t>mL</a:t>
            </a:r>
            <a:r>
              <a:rPr lang="en-US" b="1" dirty="0"/>
              <a:t> of 20% </a:t>
            </a:r>
            <a:r>
              <a:rPr lang="en-US" b="1" dirty="0" err="1"/>
              <a:t>mannitol</a:t>
            </a:r>
            <a:r>
              <a:rPr lang="en-US" b="1" dirty="0"/>
              <a:t> is administered intravenously slowly taking at least 10 minutes.</a:t>
            </a:r>
          </a:p>
          <a:p>
            <a:pPr algn="l"/>
            <a:r>
              <a:rPr lang="en-US" b="1" dirty="0"/>
              <a:t>The </a:t>
            </a:r>
            <a:r>
              <a:rPr lang="en-US" b="1" dirty="0" err="1"/>
              <a:t>diuresis</a:t>
            </a:r>
            <a:r>
              <a:rPr lang="en-US" b="1" dirty="0"/>
              <a:t> is</a:t>
            </a:r>
            <a:r>
              <a:rPr lang="en-US" dirty="0"/>
              <a:t> expected to occur within 1 hour</a:t>
            </a:r>
            <a:r>
              <a:rPr lang="en-US" b="1" dirty="0"/>
              <a:t>  </a:t>
            </a:r>
          </a:p>
          <a:p>
            <a:pPr algn="l"/>
            <a:r>
              <a:rPr lang="en-US" dirty="0"/>
              <a:t> If it fails, the infusion may be repeated after 2 hours.</a:t>
            </a:r>
            <a:endParaRPr lang="ar-YE" dirty="0"/>
          </a:p>
        </p:txBody>
      </p:sp>
      <p:sp>
        <p:nvSpPr>
          <p:cNvPr id="7" name="مستطيل 6"/>
          <p:cNvSpPr/>
          <p:nvPr/>
        </p:nvSpPr>
        <p:spPr>
          <a:xfrm>
            <a:off x="1500166" y="714356"/>
            <a:ext cx="2143140" cy="400110"/>
          </a:xfrm>
          <a:prstGeom prst="rect">
            <a:avLst/>
          </a:prstGeom>
        </p:spPr>
        <p:txBody>
          <a:bodyPr wrap="square">
            <a:spAutoFit/>
          </a:bodyPr>
          <a:lstStyle/>
          <a:p>
            <a:r>
              <a:rPr lang="en-US" sz="2000" b="1" i="1" u="sng" dirty="0">
                <a:solidFill>
                  <a:srgbClr val="FF0000"/>
                </a:solidFill>
              </a:rPr>
              <a:t>Forced </a:t>
            </a:r>
            <a:r>
              <a:rPr lang="en-US" sz="2000" b="1" i="1" u="sng" dirty="0" err="1">
                <a:solidFill>
                  <a:srgbClr val="FF0000"/>
                </a:solidFill>
              </a:rPr>
              <a:t>diuresis</a:t>
            </a:r>
            <a:endParaRPr lang="ar-YE" sz="2000" u="sng" dirty="0">
              <a:solidFill>
                <a:srgbClr val="FF0000"/>
              </a:solidFill>
            </a:endParaRPr>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14480" y="571480"/>
            <a:ext cx="4572000" cy="369332"/>
          </a:xfrm>
          <a:prstGeom prst="rect">
            <a:avLst/>
          </a:prstGeom>
        </p:spPr>
        <p:txBody>
          <a:bodyPr>
            <a:spAutoFit/>
          </a:bodyPr>
          <a:lstStyle/>
          <a:p>
            <a:r>
              <a:rPr lang="ar-YE" b="1" dirty="0"/>
              <a:t> </a:t>
            </a:r>
            <a:endParaRPr lang="ar-YE" dirty="0"/>
          </a:p>
        </p:txBody>
      </p:sp>
      <p:sp>
        <p:nvSpPr>
          <p:cNvPr id="3" name="مستطيل 2"/>
          <p:cNvSpPr/>
          <p:nvPr/>
        </p:nvSpPr>
        <p:spPr>
          <a:xfrm>
            <a:off x="6598262" y="1285860"/>
            <a:ext cx="242374" cy="369332"/>
          </a:xfrm>
          <a:prstGeom prst="rect">
            <a:avLst/>
          </a:prstGeom>
        </p:spPr>
        <p:txBody>
          <a:bodyPr wrap="none">
            <a:spAutoFit/>
          </a:bodyPr>
          <a:lstStyle/>
          <a:p>
            <a:r>
              <a:rPr lang="en-US" dirty="0"/>
              <a:t> </a:t>
            </a:r>
            <a:endParaRPr lang="ar-YE" dirty="0"/>
          </a:p>
        </p:txBody>
      </p:sp>
      <p:sp>
        <p:nvSpPr>
          <p:cNvPr id="4" name="مستطيل 3"/>
          <p:cNvSpPr/>
          <p:nvPr/>
        </p:nvSpPr>
        <p:spPr>
          <a:xfrm>
            <a:off x="1857356" y="1714488"/>
            <a:ext cx="4572000" cy="369332"/>
          </a:xfrm>
          <a:prstGeom prst="rect">
            <a:avLst/>
          </a:prstGeom>
        </p:spPr>
        <p:txBody>
          <a:bodyPr>
            <a:spAutoFit/>
          </a:bodyPr>
          <a:lstStyle/>
          <a:p>
            <a:r>
              <a:rPr lang="ar-YE" dirty="0"/>
              <a:t> </a:t>
            </a:r>
          </a:p>
        </p:txBody>
      </p:sp>
      <p:sp>
        <p:nvSpPr>
          <p:cNvPr id="5" name="مستطيل 4"/>
          <p:cNvSpPr/>
          <p:nvPr/>
        </p:nvSpPr>
        <p:spPr>
          <a:xfrm>
            <a:off x="1142976" y="3929066"/>
            <a:ext cx="4249415" cy="369332"/>
          </a:xfrm>
          <a:prstGeom prst="rect">
            <a:avLst/>
          </a:prstGeom>
        </p:spPr>
        <p:txBody>
          <a:bodyPr wrap="square">
            <a:spAutoFit/>
          </a:bodyPr>
          <a:lstStyle/>
          <a:p>
            <a:pPr algn="l"/>
            <a:r>
              <a:rPr lang="en-US" b="1" i="1" dirty="0"/>
              <a:t> </a:t>
            </a:r>
            <a:endParaRPr lang="ar-YE" dirty="0"/>
          </a:p>
        </p:txBody>
      </p:sp>
      <p:sp>
        <p:nvSpPr>
          <p:cNvPr id="6" name="مستطيل 5"/>
          <p:cNvSpPr/>
          <p:nvPr/>
        </p:nvSpPr>
        <p:spPr>
          <a:xfrm>
            <a:off x="1142976" y="4357694"/>
            <a:ext cx="8286808" cy="369332"/>
          </a:xfrm>
          <a:prstGeom prst="rect">
            <a:avLst/>
          </a:prstGeom>
        </p:spPr>
        <p:txBody>
          <a:bodyPr wrap="square">
            <a:spAutoFit/>
          </a:bodyPr>
          <a:lstStyle/>
          <a:p>
            <a:pPr algn="l"/>
            <a:r>
              <a:rPr lang="ar-YE" dirty="0"/>
              <a:t> </a:t>
            </a:r>
          </a:p>
        </p:txBody>
      </p:sp>
      <p:sp>
        <p:nvSpPr>
          <p:cNvPr id="8" name="مستطيل 7"/>
          <p:cNvSpPr/>
          <p:nvPr/>
        </p:nvSpPr>
        <p:spPr>
          <a:xfrm>
            <a:off x="1500166" y="1214422"/>
            <a:ext cx="2899105" cy="400110"/>
          </a:xfrm>
          <a:prstGeom prst="rect">
            <a:avLst/>
          </a:prstGeom>
          <a:solidFill>
            <a:schemeClr val="accent4">
              <a:lumMod val="40000"/>
              <a:lumOff val="60000"/>
            </a:schemeClr>
          </a:solidFill>
        </p:spPr>
        <p:txBody>
          <a:bodyPr wrap="square">
            <a:spAutoFit/>
          </a:bodyPr>
          <a:lstStyle/>
          <a:p>
            <a:pPr algn="l"/>
            <a:r>
              <a:rPr lang="en-US" sz="2000" b="1" i="1" u="sng" dirty="0">
                <a:solidFill>
                  <a:schemeClr val="tx2"/>
                </a:solidFill>
              </a:rPr>
              <a:t>PHASE OF ANURIA :</a:t>
            </a:r>
            <a:endParaRPr lang="ar-YE" sz="2000" b="1" i="1" u="sng" dirty="0">
              <a:solidFill>
                <a:schemeClr val="tx2"/>
              </a:solidFill>
            </a:endParaRPr>
          </a:p>
        </p:txBody>
      </p:sp>
      <p:sp>
        <p:nvSpPr>
          <p:cNvPr id="9" name="مستطيل 8"/>
          <p:cNvSpPr/>
          <p:nvPr/>
        </p:nvSpPr>
        <p:spPr>
          <a:xfrm>
            <a:off x="1142976" y="1785926"/>
            <a:ext cx="6929486" cy="2308324"/>
          </a:xfrm>
          <a:prstGeom prst="rect">
            <a:avLst/>
          </a:prstGeom>
        </p:spPr>
        <p:txBody>
          <a:bodyPr wrap="square">
            <a:spAutoFit/>
          </a:bodyPr>
          <a:lstStyle/>
          <a:p>
            <a:pPr algn="l"/>
            <a:r>
              <a:rPr lang="en-US" b="1" i="1" dirty="0"/>
              <a:t>The principles in the management are:</a:t>
            </a:r>
          </a:p>
          <a:p>
            <a:pPr algn="l"/>
            <a:r>
              <a:rPr lang="en-US" b="1" i="1" dirty="0"/>
              <a:t> (1) To control the fluid balance</a:t>
            </a:r>
          </a:p>
          <a:p>
            <a:pPr algn="l"/>
            <a:r>
              <a:rPr lang="en-US" b="1" i="1" dirty="0"/>
              <a:t> (2) To maintain the caloric </a:t>
            </a:r>
            <a:r>
              <a:rPr lang="en-US" b="1" i="1" dirty="0" err="1"/>
              <a:t>requiremen</a:t>
            </a:r>
            <a:r>
              <a:rPr lang="en-US" dirty="0"/>
              <a:t>  </a:t>
            </a:r>
          </a:p>
          <a:p>
            <a:pPr algn="l"/>
            <a:r>
              <a:rPr lang="en-US" dirty="0"/>
              <a:t>(3) To regulate the electrolyte imbalance </a:t>
            </a:r>
          </a:p>
          <a:p>
            <a:pPr algn="l"/>
            <a:r>
              <a:rPr lang="en-US" dirty="0"/>
              <a:t>(4) To give adequate supportive therapy</a:t>
            </a:r>
          </a:p>
          <a:p>
            <a:pPr algn="l"/>
            <a:r>
              <a:rPr lang="en-US" dirty="0"/>
              <a:t> (5) To prevent complications</a:t>
            </a:r>
          </a:p>
          <a:p>
            <a:pPr algn="l"/>
            <a:r>
              <a:rPr lang="en-US" dirty="0"/>
              <a:t>   (hyperkalemia, hyperphosphatemia, hypocalcemia, metabolic acidosis).</a:t>
            </a:r>
            <a:endParaRPr lang="ar-YE" dirty="0"/>
          </a:p>
        </p:txBody>
      </p: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14348" y="285728"/>
            <a:ext cx="2899105" cy="369332"/>
          </a:xfrm>
          <a:prstGeom prst="rect">
            <a:avLst/>
          </a:prstGeom>
        </p:spPr>
        <p:txBody>
          <a:bodyPr wrap="square">
            <a:spAutoFit/>
          </a:bodyPr>
          <a:lstStyle/>
          <a:p>
            <a:pPr algn="l"/>
            <a:r>
              <a:rPr lang="en-US" dirty="0"/>
              <a:t> </a:t>
            </a:r>
            <a:endParaRPr lang="ar-YE" dirty="0"/>
          </a:p>
        </p:txBody>
      </p:sp>
      <p:sp>
        <p:nvSpPr>
          <p:cNvPr id="3" name="مستطيل 2"/>
          <p:cNvSpPr/>
          <p:nvPr/>
        </p:nvSpPr>
        <p:spPr>
          <a:xfrm flipH="1">
            <a:off x="7858148" y="857232"/>
            <a:ext cx="214314" cy="369332"/>
          </a:xfrm>
          <a:prstGeom prst="rect">
            <a:avLst/>
          </a:prstGeom>
        </p:spPr>
        <p:txBody>
          <a:bodyPr wrap="square">
            <a:spAutoFit/>
          </a:bodyPr>
          <a:lstStyle/>
          <a:p>
            <a:pPr marL="342900" indent="-342900" algn="l">
              <a:buAutoNum type="arabicParenBoth"/>
            </a:pPr>
            <a:r>
              <a:rPr lang="ar-YE" dirty="0"/>
              <a:t> </a:t>
            </a:r>
          </a:p>
        </p:txBody>
      </p:sp>
      <p:sp>
        <p:nvSpPr>
          <p:cNvPr id="4" name="مستطيل 3"/>
          <p:cNvSpPr/>
          <p:nvPr/>
        </p:nvSpPr>
        <p:spPr>
          <a:xfrm>
            <a:off x="571472" y="928670"/>
            <a:ext cx="7286676" cy="1231106"/>
          </a:xfrm>
          <a:prstGeom prst="rect">
            <a:avLst/>
          </a:prstGeom>
        </p:spPr>
        <p:txBody>
          <a:bodyPr wrap="square">
            <a:spAutoFit/>
          </a:bodyPr>
          <a:lstStyle/>
          <a:p>
            <a:pPr algn="l"/>
            <a:r>
              <a:rPr lang="en-US" b="1" i="1" dirty="0">
                <a:solidFill>
                  <a:schemeClr val="tx2"/>
                </a:solidFill>
              </a:rPr>
              <a:t> </a:t>
            </a:r>
            <a:r>
              <a:rPr lang="en-US" sz="2000" b="1" i="1" dirty="0">
                <a:solidFill>
                  <a:schemeClr val="tx2"/>
                </a:solidFill>
              </a:rPr>
              <a:t>Fluid balance</a:t>
            </a:r>
            <a:r>
              <a:rPr lang="en-US" b="1" i="1" dirty="0"/>
              <a:t>:</a:t>
            </a:r>
          </a:p>
          <a:p>
            <a:pPr algn="l"/>
            <a:r>
              <a:rPr lang="en-US" b="1" i="1" dirty="0"/>
              <a:t> In the anuric phase, water is eliminated through the extrarenal routes, i.e. lungs (approx 400 ml),skin (approx 600ml) and stool</a:t>
            </a:r>
          </a:p>
          <a:p>
            <a:pPr algn="l"/>
            <a:r>
              <a:rPr lang="en-US" dirty="0"/>
              <a:t> </a:t>
            </a:r>
            <a:r>
              <a:rPr lang="en-US" b="1" dirty="0"/>
              <a:t>Thus, the fluid loss is approximately 1000 mL per day.  </a:t>
            </a:r>
            <a:r>
              <a:rPr lang="en-US" dirty="0"/>
              <a:t> .</a:t>
            </a:r>
            <a:endParaRPr lang="ar-YE" dirty="0"/>
          </a:p>
        </p:txBody>
      </p:sp>
      <p:sp>
        <p:nvSpPr>
          <p:cNvPr id="5" name="مستطيل 4"/>
          <p:cNvSpPr/>
          <p:nvPr/>
        </p:nvSpPr>
        <p:spPr>
          <a:xfrm>
            <a:off x="642910" y="2357430"/>
            <a:ext cx="7143800" cy="1508105"/>
          </a:xfrm>
          <a:prstGeom prst="rect">
            <a:avLst/>
          </a:prstGeom>
        </p:spPr>
        <p:txBody>
          <a:bodyPr wrap="square">
            <a:spAutoFit/>
          </a:bodyPr>
          <a:lstStyle/>
          <a:p>
            <a:pPr algn="l"/>
            <a:r>
              <a:rPr lang="en-US" b="1" dirty="0">
                <a:solidFill>
                  <a:schemeClr val="tx2"/>
                </a:solidFill>
              </a:rPr>
              <a:t></a:t>
            </a:r>
            <a:r>
              <a:rPr lang="en-US" sz="2000" b="1" i="1" dirty="0">
                <a:solidFill>
                  <a:schemeClr val="tx2"/>
                </a:solidFill>
              </a:rPr>
              <a:t> Nutrition</a:t>
            </a:r>
            <a:r>
              <a:rPr lang="en-US" b="1" i="1" dirty="0"/>
              <a:t>: </a:t>
            </a:r>
          </a:p>
          <a:p>
            <a:pPr algn="l"/>
            <a:r>
              <a:rPr lang="en-US" b="1" i="1" dirty="0"/>
              <a:t>To meet the metabolic needs, the patient requires about 1500-2000 Kcal/day. Protein and salts are restricted .</a:t>
            </a:r>
          </a:p>
          <a:p>
            <a:pPr algn="l"/>
            <a:r>
              <a:rPr lang="en-US" dirty="0"/>
              <a:t> The energy is provided mainly by carbohydrate diet  .</a:t>
            </a:r>
          </a:p>
          <a:p>
            <a:pPr algn="l"/>
            <a:r>
              <a:rPr lang="en-US" dirty="0"/>
              <a:t> ,  Each 100 g of glucose gives 400 Kcal. </a:t>
            </a:r>
            <a:endParaRPr lang="ar-YE" dirty="0"/>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0" y="285728"/>
            <a:ext cx="8215338" cy="369332"/>
          </a:xfrm>
          <a:prstGeom prst="rect">
            <a:avLst/>
          </a:prstGeom>
        </p:spPr>
        <p:txBody>
          <a:bodyPr wrap="square">
            <a:spAutoFit/>
          </a:bodyPr>
          <a:lstStyle/>
          <a:p>
            <a:pPr algn="l"/>
            <a:r>
              <a:rPr lang="en-US" dirty="0"/>
              <a:t> </a:t>
            </a:r>
            <a:endParaRPr lang="ar-YE" dirty="0"/>
          </a:p>
        </p:txBody>
      </p:sp>
      <p:sp>
        <p:nvSpPr>
          <p:cNvPr id="4" name="مستطيل 3"/>
          <p:cNvSpPr/>
          <p:nvPr/>
        </p:nvSpPr>
        <p:spPr>
          <a:xfrm>
            <a:off x="857224" y="571480"/>
            <a:ext cx="6429404" cy="646331"/>
          </a:xfrm>
          <a:prstGeom prst="rect">
            <a:avLst/>
          </a:prstGeom>
          <a:solidFill>
            <a:schemeClr val="accent4">
              <a:lumMod val="60000"/>
              <a:lumOff val="40000"/>
            </a:schemeClr>
          </a:solidFill>
        </p:spPr>
        <p:txBody>
          <a:bodyPr wrap="square">
            <a:spAutoFit/>
          </a:bodyPr>
          <a:lstStyle/>
          <a:p>
            <a:pPr algn="l"/>
            <a:r>
              <a:rPr lang="en-US" b="1" i="1" u="sng" dirty="0">
                <a:solidFill>
                  <a:schemeClr val="tx2"/>
                </a:solidFill>
              </a:rPr>
              <a:t>Complications are treated depending upon the blood values and biochemical abnormalities</a:t>
            </a:r>
            <a:endParaRPr lang="ar-YE" b="1" i="1" u="sng" dirty="0">
              <a:solidFill>
                <a:schemeClr val="tx2"/>
              </a:solidFill>
            </a:endParaRPr>
          </a:p>
        </p:txBody>
      </p:sp>
      <p:sp>
        <p:nvSpPr>
          <p:cNvPr id="5" name="مستطيل 4"/>
          <p:cNvSpPr/>
          <p:nvPr/>
        </p:nvSpPr>
        <p:spPr>
          <a:xfrm>
            <a:off x="928662" y="1285860"/>
            <a:ext cx="2071702" cy="369332"/>
          </a:xfrm>
          <a:prstGeom prst="rect">
            <a:avLst/>
          </a:prstGeom>
        </p:spPr>
        <p:txBody>
          <a:bodyPr wrap="square">
            <a:spAutoFit/>
          </a:bodyPr>
          <a:lstStyle/>
          <a:p>
            <a:r>
              <a:rPr lang="en-US" b="1" dirty="0"/>
              <a:t>1-Hyperkalemia</a:t>
            </a:r>
            <a:endParaRPr lang="ar-YE" dirty="0"/>
          </a:p>
        </p:txBody>
      </p:sp>
      <p:sp>
        <p:nvSpPr>
          <p:cNvPr id="7" name="مستطيل 6"/>
          <p:cNvSpPr/>
          <p:nvPr/>
        </p:nvSpPr>
        <p:spPr>
          <a:xfrm>
            <a:off x="5870040" y="2428868"/>
            <a:ext cx="253595" cy="369332"/>
          </a:xfrm>
          <a:prstGeom prst="rect">
            <a:avLst/>
          </a:prstGeom>
        </p:spPr>
        <p:txBody>
          <a:bodyPr wrap="none">
            <a:spAutoFit/>
          </a:bodyPr>
          <a:lstStyle/>
          <a:p>
            <a:r>
              <a:rPr lang="en-US" b="1" dirty="0"/>
              <a:t> </a:t>
            </a:r>
            <a:endParaRPr lang="ar-YE" dirty="0"/>
          </a:p>
        </p:txBody>
      </p:sp>
      <p:sp>
        <p:nvSpPr>
          <p:cNvPr id="9" name="مستطيل 8"/>
          <p:cNvSpPr/>
          <p:nvPr/>
        </p:nvSpPr>
        <p:spPr>
          <a:xfrm>
            <a:off x="1000100" y="2285992"/>
            <a:ext cx="4857752" cy="646331"/>
          </a:xfrm>
          <a:prstGeom prst="rect">
            <a:avLst/>
          </a:prstGeom>
        </p:spPr>
        <p:txBody>
          <a:bodyPr wrap="square">
            <a:spAutoFit/>
          </a:bodyPr>
          <a:lstStyle/>
          <a:p>
            <a:pPr algn="l"/>
            <a:r>
              <a:rPr lang="en-US" b="1" dirty="0"/>
              <a:t>  3--Metabolic acidosis</a:t>
            </a:r>
            <a:endParaRPr lang="ar-YE" dirty="0"/>
          </a:p>
          <a:p>
            <a:pPr algn="l"/>
            <a:endParaRPr lang="ar-YE" dirty="0"/>
          </a:p>
        </p:txBody>
      </p:sp>
      <p:sp>
        <p:nvSpPr>
          <p:cNvPr id="10" name="مستطيل 9"/>
          <p:cNvSpPr/>
          <p:nvPr/>
        </p:nvSpPr>
        <p:spPr>
          <a:xfrm>
            <a:off x="5379146" y="3786190"/>
            <a:ext cx="253595" cy="369332"/>
          </a:xfrm>
          <a:prstGeom prst="rect">
            <a:avLst/>
          </a:prstGeom>
        </p:spPr>
        <p:txBody>
          <a:bodyPr wrap="none">
            <a:spAutoFit/>
          </a:bodyPr>
          <a:lstStyle/>
          <a:p>
            <a:r>
              <a:rPr lang="de-DE" b="1" dirty="0"/>
              <a:t> </a:t>
            </a:r>
            <a:endParaRPr lang="ar-YE" dirty="0"/>
          </a:p>
        </p:txBody>
      </p:sp>
      <p:sp>
        <p:nvSpPr>
          <p:cNvPr id="12" name="مستطيل 11"/>
          <p:cNvSpPr/>
          <p:nvPr/>
        </p:nvSpPr>
        <p:spPr>
          <a:xfrm>
            <a:off x="1071538" y="1785926"/>
            <a:ext cx="2771913" cy="369332"/>
          </a:xfrm>
          <a:prstGeom prst="rect">
            <a:avLst/>
          </a:prstGeom>
        </p:spPr>
        <p:txBody>
          <a:bodyPr wrap="none">
            <a:spAutoFit/>
          </a:bodyPr>
          <a:lstStyle/>
          <a:p>
            <a:r>
              <a:rPr lang="en-US" dirty="0"/>
              <a:t> 2- </a:t>
            </a:r>
            <a:r>
              <a:rPr lang="en-US" b="1" dirty="0"/>
              <a:t>Hyperphosphatemia:</a:t>
            </a:r>
            <a:endParaRPr lang="ar-YE" dirty="0"/>
          </a:p>
        </p:txBody>
      </p:sp>
      <p:sp>
        <p:nvSpPr>
          <p:cNvPr id="14" name="مستطيل 13"/>
          <p:cNvSpPr/>
          <p:nvPr/>
        </p:nvSpPr>
        <p:spPr>
          <a:xfrm>
            <a:off x="1285852" y="2714620"/>
            <a:ext cx="4371710" cy="461665"/>
          </a:xfrm>
          <a:prstGeom prst="rect">
            <a:avLst/>
          </a:prstGeom>
        </p:spPr>
        <p:txBody>
          <a:bodyPr wrap="none">
            <a:spAutoFit/>
          </a:bodyPr>
          <a:lstStyle/>
          <a:p>
            <a:pPr algn="l"/>
            <a:r>
              <a:rPr lang="en-US" sz="2000" b="1" i="1" dirty="0">
                <a:solidFill>
                  <a:schemeClr val="tx2"/>
                </a:solidFill>
              </a:rPr>
              <a:t>Hemodialysis (</a:t>
            </a:r>
            <a:r>
              <a:rPr lang="en-US" sz="2400" b="1" i="1" dirty="0">
                <a:solidFill>
                  <a:schemeClr val="tx2"/>
                </a:solidFill>
              </a:rPr>
              <a:t>Artificial </a:t>
            </a:r>
            <a:r>
              <a:rPr lang="en-US" sz="2000" b="1" i="1" dirty="0">
                <a:solidFill>
                  <a:schemeClr val="tx2"/>
                </a:solidFill>
              </a:rPr>
              <a:t>kidney):</a:t>
            </a:r>
            <a:endParaRPr lang="ar-YE" sz="2000" b="1" dirty="0">
              <a:solidFill>
                <a:schemeClr val="tx2"/>
              </a:solidFill>
            </a:endParaRPr>
          </a:p>
        </p:txBody>
      </p:sp>
      <p:sp>
        <p:nvSpPr>
          <p:cNvPr id="15" name="مستطيل 14"/>
          <p:cNvSpPr/>
          <p:nvPr/>
        </p:nvSpPr>
        <p:spPr>
          <a:xfrm>
            <a:off x="1500166" y="3357562"/>
            <a:ext cx="3114186" cy="369332"/>
          </a:xfrm>
          <a:prstGeom prst="rect">
            <a:avLst/>
          </a:prstGeom>
        </p:spPr>
        <p:txBody>
          <a:bodyPr wrap="none">
            <a:spAutoFit/>
          </a:bodyPr>
          <a:lstStyle/>
          <a:p>
            <a:r>
              <a:rPr lang="en-US" b="1" i="1" u="sng" dirty="0">
                <a:solidFill>
                  <a:schemeClr val="tx2"/>
                </a:solidFill>
              </a:rPr>
              <a:t>Hemodialysis in pregnancy</a:t>
            </a:r>
            <a:endParaRPr lang="ar-YE" b="1" i="1" u="sng" dirty="0">
              <a:solidFill>
                <a:schemeClr val="tx2"/>
              </a:solidFill>
            </a:endParaRPr>
          </a:p>
        </p:txBody>
      </p:sp>
      <p:sp>
        <p:nvSpPr>
          <p:cNvPr id="16" name="مستطيل 15"/>
          <p:cNvSpPr/>
          <p:nvPr/>
        </p:nvSpPr>
        <p:spPr>
          <a:xfrm>
            <a:off x="214282" y="3857628"/>
            <a:ext cx="8001024" cy="2031325"/>
          </a:xfrm>
          <a:prstGeom prst="rect">
            <a:avLst/>
          </a:prstGeom>
        </p:spPr>
        <p:txBody>
          <a:bodyPr wrap="square">
            <a:spAutoFit/>
          </a:bodyPr>
          <a:lstStyle/>
          <a:p>
            <a:pPr algn="l"/>
            <a:r>
              <a:rPr lang="en-US" dirty="0"/>
              <a:t>often causes wide fluctuation of blood pressure. Continuous EFM should be continued during dialysis . </a:t>
            </a:r>
          </a:p>
          <a:p>
            <a:pPr algn="l"/>
            <a:r>
              <a:rPr lang="en-US" dirty="0"/>
              <a:t>   Patient must have at least 70 g of protein and 1.5 g of calcium daily. Hematocrit should be above 25%. Packed red  cell transfusion may be given. Risk of preterm labor is high as progesterone is removed .  </a:t>
            </a:r>
          </a:p>
          <a:p>
            <a:pPr algn="l"/>
            <a:r>
              <a:rPr lang="en-US" dirty="0"/>
              <a:t>during dialysis. Parenteral progesterone therapy is advocated in patients with dialysis.  </a:t>
            </a:r>
            <a:endParaRPr lang="ar-YE" dirty="0"/>
          </a:p>
        </p:txBody>
      </p:sp>
    </p:spTree>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57158" y="1000108"/>
            <a:ext cx="1805751" cy="369332"/>
          </a:xfrm>
          <a:prstGeom prst="rect">
            <a:avLst/>
          </a:prstGeom>
        </p:spPr>
        <p:txBody>
          <a:bodyPr wrap="none">
            <a:spAutoFit/>
          </a:bodyPr>
          <a:lstStyle/>
          <a:p>
            <a:r>
              <a:rPr lang="en-US" b="1" dirty="0">
                <a:solidFill>
                  <a:schemeClr val="tx2"/>
                </a:solidFill>
              </a:rPr>
              <a:t> </a:t>
            </a:r>
            <a:r>
              <a:rPr lang="en-US" b="1" i="1" dirty="0">
                <a:solidFill>
                  <a:schemeClr val="tx2"/>
                </a:solidFill>
              </a:rPr>
              <a:t>Fluid balance</a:t>
            </a:r>
            <a:endParaRPr lang="ar-YE" b="1" dirty="0">
              <a:solidFill>
                <a:schemeClr val="tx2"/>
              </a:solidFill>
            </a:endParaRPr>
          </a:p>
        </p:txBody>
      </p:sp>
      <p:sp>
        <p:nvSpPr>
          <p:cNvPr id="5" name="مستطيل 4"/>
          <p:cNvSpPr/>
          <p:nvPr/>
        </p:nvSpPr>
        <p:spPr>
          <a:xfrm>
            <a:off x="2071670" y="1000108"/>
            <a:ext cx="6072230" cy="1754326"/>
          </a:xfrm>
          <a:prstGeom prst="rect">
            <a:avLst/>
          </a:prstGeom>
        </p:spPr>
        <p:txBody>
          <a:bodyPr wrap="square">
            <a:spAutoFit/>
          </a:bodyPr>
          <a:lstStyle/>
          <a:p>
            <a:pPr algn="l"/>
            <a:r>
              <a:rPr lang="en-US" dirty="0"/>
              <a:t>initially the fluid intake is calculated on the basis of the total amount of urinary output in</a:t>
            </a:r>
          </a:p>
          <a:p>
            <a:pPr algn="l"/>
            <a:r>
              <a:rPr lang="en-US" dirty="0"/>
              <a:t>previous 24 hours plus 500 </a:t>
            </a:r>
            <a:r>
              <a:rPr lang="en-US" dirty="0" err="1"/>
              <a:t>mL.</a:t>
            </a:r>
            <a:r>
              <a:rPr lang="en-US" dirty="0"/>
              <a:t> When the urinary output exceeds 1000 mL, oral feeding is started with high calorie  low protein constituent along with fruit juice.    </a:t>
            </a:r>
          </a:p>
          <a:p>
            <a:pPr algn="l"/>
            <a:r>
              <a:rPr lang="ar-YE" dirty="0"/>
              <a:t> </a:t>
            </a:r>
          </a:p>
        </p:txBody>
      </p:sp>
      <p:sp>
        <p:nvSpPr>
          <p:cNvPr id="6" name="مستطيل 5"/>
          <p:cNvSpPr/>
          <p:nvPr/>
        </p:nvSpPr>
        <p:spPr>
          <a:xfrm>
            <a:off x="714348" y="3071810"/>
            <a:ext cx="2071702" cy="646331"/>
          </a:xfrm>
          <a:prstGeom prst="rect">
            <a:avLst/>
          </a:prstGeom>
        </p:spPr>
        <p:txBody>
          <a:bodyPr wrap="square">
            <a:spAutoFit/>
          </a:bodyPr>
          <a:lstStyle/>
          <a:p>
            <a:pPr algn="l"/>
            <a:r>
              <a:rPr lang="en-US" b="1" i="1" dirty="0">
                <a:solidFill>
                  <a:schemeClr val="tx2"/>
                </a:solidFill>
              </a:rPr>
              <a:t>Electrolyte balance:</a:t>
            </a:r>
            <a:endParaRPr lang="ar-YE" b="1" dirty="0">
              <a:solidFill>
                <a:schemeClr val="tx2"/>
              </a:solidFill>
            </a:endParaRPr>
          </a:p>
        </p:txBody>
      </p:sp>
      <p:sp>
        <p:nvSpPr>
          <p:cNvPr id="7" name="مستطيل 6"/>
          <p:cNvSpPr/>
          <p:nvPr/>
        </p:nvSpPr>
        <p:spPr>
          <a:xfrm>
            <a:off x="2071670" y="3143248"/>
            <a:ext cx="6453313" cy="923330"/>
          </a:xfrm>
          <a:prstGeom prst="rect">
            <a:avLst/>
          </a:prstGeom>
        </p:spPr>
        <p:txBody>
          <a:bodyPr wrap="square">
            <a:spAutoFit/>
          </a:bodyPr>
          <a:lstStyle/>
          <a:p>
            <a:pPr algn="l"/>
            <a:r>
              <a:rPr lang="en-US" dirty="0"/>
              <a:t>As there is loss of potassium the accumulated potassium </a:t>
            </a:r>
          </a:p>
          <a:p>
            <a:pPr algn="l"/>
            <a:r>
              <a:rPr lang="en-US" dirty="0"/>
              <a:t> </a:t>
            </a:r>
            <a:r>
              <a:rPr lang="en-US" dirty="0" err="1"/>
              <a:t>isLikely</a:t>
            </a:r>
            <a:r>
              <a:rPr lang="en-US" dirty="0"/>
              <a:t> to be excreted by this time potassium supplementation is require at this stage. </a:t>
            </a:r>
            <a:endParaRPr lang="ar-YE" dirty="0"/>
          </a:p>
        </p:txBody>
      </p:sp>
      <p:sp>
        <p:nvSpPr>
          <p:cNvPr id="8" name="مستطيل 7"/>
          <p:cNvSpPr/>
          <p:nvPr/>
        </p:nvSpPr>
        <p:spPr>
          <a:xfrm>
            <a:off x="2214546" y="4286256"/>
            <a:ext cx="2714269" cy="400110"/>
          </a:xfrm>
          <a:prstGeom prst="rect">
            <a:avLst/>
          </a:prstGeom>
          <a:solidFill>
            <a:schemeClr val="accent4">
              <a:lumMod val="40000"/>
              <a:lumOff val="60000"/>
            </a:schemeClr>
          </a:solidFill>
        </p:spPr>
        <p:txBody>
          <a:bodyPr wrap="none">
            <a:spAutoFit/>
          </a:bodyPr>
          <a:lstStyle/>
          <a:p>
            <a:pPr algn="l"/>
            <a:r>
              <a:rPr lang="en-US" sz="2000" b="1" i="1" dirty="0">
                <a:solidFill>
                  <a:srgbClr val="FF0000"/>
                </a:solidFill>
              </a:rPr>
              <a:t>PHASE OF RECOVERY</a:t>
            </a:r>
            <a:endParaRPr lang="ar-YE" sz="2000" b="1" i="1" dirty="0">
              <a:solidFill>
                <a:srgbClr val="FF0000"/>
              </a:solidFill>
            </a:endParaRPr>
          </a:p>
        </p:txBody>
      </p:sp>
      <p:sp>
        <p:nvSpPr>
          <p:cNvPr id="9" name="مستطيل 8"/>
          <p:cNvSpPr/>
          <p:nvPr/>
        </p:nvSpPr>
        <p:spPr>
          <a:xfrm>
            <a:off x="1214414" y="4714884"/>
            <a:ext cx="7358114" cy="923330"/>
          </a:xfrm>
          <a:prstGeom prst="rect">
            <a:avLst/>
          </a:prstGeom>
        </p:spPr>
        <p:txBody>
          <a:bodyPr wrap="square">
            <a:spAutoFit/>
          </a:bodyPr>
          <a:lstStyle/>
          <a:p>
            <a:pPr algn="l"/>
            <a:r>
              <a:rPr lang="en-US" dirty="0"/>
              <a:t>This is recognized by general features of clinical improvement and </a:t>
            </a:r>
            <a:r>
              <a:rPr lang="ar-YE" dirty="0"/>
              <a:t> </a:t>
            </a:r>
            <a:r>
              <a:rPr lang="en-US" dirty="0"/>
              <a:t>increased amount of urine.</a:t>
            </a:r>
            <a:endParaRPr lang="ar-YE" dirty="0"/>
          </a:p>
          <a:p>
            <a:pPr algn="l"/>
            <a:r>
              <a:rPr lang="en-US" dirty="0"/>
              <a:t>  </a:t>
            </a:r>
          </a:p>
        </p:txBody>
      </p:sp>
      <p:sp>
        <p:nvSpPr>
          <p:cNvPr id="10" name="مستطيل 9"/>
          <p:cNvSpPr/>
          <p:nvPr/>
        </p:nvSpPr>
        <p:spPr>
          <a:xfrm>
            <a:off x="2285984" y="214290"/>
            <a:ext cx="3143272" cy="400110"/>
          </a:xfrm>
          <a:prstGeom prst="rect">
            <a:avLst/>
          </a:prstGeom>
          <a:solidFill>
            <a:schemeClr val="accent4">
              <a:lumMod val="40000"/>
              <a:lumOff val="60000"/>
            </a:schemeClr>
          </a:solidFill>
        </p:spPr>
        <p:txBody>
          <a:bodyPr wrap="square">
            <a:spAutoFit/>
          </a:bodyPr>
          <a:lstStyle/>
          <a:p>
            <a:r>
              <a:rPr lang="en-US" sz="2000" b="1" i="1" dirty="0">
                <a:solidFill>
                  <a:srgbClr val="FF0000"/>
                </a:solidFill>
              </a:rPr>
              <a:t>PHASE OF DIURESIS:</a:t>
            </a:r>
            <a:endParaRPr lang="ar-YE" sz="2000" b="1" i="1" dirty="0">
              <a:solidFill>
                <a:srgbClr val="FF0000"/>
              </a:solidFill>
            </a:endParaRPr>
          </a:p>
        </p:txBody>
      </p:sp>
    </p:spTree>
  </p:cSld>
  <p:clrMapOvr>
    <a:masterClrMapping/>
  </p:clrMapOvr>
  <p:transition>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85852" y="142852"/>
            <a:ext cx="1609735" cy="400110"/>
          </a:xfrm>
          <a:prstGeom prst="rect">
            <a:avLst/>
          </a:prstGeom>
          <a:solidFill>
            <a:srgbClr val="FFFF00"/>
          </a:solidFill>
        </p:spPr>
        <p:txBody>
          <a:bodyPr wrap="none">
            <a:spAutoFit/>
          </a:bodyPr>
          <a:lstStyle/>
          <a:p>
            <a:r>
              <a:rPr lang="en-US" sz="2000" b="1" i="1" u="sng" dirty="0">
                <a:solidFill>
                  <a:schemeClr val="tx2"/>
                </a:solidFill>
              </a:rPr>
              <a:t>PROGNOSIS</a:t>
            </a:r>
            <a:r>
              <a:rPr lang="en-US" b="1" i="1" u="sng" dirty="0">
                <a:solidFill>
                  <a:schemeClr val="tx2"/>
                </a:solidFill>
              </a:rPr>
              <a:t>:</a:t>
            </a:r>
            <a:endParaRPr lang="ar-YE" b="1" i="1" u="sng" dirty="0">
              <a:solidFill>
                <a:schemeClr val="tx2"/>
              </a:solidFill>
            </a:endParaRPr>
          </a:p>
        </p:txBody>
      </p:sp>
      <p:sp>
        <p:nvSpPr>
          <p:cNvPr id="3" name="مستطيل 2"/>
          <p:cNvSpPr/>
          <p:nvPr/>
        </p:nvSpPr>
        <p:spPr>
          <a:xfrm>
            <a:off x="1357290" y="571481"/>
            <a:ext cx="6357982" cy="646331"/>
          </a:xfrm>
          <a:prstGeom prst="rect">
            <a:avLst/>
          </a:prstGeom>
        </p:spPr>
        <p:txBody>
          <a:bodyPr wrap="square">
            <a:spAutoFit/>
          </a:bodyPr>
          <a:lstStyle/>
          <a:p>
            <a:r>
              <a:rPr lang="en-US" sz="1600" b="1" dirty="0"/>
              <a:t>Most ARF is </a:t>
            </a:r>
            <a:r>
              <a:rPr lang="en-US" sz="1600" dirty="0"/>
              <a:t>  </a:t>
            </a:r>
            <a:r>
              <a:rPr lang="en-US" dirty="0"/>
              <a:t>reversible  ,-in obstetrics overall mortality due </a:t>
            </a:r>
          </a:p>
          <a:p>
            <a:r>
              <a:rPr lang="en-US" dirty="0"/>
              <a:t> </a:t>
            </a:r>
            <a:r>
              <a:rPr lang="en-US" sz="1600" dirty="0"/>
              <a:t>.</a:t>
            </a:r>
            <a:endParaRPr lang="ar-YE" sz="1600" dirty="0"/>
          </a:p>
        </p:txBody>
      </p:sp>
      <p:sp>
        <p:nvSpPr>
          <p:cNvPr id="4" name="مستطيل 3"/>
          <p:cNvSpPr/>
          <p:nvPr/>
        </p:nvSpPr>
        <p:spPr>
          <a:xfrm>
            <a:off x="1000100" y="2285992"/>
            <a:ext cx="3477169" cy="400110"/>
          </a:xfrm>
          <a:prstGeom prst="rect">
            <a:avLst/>
          </a:prstGeom>
          <a:solidFill>
            <a:srgbClr val="92D050"/>
          </a:solidFill>
        </p:spPr>
        <p:txBody>
          <a:bodyPr wrap="none">
            <a:spAutoFit/>
          </a:bodyPr>
          <a:lstStyle/>
          <a:p>
            <a:r>
              <a:rPr lang="en-US" sz="2000" b="1" i="1" dirty="0">
                <a:solidFill>
                  <a:srgbClr val="C00000"/>
                </a:solidFill>
              </a:rPr>
              <a:t>POSTPARTUM</a:t>
            </a:r>
            <a:r>
              <a:rPr lang="en-US" b="1" i="1" dirty="0">
                <a:solidFill>
                  <a:srgbClr val="C00000"/>
                </a:solidFill>
              </a:rPr>
              <a:t> RENAL FAILURE</a:t>
            </a:r>
            <a:endParaRPr lang="ar-YE" b="1" i="1" dirty="0">
              <a:solidFill>
                <a:srgbClr val="C00000"/>
              </a:solidFill>
            </a:endParaRPr>
          </a:p>
        </p:txBody>
      </p:sp>
      <p:sp>
        <p:nvSpPr>
          <p:cNvPr id="5" name="مستطيل 4"/>
          <p:cNvSpPr/>
          <p:nvPr/>
        </p:nvSpPr>
        <p:spPr>
          <a:xfrm>
            <a:off x="785786" y="2714620"/>
            <a:ext cx="7715304" cy="2031325"/>
          </a:xfrm>
          <a:prstGeom prst="rect">
            <a:avLst/>
          </a:prstGeom>
        </p:spPr>
        <p:txBody>
          <a:bodyPr wrap="square">
            <a:spAutoFit/>
          </a:bodyPr>
          <a:lstStyle/>
          <a:p>
            <a:pPr algn="l"/>
            <a:r>
              <a:rPr lang="en-US" dirty="0"/>
              <a:t>(postpartum hemolytic uremic syndrome).</a:t>
            </a:r>
          </a:p>
          <a:p>
            <a:pPr algn="l"/>
            <a:r>
              <a:rPr lang="en-US" dirty="0"/>
              <a:t>It is a clinical condition of acute irreversible renal failure occurring within the first 6 weeks postpartum. The exact</a:t>
            </a:r>
          </a:p>
          <a:p>
            <a:pPr algn="l"/>
            <a:r>
              <a:rPr lang="en-US" dirty="0"/>
              <a:t>cause is still obscure. It may be due to—(a) drug sensitivity (like ergot) (b) consumptive coagulopathy or (c) result</a:t>
            </a:r>
          </a:p>
          <a:p>
            <a:pPr algn="l"/>
            <a:r>
              <a:rPr lang="en-US" dirty="0"/>
              <a:t>of peripheral immunological mechanism. Therapy consists of hemodialysis with or without heparin</a:t>
            </a:r>
            <a:endParaRPr lang="ar-YE" dirty="0"/>
          </a:p>
        </p:txBody>
      </p:sp>
      <p:sp>
        <p:nvSpPr>
          <p:cNvPr id="6" name="مستطيل 5"/>
          <p:cNvSpPr/>
          <p:nvPr/>
        </p:nvSpPr>
        <p:spPr>
          <a:xfrm>
            <a:off x="1071538" y="5072074"/>
            <a:ext cx="3743012" cy="400110"/>
          </a:xfrm>
          <a:prstGeom prst="rect">
            <a:avLst/>
          </a:prstGeom>
          <a:solidFill>
            <a:schemeClr val="accent4"/>
          </a:solidFill>
        </p:spPr>
        <p:txBody>
          <a:bodyPr wrap="none">
            <a:spAutoFit/>
          </a:bodyPr>
          <a:lstStyle/>
          <a:p>
            <a:r>
              <a:rPr lang="en-US" sz="2000" b="1" i="1" u="sng" dirty="0">
                <a:solidFill>
                  <a:srgbClr val="C00000"/>
                </a:solidFill>
              </a:rPr>
              <a:t>OBSTRUCTIVE</a:t>
            </a:r>
            <a:r>
              <a:rPr lang="en-US" b="1" i="1" u="sng" dirty="0">
                <a:solidFill>
                  <a:srgbClr val="C00000"/>
                </a:solidFill>
              </a:rPr>
              <a:t> RENAL FAILURE;.</a:t>
            </a:r>
            <a:endParaRPr lang="ar-YE" b="1" i="1" u="sng" dirty="0">
              <a:solidFill>
                <a:srgbClr val="C00000"/>
              </a:solidFill>
            </a:endParaRPr>
          </a:p>
        </p:txBody>
      </p:sp>
      <p:sp>
        <p:nvSpPr>
          <p:cNvPr id="7" name="مستطيل 6"/>
          <p:cNvSpPr/>
          <p:nvPr/>
        </p:nvSpPr>
        <p:spPr>
          <a:xfrm>
            <a:off x="1571604" y="5429264"/>
            <a:ext cx="5715008" cy="646331"/>
          </a:xfrm>
          <a:prstGeom prst="rect">
            <a:avLst/>
          </a:prstGeom>
        </p:spPr>
        <p:txBody>
          <a:bodyPr wrap="square">
            <a:spAutoFit/>
          </a:bodyPr>
          <a:lstStyle/>
          <a:p>
            <a:pPr algn="l"/>
            <a:r>
              <a:rPr lang="en-US" dirty="0"/>
              <a:t>Obstructive anuria due to ureteric ligation during</a:t>
            </a:r>
          </a:p>
          <a:p>
            <a:pPr algn="l"/>
            <a:r>
              <a:rPr lang="en-US" dirty="0"/>
              <a:t>   c.s or hysterectomy.</a:t>
            </a:r>
            <a:endParaRPr lang="ar-YE" dirty="0"/>
          </a:p>
        </p:txBody>
      </p:sp>
      <p:sp>
        <p:nvSpPr>
          <p:cNvPr id="8" name="مستطيل 7"/>
          <p:cNvSpPr/>
          <p:nvPr/>
        </p:nvSpPr>
        <p:spPr>
          <a:xfrm>
            <a:off x="1285852" y="928670"/>
            <a:ext cx="6500858" cy="1200329"/>
          </a:xfrm>
          <a:prstGeom prst="rect">
            <a:avLst/>
          </a:prstGeom>
        </p:spPr>
        <p:txBody>
          <a:bodyPr wrap="square">
            <a:spAutoFit/>
          </a:bodyPr>
          <a:lstStyle/>
          <a:p>
            <a:pPr algn="l"/>
            <a:r>
              <a:rPr lang="en-US" dirty="0"/>
              <a:t> to ARF is about 15% and slightly high in sepsis related ARF Renal parenchymal injury is assoc with high mortality.  </a:t>
            </a:r>
          </a:p>
          <a:p>
            <a:pPr algn="l"/>
            <a:r>
              <a:rPr lang="en-US" dirty="0"/>
              <a:t>Prognosis of the fetus is unfavorable and there is about 50% mortality.</a:t>
            </a:r>
            <a:endParaRPr lang="ar-YE" dirty="0"/>
          </a:p>
        </p:txBody>
      </p:sp>
    </p:spTree>
  </p:cSld>
  <p:clrMapOvr>
    <a:masterClrMapping/>
  </p:clrMapOvr>
  <p:transition>
    <p:checke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59F41-EB6F-45D5-8574-99CF19905594}"/>
              </a:ext>
            </a:extLst>
          </p:cNvPr>
          <p:cNvSpPr txBox="1">
            <a:spLocks/>
          </p:cNvSpPr>
          <p:nvPr/>
        </p:nvSpPr>
        <p:spPr>
          <a:xfrm>
            <a:off x="2285984" y="4857760"/>
            <a:ext cx="3929090" cy="1214446"/>
          </a:xfrm>
          <a:prstGeom prst="rect">
            <a:avLst/>
          </a:prstGeom>
          <a:solidFill>
            <a:schemeClr val="accent6">
              <a:lumMod val="75000"/>
            </a:schemeClr>
          </a:solidFill>
        </p:spPr>
        <p:txBody>
          <a:bodyP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PH" sz="3200" b="1" i="0" u="none" strike="noStrike" kern="1200" cap="none" spc="0" normalizeH="0" baseline="0" noProof="0" dirty="0">
                <a:ln>
                  <a:noFill/>
                </a:ln>
                <a:solidFill>
                  <a:srgbClr val="92D050"/>
                </a:solidFill>
                <a:effectLst/>
                <a:uLnTx/>
                <a:uFillTx/>
                <a:latin typeface="Arial" panose="020B0604020202020204" pitchFamily="34" charset="0"/>
                <a:ea typeface="+mj-ea"/>
                <a:cs typeface="Arial" panose="020B0604020202020204" pitchFamily="34" charset="0"/>
              </a:rPr>
              <a:t>Thank you  </a:t>
            </a:r>
          </a:p>
        </p:txBody>
      </p:sp>
      <p:pic>
        <p:nvPicPr>
          <p:cNvPr id="4" name="صورة 3" descr="Earth-Sunset-10870.jpg"/>
          <p:cNvPicPr>
            <a:picLocks noChangeAspect="1"/>
          </p:cNvPicPr>
          <p:nvPr/>
        </p:nvPicPr>
        <p:blipFill>
          <a:blip r:embed="rId2" cstate="print"/>
          <a:stretch>
            <a:fillRect/>
          </a:stretch>
        </p:blipFill>
        <p:spPr>
          <a:xfrm>
            <a:off x="428596" y="1071546"/>
            <a:ext cx="6500858" cy="374156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4282" y="785794"/>
            <a:ext cx="6572296" cy="22529244"/>
          </a:xfrm>
          <a:prstGeom prst="rect">
            <a:avLst/>
          </a:prstGeom>
        </p:spPr>
        <p:txBody>
          <a:bodyPr wrap="square">
            <a:spAutoFit/>
          </a:bodyPr>
          <a:lstStyle/>
          <a:p>
            <a:pPr algn="l"/>
            <a:r>
              <a:rPr lang="en-US" dirty="0"/>
              <a:t> </a:t>
            </a:r>
            <a:r>
              <a:rPr lang="en-US" b="1" dirty="0"/>
              <a:t>Acute renal injury (failure) is defined as a condition in which  urine volume falls below 400 ml , in 24 hours or 20 ml /h </a:t>
            </a:r>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ar-YE" dirty="0"/>
          </a:p>
        </p:txBody>
      </p:sp>
      <p:sp>
        <p:nvSpPr>
          <p:cNvPr id="4" name="مستطيل 3"/>
          <p:cNvSpPr/>
          <p:nvPr/>
        </p:nvSpPr>
        <p:spPr>
          <a:xfrm>
            <a:off x="285720" y="1857364"/>
            <a:ext cx="7500990" cy="2123658"/>
          </a:xfrm>
          <a:prstGeom prst="rect">
            <a:avLst/>
          </a:prstGeom>
          <a:solidFill>
            <a:schemeClr val="accent4">
              <a:lumMod val="40000"/>
              <a:lumOff val="60000"/>
            </a:schemeClr>
          </a:solidFill>
        </p:spPr>
        <p:txBody>
          <a:bodyPr wrap="square">
            <a:spAutoFit/>
          </a:bodyPr>
          <a:lstStyle/>
          <a:p>
            <a:pPr algn="l"/>
            <a:r>
              <a:rPr lang="en-US" b="1" i="1" dirty="0">
                <a:solidFill>
                  <a:schemeClr val="tx2"/>
                </a:solidFill>
              </a:rPr>
              <a:t>Anuria :.</a:t>
            </a:r>
            <a:r>
              <a:rPr lang="en-US" b="1" dirty="0"/>
              <a:t>is the absence of excretion of urine in 12 hours.</a:t>
            </a:r>
          </a:p>
          <a:p>
            <a:pPr algn="l"/>
            <a:r>
              <a:rPr lang="en-US" sz="2400" b="1" i="1" u="sng" dirty="0" err="1">
                <a:solidFill>
                  <a:schemeClr val="tx2"/>
                </a:solidFill>
              </a:rPr>
              <a:t>Incidenc</a:t>
            </a:r>
            <a:r>
              <a:rPr lang="en-US" sz="2400" b="1" i="1" dirty="0">
                <a:solidFill>
                  <a:schemeClr val="tx2"/>
                </a:solidFill>
              </a:rPr>
              <a:t>:.</a:t>
            </a:r>
          </a:p>
          <a:p>
            <a:pPr algn="l"/>
            <a:r>
              <a:rPr lang="en-US" b="1" dirty="0"/>
              <a:t> of acute renal failure is 1 -15,000 t0 in 2 0,000 pregnancy in industrialized countries, but in developing countries the incidence varies from 1 out of every 2000 to 1 out of every 5000 pregnancies.</a:t>
            </a:r>
          </a:p>
          <a:p>
            <a:pPr algn="l"/>
            <a:r>
              <a:rPr lang="ar-YE" b="1" dirty="0"/>
              <a:t> </a:t>
            </a:r>
            <a:endParaRPr lang="en-US" b="1" dirty="0"/>
          </a:p>
          <a:p>
            <a:pPr algn="l"/>
            <a:endParaRPr lang="ar-YE" dirty="0"/>
          </a:p>
        </p:txBody>
      </p:sp>
      <p:sp>
        <p:nvSpPr>
          <p:cNvPr id="5" name="مستطيل 4"/>
          <p:cNvSpPr/>
          <p:nvPr/>
        </p:nvSpPr>
        <p:spPr>
          <a:xfrm>
            <a:off x="571472" y="214290"/>
            <a:ext cx="2095747" cy="369332"/>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l"/>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DEFINITION</a:t>
            </a:r>
            <a:endParaRPr lang="ar-YE"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p:strips dir="l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G_٢٠٢٠٠٢١٠_١٥١٧٤٦.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85852" y="285729"/>
            <a:ext cx="6000792" cy="830997"/>
          </a:xfrm>
          <a:prstGeom prst="rect">
            <a:avLst/>
          </a:prstGeom>
          <a:gradFill>
            <a:gsLst>
              <a:gs pos="0">
                <a:schemeClr val="accent1">
                  <a:lumMod val="60000"/>
                  <a:lumOff val="4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pPr algn="l"/>
            <a:r>
              <a:rPr lang="en-US" sz="2400" b="1" dirty="0">
                <a:solidFill>
                  <a:schemeClr val="accent2">
                    <a:lumMod val="75000"/>
                  </a:schemeClr>
                </a:solidFill>
              </a:rPr>
              <a:t>  Causes of Acute Renal Injury (Failure)</a:t>
            </a:r>
          </a:p>
          <a:p>
            <a:pPr algn="l"/>
            <a:r>
              <a:rPr lang="en-US" sz="2400" b="1" dirty="0">
                <a:solidFill>
                  <a:schemeClr val="accent2">
                    <a:lumMod val="75000"/>
                  </a:schemeClr>
                </a:solidFill>
              </a:rPr>
              <a:t> </a:t>
            </a:r>
            <a:r>
              <a:rPr lang="en-US" sz="2400" b="1" dirty="0">
                <a:solidFill>
                  <a:srgbClr val="C00000"/>
                </a:solidFill>
              </a:rPr>
              <a:t>1</a:t>
            </a:r>
            <a:r>
              <a:rPr lang="en-US" sz="2400" b="1" dirty="0">
                <a:solidFill>
                  <a:schemeClr val="accent2">
                    <a:lumMod val="75000"/>
                  </a:schemeClr>
                </a:solidFill>
              </a:rPr>
              <a:t>-(</a:t>
            </a:r>
            <a:r>
              <a:rPr lang="en-US" sz="2400" b="1" dirty="0">
                <a:solidFill>
                  <a:srgbClr val="C00000"/>
                </a:solidFill>
              </a:rPr>
              <a:t>Prerenal) in Pregnancy</a:t>
            </a:r>
            <a:endParaRPr lang="ar-YE" sz="2400" dirty="0">
              <a:solidFill>
                <a:srgbClr val="C00000"/>
              </a:solidFill>
            </a:endParaRPr>
          </a:p>
        </p:txBody>
      </p:sp>
      <p:sp>
        <p:nvSpPr>
          <p:cNvPr id="3" name="مستطيل 2"/>
          <p:cNvSpPr/>
          <p:nvPr/>
        </p:nvSpPr>
        <p:spPr>
          <a:xfrm>
            <a:off x="428596" y="1214422"/>
            <a:ext cx="1874359" cy="400110"/>
          </a:xfrm>
          <a:prstGeom prst="rect">
            <a:avLst/>
          </a:prstGeom>
        </p:spPr>
        <p:txBody>
          <a:bodyPr wrap="none">
            <a:spAutoFit/>
          </a:bodyPr>
          <a:lstStyle/>
          <a:p>
            <a:r>
              <a:rPr lang="en-US" sz="2000" b="1" dirty="0">
                <a:solidFill>
                  <a:schemeClr val="accent1"/>
                </a:solidFill>
              </a:rPr>
              <a:t>Early Pregnancy</a:t>
            </a:r>
            <a:endParaRPr lang="ar-YE" sz="2000" dirty="0">
              <a:solidFill>
                <a:schemeClr val="accent1"/>
              </a:solidFill>
            </a:endParaRPr>
          </a:p>
        </p:txBody>
      </p:sp>
      <p:sp>
        <p:nvSpPr>
          <p:cNvPr id="4" name="مستطيل 3"/>
          <p:cNvSpPr/>
          <p:nvPr/>
        </p:nvSpPr>
        <p:spPr>
          <a:xfrm>
            <a:off x="0" y="1785926"/>
            <a:ext cx="5286380" cy="369332"/>
          </a:xfrm>
          <a:prstGeom prst="rect">
            <a:avLst/>
          </a:prstGeom>
        </p:spPr>
        <p:txBody>
          <a:bodyPr wrap="square">
            <a:spAutoFit/>
          </a:bodyPr>
          <a:lstStyle/>
          <a:p>
            <a:pPr algn="l"/>
            <a:r>
              <a:rPr lang="en-US" dirty="0"/>
              <a:t>(1) </a:t>
            </a:r>
            <a:r>
              <a:rPr lang="en-US" b="1" dirty="0"/>
              <a:t>Acute and massive  hemorrhage</a:t>
            </a:r>
            <a:endParaRPr lang="ar-YE" dirty="0"/>
          </a:p>
        </p:txBody>
      </p:sp>
      <p:sp>
        <p:nvSpPr>
          <p:cNvPr id="6" name="مستطيل 5"/>
          <p:cNvSpPr/>
          <p:nvPr/>
        </p:nvSpPr>
        <p:spPr>
          <a:xfrm>
            <a:off x="428596" y="2357430"/>
            <a:ext cx="2412327" cy="369332"/>
          </a:xfrm>
          <a:prstGeom prst="rect">
            <a:avLst/>
          </a:prstGeom>
        </p:spPr>
        <p:txBody>
          <a:bodyPr wrap="none">
            <a:spAutoFit/>
          </a:bodyPr>
          <a:lstStyle/>
          <a:p>
            <a:r>
              <a:rPr lang="en-US" dirty="0"/>
              <a:t>(2) </a:t>
            </a:r>
            <a:r>
              <a:rPr lang="en-US" b="1" dirty="0"/>
              <a:t>Severe dehydration </a:t>
            </a:r>
            <a:endParaRPr lang="ar-YE" dirty="0"/>
          </a:p>
        </p:txBody>
      </p:sp>
      <p:sp>
        <p:nvSpPr>
          <p:cNvPr id="7" name="مستطيل 6"/>
          <p:cNvSpPr/>
          <p:nvPr/>
        </p:nvSpPr>
        <p:spPr>
          <a:xfrm>
            <a:off x="285720" y="3000372"/>
            <a:ext cx="2017604" cy="369332"/>
          </a:xfrm>
          <a:prstGeom prst="rect">
            <a:avLst/>
          </a:prstGeom>
        </p:spPr>
        <p:txBody>
          <a:bodyPr wrap="none">
            <a:spAutoFit/>
          </a:bodyPr>
          <a:lstStyle/>
          <a:p>
            <a:r>
              <a:rPr lang="en-US" dirty="0"/>
              <a:t>(3) </a:t>
            </a:r>
            <a:r>
              <a:rPr lang="en-US" b="1" dirty="0"/>
              <a:t>Septic abortion </a:t>
            </a:r>
            <a:endParaRPr lang="ar-YE" dirty="0"/>
          </a:p>
        </p:txBody>
      </p:sp>
      <p:sp>
        <p:nvSpPr>
          <p:cNvPr id="8" name="مستطيل 7"/>
          <p:cNvSpPr/>
          <p:nvPr/>
        </p:nvSpPr>
        <p:spPr>
          <a:xfrm>
            <a:off x="4357686" y="1285860"/>
            <a:ext cx="3643338" cy="400110"/>
          </a:xfrm>
          <a:prstGeom prst="rect">
            <a:avLst/>
          </a:prstGeom>
        </p:spPr>
        <p:txBody>
          <a:bodyPr wrap="square">
            <a:spAutoFit/>
          </a:bodyPr>
          <a:lstStyle/>
          <a:p>
            <a:pPr algn="l"/>
            <a:r>
              <a:rPr lang="en-US" sz="2000" b="1" dirty="0">
                <a:solidFill>
                  <a:schemeClr val="accent1"/>
                </a:solidFill>
              </a:rPr>
              <a:t>Late Pregnancy and Labor</a:t>
            </a:r>
            <a:endParaRPr lang="ar-YE" sz="2000" dirty="0">
              <a:solidFill>
                <a:schemeClr val="accent1"/>
              </a:solidFill>
            </a:endParaRPr>
          </a:p>
        </p:txBody>
      </p:sp>
      <p:sp>
        <p:nvSpPr>
          <p:cNvPr id="9" name="مستطيل 8"/>
          <p:cNvSpPr/>
          <p:nvPr/>
        </p:nvSpPr>
        <p:spPr>
          <a:xfrm>
            <a:off x="4286248" y="1714488"/>
            <a:ext cx="4071966" cy="369332"/>
          </a:xfrm>
          <a:prstGeom prst="rect">
            <a:avLst/>
          </a:prstGeom>
        </p:spPr>
        <p:txBody>
          <a:bodyPr wrap="square">
            <a:spAutoFit/>
          </a:bodyPr>
          <a:lstStyle/>
          <a:p>
            <a:pPr algn="l"/>
            <a:r>
              <a:rPr lang="en-US" dirty="0"/>
              <a:t>(1) </a:t>
            </a:r>
            <a:r>
              <a:rPr lang="en-US" b="1" dirty="0"/>
              <a:t>Acute and massive hemorrhage:</a:t>
            </a:r>
            <a:endParaRPr lang="ar-YE" dirty="0"/>
          </a:p>
        </p:txBody>
      </p:sp>
      <p:sp>
        <p:nvSpPr>
          <p:cNvPr id="10" name="مستطيل 9"/>
          <p:cNvSpPr/>
          <p:nvPr/>
        </p:nvSpPr>
        <p:spPr>
          <a:xfrm>
            <a:off x="4214810" y="2357430"/>
            <a:ext cx="3286148" cy="369332"/>
          </a:xfrm>
          <a:prstGeom prst="rect">
            <a:avLst/>
          </a:prstGeom>
        </p:spPr>
        <p:txBody>
          <a:bodyPr wrap="square">
            <a:spAutoFit/>
          </a:bodyPr>
          <a:lstStyle/>
          <a:p>
            <a:pPr algn="l"/>
            <a:r>
              <a:rPr lang="en-US" dirty="0"/>
              <a:t>(2) </a:t>
            </a:r>
            <a:r>
              <a:rPr lang="en-US" b="1" dirty="0"/>
              <a:t>Abruptio placentae  </a:t>
            </a:r>
            <a:endParaRPr lang="ar-YE" dirty="0"/>
          </a:p>
        </p:txBody>
      </p:sp>
      <p:sp>
        <p:nvSpPr>
          <p:cNvPr id="11" name="مستطيل 10"/>
          <p:cNvSpPr/>
          <p:nvPr/>
        </p:nvSpPr>
        <p:spPr>
          <a:xfrm>
            <a:off x="3643306" y="2928934"/>
            <a:ext cx="4500594" cy="369332"/>
          </a:xfrm>
          <a:prstGeom prst="rect">
            <a:avLst/>
          </a:prstGeom>
        </p:spPr>
        <p:txBody>
          <a:bodyPr wrap="square">
            <a:spAutoFit/>
          </a:bodyPr>
          <a:lstStyle/>
          <a:p>
            <a:r>
              <a:rPr lang="en-US" dirty="0"/>
              <a:t>(3) </a:t>
            </a:r>
            <a:r>
              <a:rPr lang="en-US" b="1" dirty="0"/>
              <a:t>Severe preeclampsia, </a:t>
            </a:r>
            <a:r>
              <a:rPr lang="en-US" b="1" dirty="0" err="1"/>
              <a:t>eclampsia</a:t>
            </a:r>
            <a:r>
              <a:rPr lang="en-US" b="1" dirty="0"/>
              <a:t>,</a:t>
            </a:r>
            <a:endParaRPr lang="ar-YE" dirty="0"/>
          </a:p>
        </p:txBody>
      </p:sp>
      <p:sp>
        <p:nvSpPr>
          <p:cNvPr id="12" name="مستطيل 11"/>
          <p:cNvSpPr/>
          <p:nvPr/>
        </p:nvSpPr>
        <p:spPr>
          <a:xfrm>
            <a:off x="4143372" y="3500438"/>
            <a:ext cx="3920697" cy="369332"/>
          </a:xfrm>
          <a:prstGeom prst="rect">
            <a:avLst/>
          </a:prstGeom>
        </p:spPr>
        <p:txBody>
          <a:bodyPr wrap="square">
            <a:spAutoFit/>
          </a:bodyPr>
          <a:lstStyle/>
          <a:p>
            <a:pPr algn="l"/>
            <a:r>
              <a:rPr lang="en-US" dirty="0"/>
              <a:t>(4) </a:t>
            </a:r>
            <a:r>
              <a:rPr lang="en-US" b="1" dirty="0"/>
              <a:t>Severe infection  </a:t>
            </a:r>
            <a:endParaRPr lang="ar-YE" dirty="0"/>
          </a:p>
        </p:txBody>
      </p:sp>
      <p:sp>
        <p:nvSpPr>
          <p:cNvPr id="13" name="مستطيل 12"/>
          <p:cNvSpPr/>
          <p:nvPr/>
        </p:nvSpPr>
        <p:spPr>
          <a:xfrm>
            <a:off x="6161983" y="1714488"/>
            <a:ext cx="2982017" cy="369332"/>
          </a:xfrm>
          <a:prstGeom prst="rect">
            <a:avLst/>
          </a:prstGeom>
        </p:spPr>
        <p:txBody>
          <a:bodyPr wrap="square">
            <a:spAutoFit/>
          </a:bodyPr>
          <a:lstStyle/>
          <a:p>
            <a:pPr algn="ctr"/>
            <a:r>
              <a:rPr lang="en-US" dirty="0"/>
              <a:t> </a:t>
            </a:r>
            <a:endParaRPr lang="ar-YE" dirty="0"/>
          </a:p>
        </p:txBody>
      </p:sp>
      <p:sp>
        <p:nvSpPr>
          <p:cNvPr id="14" name="مستطيل 13"/>
          <p:cNvSpPr/>
          <p:nvPr/>
        </p:nvSpPr>
        <p:spPr>
          <a:xfrm>
            <a:off x="6643702" y="2285992"/>
            <a:ext cx="2214578" cy="369332"/>
          </a:xfrm>
          <a:prstGeom prst="rect">
            <a:avLst/>
          </a:prstGeom>
        </p:spPr>
        <p:txBody>
          <a:bodyPr wrap="square">
            <a:spAutoFit/>
          </a:bodyPr>
          <a:lstStyle/>
          <a:p>
            <a:pPr algn="l"/>
            <a:r>
              <a:rPr lang="en-US" dirty="0"/>
              <a:t> </a:t>
            </a:r>
            <a:endParaRPr lang="ar-YE" dirty="0"/>
          </a:p>
        </p:txBody>
      </p:sp>
      <p:sp>
        <p:nvSpPr>
          <p:cNvPr id="15" name="مستطيل 14"/>
          <p:cNvSpPr/>
          <p:nvPr/>
        </p:nvSpPr>
        <p:spPr>
          <a:xfrm>
            <a:off x="6572264" y="2928934"/>
            <a:ext cx="2357454" cy="369332"/>
          </a:xfrm>
          <a:prstGeom prst="rect">
            <a:avLst/>
          </a:prstGeom>
        </p:spPr>
        <p:txBody>
          <a:bodyPr wrap="square">
            <a:spAutoFit/>
          </a:bodyPr>
          <a:lstStyle/>
          <a:p>
            <a:pPr algn="l"/>
            <a:r>
              <a:rPr lang="en-US" dirty="0"/>
              <a:t> </a:t>
            </a:r>
            <a:endParaRPr lang="ar-YE" dirty="0"/>
          </a:p>
        </p:txBody>
      </p:sp>
      <p:sp>
        <p:nvSpPr>
          <p:cNvPr id="16" name="مستطيل 15"/>
          <p:cNvSpPr/>
          <p:nvPr/>
        </p:nvSpPr>
        <p:spPr>
          <a:xfrm>
            <a:off x="6500826" y="1071546"/>
            <a:ext cx="2285984" cy="400110"/>
          </a:xfrm>
          <a:prstGeom prst="rect">
            <a:avLst/>
          </a:prstGeom>
        </p:spPr>
        <p:txBody>
          <a:bodyPr wrap="square">
            <a:spAutoFit/>
          </a:bodyPr>
          <a:lstStyle/>
          <a:p>
            <a:pPr algn="l"/>
            <a:r>
              <a:rPr lang="en-US" sz="2000" b="1" dirty="0">
                <a:solidFill>
                  <a:schemeClr val="accent1"/>
                </a:solidFill>
              </a:rPr>
              <a:t> </a:t>
            </a:r>
            <a:endParaRPr lang="ar-YE" sz="2000" dirty="0">
              <a:solidFill>
                <a:schemeClr val="accent1"/>
              </a:solidFill>
            </a:endParaRPr>
          </a:p>
        </p:txBody>
      </p:sp>
      <p:sp>
        <p:nvSpPr>
          <p:cNvPr id="17" name="مستطيل 16"/>
          <p:cNvSpPr/>
          <p:nvPr/>
        </p:nvSpPr>
        <p:spPr>
          <a:xfrm>
            <a:off x="1643042" y="4357694"/>
            <a:ext cx="4143404" cy="461665"/>
          </a:xfrm>
          <a:prstGeom prst="rect">
            <a:avLst/>
          </a:prstGeom>
        </p:spPr>
        <p:txBody>
          <a:bodyPr wrap="square">
            <a:spAutoFit/>
          </a:bodyPr>
          <a:lstStyle/>
          <a:p>
            <a:pPr algn="l"/>
            <a:r>
              <a:rPr lang="en-US" sz="2400" b="1" dirty="0">
                <a:solidFill>
                  <a:schemeClr val="accent1"/>
                </a:solidFill>
              </a:rPr>
              <a:t>Other</a:t>
            </a:r>
            <a:r>
              <a:rPr lang="en-US" b="1" dirty="0">
                <a:solidFill>
                  <a:schemeClr val="accent1"/>
                </a:solidFill>
              </a:rPr>
              <a:t> </a:t>
            </a:r>
            <a:r>
              <a:rPr lang="en-US" sz="2400" b="1" dirty="0">
                <a:solidFill>
                  <a:schemeClr val="accent1"/>
                </a:solidFill>
              </a:rPr>
              <a:t>Causes</a:t>
            </a:r>
            <a:r>
              <a:rPr lang="en-US" sz="2000" b="1" dirty="0">
                <a:solidFill>
                  <a:schemeClr val="accent1"/>
                </a:solidFill>
              </a:rPr>
              <a:t> in Pregnancy;.</a:t>
            </a:r>
            <a:endParaRPr lang="ar-YE" sz="2000" dirty="0">
              <a:solidFill>
                <a:schemeClr val="accent1"/>
              </a:solidFill>
            </a:endParaRPr>
          </a:p>
        </p:txBody>
      </p:sp>
      <p:sp>
        <p:nvSpPr>
          <p:cNvPr id="18" name="مستطيل 17"/>
          <p:cNvSpPr/>
          <p:nvPr/>
        </p:nvSpPr>
        <p:spPr>
          <a:xfrm>
            <a:off x="1857356" y="5143512"/>
            <a:ext cx="3410613" cy="369332"/>
          </a:xfrm>
          <a:prstGeom prst="rect">
            <a:avLst/>
          </a:prstGeom>
        </p:spPr>
        <p:txBody>
          <a:bodyPr wrap="none">
            <a:spAutoFit/>
          </a:bodyPr>
          <a:lstStyle/>
          <a:p>
            <a:r>
              <a:rPr lang="en-US" dirty="0"/>
              <a:t>(1) </a:t>
            </a:r>
            <a:r>
              <a:rPr lang="en-US" b="1" dirty="0"/>
              <a:t>Mismatched blood transfusion</a:t>
            </a:r>
            <a:endParaRPr lang="ar-YE" dirty="0"/>
          </a:p>
        </p:txBody>
      </p:sp>
    </p:spTree>
  </p:cSld>
  <p:clrMapOvr>
    <a:masterClrMapping/>
  </p:clrMapOvr>
  <p:transition>
    <p:circl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6449660" y="-1357346"/>
            <a:ext cx="5388679" cy="369332"/>
          </a:xfrm>
          <a:prstGeom prst="rect">
            <a:avLst/>
          </a:prstGeom>
        </p:spPr>
        <p:txBody>
          <a:bodyPr wrap="square">
            <a:spAutoFit/>
          </a:bodyPr>
          <a:lstStyle/>
          <a:p>
            <a:r>
              <a:rPr lang="en-US" dirty="0"/>
              <a:t>  </a:t>
            </a:r>
            <a:endParaRPr lang="ar-YE" dirty="0"/>
          </a:p>
        </p:txBody>
      </p:sp>
      <p:sp>
        <p:nvSpPr>
          <p:cNvPr id="7" name="مستطيل 6"/>
          <p:cNvSpPr/>
          <p:nvPr/>
        </p:nvSpPr>
        <p:spPr>
          <a:xfrm>
            <a:off x="6199525" y="3643314"/>
            <a:ext cx="237565" cy="369332"/>
          </a:xfrm>
          <a:prstGeom prst="rect">
            <a:avLst/>
          </a:prstGeom>
        </p:spPr>
        <p:txBody>
          <a:bodyPr wrap="none">
            <a:spAutoFit/>
          </a:bodyPr>
          <a:lstStyle/>
          <a:p>
            <a:r>
              <a:rPr lang="en-US" dirty="0"/>
              <a:t> </a:t>
            </a:r>
            <a:endParaRPr lang="ar-YE" dirty="0"/>
          </a:p>
        </p:txBody>
      </p:sp>
      <p:sp>
        <p:nvSpPr>
          <p:cNvPr id="8" name="مستطيل 7"/>
          <p:cNvSpPr/>
          <p:nvPr/>
        </p:nvSpPr>
        <p:spPr>
          <a:xfrm>
            <a:off x="6186709" y="4357694"/>
            <a:ext cx="237565" cy="369332"/>
          </a:xfrm>
          <a:prstGeom prst="rect">
            <a:avLst/>
          </a:prstGeom>
        </p:spPr>
        <p:txBody>
          <a:bodyPr wrap="none">
            <a:spAutoFit/>
          </a:bodyPr>
          <a:lstStyle/>
          <a:p>
            <a:r>
              <a:rPr lang="en-US" dirty="0"/>
              <a:t> </a:t>
            </a:r>
            <a:endParaRPr lang="ar-YE" dirty="0"/>
          </a:p>
        </p:txBody>
      </p:sp>
      <p:sp>
        <p:nvSpPr>
          <p:cNvPr id="9" name="مستطيل 8"/>
          <p:cNvSpPr/>
          <p:nvPr/>
        </p:nvSpPr>
        <p:spPr>
          <a:xfrm>
            <a:off x="6049372" y="5000636"/>
            <a:ext cx="237565" cy="369332"/>
          </a:xfrm>
          <a:prstGeom prst="rect">
            <a:avLst/>
          </a:prstGeom>
        </p:spPr>
        <p:txBody>
          <a:bodyPr wrap="none">
            <a:spAutoFit/>
          </a:bodyPr>
          <a:lstStyle/>
          <a:p>
            <a:r>
              <a:rPr lang="en-US" dirty="0"/>
              <a:t> </a:t>
            </a:r>
            <a:endParaRPr lang="ar-YE" dirty="0"/>
          </a:p>
        </p:txBody>
      </p:sp>
      <p:sp>
        <p:nvSpPr>
          <p:cNvPr id="10" name="مستطيل 9"/>
          <p:cNvSpPr/>
          <p:nvPr/>
        </p:nvSpPr>
        <p:spPr>
          <a:xfrm>
            <a:off x="4409181" y="5643578"/>
            <a:ext cx="237565" cy="369332"/>
          </a:xfrm>
          <a:prstGeom prst="rect">
            <a:avLst/>
          </a:prstGeom>
        </p:spPr>
        <p:txBody>
          <a:bodyPr wrap="none">
            <a:spAutoFit/>
          </a:bodyPr>
          <a:lstStyle/>
          <a:p>
            <a:r>
              <a:rPr lang="en-US" dirty="0"/>
              <a:t> </a:t>
            </a:r>
            <a:endParaRPr lang="ar-YE" dirty="0"/>
          </a:p>
        </p:txBody>
      </p:sp>
      <p:sp>
        <p:nvSpPr>
          <p:cNvPr id="12" name="مستطيل 11"/>
          <p:cNvSpPr/>
          <p:nvPr/>
        </p:nvSpPr>
        <p:spPr>
          <a:xfrm>
            <a:off x="428596" y="1643050"/>
            <a:ext cx="8001056" cy="1477328"/>
          </a:xfrm>
          <a:prstGeom prst="rect">
            <a:avLst/>
          </a:prstGeom>
        </p:spPr>
        <p:txBody>
          <a:bodyPr wrap="square">
            <a:spAutoFit/>
          </a:bodyPr>
          <a:lstStyle/>
          <a:p>
            <a:pPr algn="l"/>
            <a:r>
              <a:rPr lang="en-US" dirty="0"/>
              <a:t>Renal disease, DIC,</a:t>
            </a:r>
          </a:p>
          <a:p>
            <a:pPr algn="l"/>
            <a:r>
              <a:rPr lang="en-US" dirty="0"/>
              <a:t>hypoperfusion, ischemia, toxins,</a:t>
            </a:r>
          </a:p>
          <a:p>
            <a:pPr algn="l"/>
            <a:r>
              <a:rPr lang="en-US" dirty="0"/>
              <a:t>obstetric pathology superimposed on</a:t>
            </a:r>
          </a:p>
          <a:p>
            <a:pPr algn="l"/>
            <a:r>
              <a:rPr lang="en-US" dirty="0"/>
              <a:t>pre-existing renal disease (interstitial</a:t>
            </a:r>
          </a:p>
          <a:p>
            <a:pPr algn="l"/>
            <a:r>
              <a:rPr lang="en-US" dirty="0"/>
              <a:t>nephritis</a:t>
            </a:r>
            <a:endParaRPr lang="ar-YE" dirty="0"/>
          </a:p>
        </p:txBody>
      </p:sp>
      <p:sp>
        <p:nvSpPr>
          <p:cNvPr id="13" name="مستطيل 12"/>
          <p:cNvSpPr/>
          <p:nvPr/>
        </p:nvSpPr>
        <p:spPr>
          <a:xfrm>
            <a:off x="1863978" y="1142984"/>
            <a:ext cx="1492716" cy="46166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wrap="none">
            <a:spAutoFit/>
          </a:bodyPr>
          <a:lstStyle/>
          <a:p>
            <a:r>
              <a:rPr lang="en-US" dirty="0">
                <a:solidFill>
                  <a:srgbClr val="C00000"/>
                </a:solidFill>
              </a:rPr>
              <a:t>(</a:t>
            </a:r>
            <a:r>
              <a:rPr lang="en-US" b="1" dirty="0">
                <a:solidFill>
                  <a:srgbClr val="C00000"/>
                </a:solidFill>
              </a:rPr>
              <a:t>:</a:t>
            </a:r>
            <a:r>
              <a:rPr lang="en-US" sz="2000" b="1" i="1" dirty="0">
                <a:solidFill>
                  <a:srgbClr val="C00000"/>
                </a:solidFill>
              </a:rPr>
              <a:t>2) </a:t>
            </a:r>
            <a:r>
              <a:rPr lang="en-US" sz="2400" b="1" i="1" dirty="0">
                <a:solidFill>
                  <a:srgbClr val="C00000"/>
                </a:solidFill>
              </a:rPr>
              <a:t>Renal</a:t>
            </a:r>
            <a:endParaRPr lang="ar-YE" dirty="0">
              <a:solidFill>
                <a:srgbClr val="C00000"/>
              </a:solidFill>
            </a:endParaRPr>
          </a:p>
        </p:txBody>
      </p:sp>
      <p:sp>
        <p:nvSpPr>
          <p:cNvPr id="14" name="مستطيل 13"/>
          <p:cNvSpPr/>
          <p:nvPr/>
        </p:nvSpPr>
        <p:spPr>
          <a:xfrm>
            <a:off x="2285984" y="3429000"/>
            <a:ext cx="2007281" cy="46166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wrap="none">
            <a:spAutoFit/>
          </a:bodyPr>
          <a:lstStyle/>
          <a:p>
            <a:r>
              <a:rPr lang="en-US" sz="2400" dirty="0">
                <a:solidFill>
                  <a:srgbClr val="C00000"/>
                </a:solidFill>
              </a:rPr>
              <a:t>(3) </a:t>
            </a:r>
            <a:r>
              <a:rPr lang="en-US" sz="2400" b="1" dirty="0">
                <a:solidFill>
                  <a:srgbClr val="C00000"/>
                </a:solidFill>
              </a:rPr>
              <a:t>Postrenal</a:t>
            </a:r>
            <a:endParaRPr lang="ar-YE" sz="2400" dirty="0">
              <a:solidFill>
                <a:srgbClr val="C00000"/>
              </a:solidFill>
            </a:endParaRPr>
          </a:p>
        </p:txBody>
      </p:sp>
      <p:sp>
        <p:nvSpPr>
          <p:cNvPr id="15" name="مستطيل 14"/>
          <p:cNvSpPr/>
          <p:nvPr/>
        </p:nvSpPr>
        <p:spPr>
          <a:xfrm>
            <a:off x="571472" y="4143380"/>
            <a:ext cx="6929486" cy="1200329"/>
          </a:xfrm>
          <a:prstGeom prst="rect">
            <a:avLst/>
          </a:prstGeom>
        </p:spPr>
        <p:txBody>
          <a:bodyPr wrap="square">
            <a:spAutoFit/>
          </a:bodyPr>
          <a:lstStyle/>
          <a:p>
            <a:pPr algn="l"/>
            <a:r>
              <a:rPr lang="en-US" dirty="0"/>
              <a:t>(Obstructive) : Accidental</a:t>
            </a:r>
          </a:p>
          <a:p>
            <a:pPr algn="l"/>
            <a:r>
              <a:rPr lang="en-US" dirty="0"/>
              <a:t>ligature of the ureters during cesarean</a:t>
            </a:r>
          </a:p>
          <a:p>
            <a:pPr algn="l"/>
            <a:r>
              <a:rPr lang="en-US" dirty="0"/>
              <a:t>section, hysterectomy for rupture of</a:t>
            </a:r>
          </a:p>
          <a:p>
            <a:pPr algn="l"/>
            <a:r>
              <a:rPr lang="en-US" dirty="0"/>
              <a:t>uterus (rare)</a:t>
            </a:r>
            <a:endParaRPr lang="ar-YE" dirty="0"/>
          </a:p>
        </p:txBody>
      </p:sp>
    </p:spTree>
  </p:cSld>
  <p:clrMapOvr>
    <a:masterClrMapping/>
  </p:clrMapOvr>
  <p:transition>
    <p:plus/>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85786" y="357166"/>
            <a:ext cx="6000792" cy="400110"/>
          </a:xfrm>
          <a:prstGeom prst="rect">
            <a:avLst/>
          </a:prstGeom>
        </p:spPr>
        <p:txBody>
          <a:bodyPr wrap="square">
            <a:spAutoFit/>
          </a:bodyPr>
          <a:lstStyle/>
          <a:p>
            <a:pPr algn="l"/>
            <a:r>
              <a:rPr lang="en-US" sz="2000" b="1" dirty="0">
                <a:solidFill>
                  <a:schemeClr val="accent2">
                    <a:lumMod val="75000"/>
                  </a:schemeClr>
                </a:solidFill>
              </a:rPr>
              <a:t> </a:t>
            </a:r>
            <a:endParaRPr lang="ar-YE" dirty="0"/>
          </a:p>
        </p:txBody>
      </p:sp>
      <p:sp>
        <p:nvSpPr>
          <p:cNvPr id="3" name="مستطيل 2"/>
          <p:cNvSpPr/>
          <p:nvPr/>
        </p:nvSpPr>
        <p:spPr>
          <a:xfrm>
            <a:off x="857224" y="785794"/>
            <a:ext cx="7143800" cy="1508105"/>
          </a:xfrm>
          <a:prstGeom prst="rect">
            <a:avLst/>
          </a:prstGeom>
        </p:spPr>
        <p:txBody>
          <a:bodyPr wrap="square">
            <a:spAutoFit/>
          </a:bodyPr>
          <a:lstStyle/>
          <a:p>
            <a:pPr algn="l"/>
            <a:r>
              <a:rPr lang="en-US" sz="2000" b="1" dirty="0">
                <a:solidFill>
                  <a:schemeClr val="accent2">
                    <a:lumMod val="75000"/>
                  </a:schemeClr>
                </a:solidFill>
              </a:rPr>
              <a:t>PATHOLOGY OF ARF</a:t>
            </a:r>
            <a:r>
              <a:rPr lang="en-US" dirty="0"/>
              <a:t>: Prerenal is the most common form of AKI (ARF). It is due to mild to moderate degree of renal</a:t>
            </a:r>
          </a:p>
          <a:p>
            <a:pPr algn="l"/>
            <a:r>
              <a:rPr lang="en-US" dirty="0"/>
              <a:t>hypoperfusion. Mild and even moderate ischemia with acute tubular necrosis are reversible. In severe ischemia,</a:t>
            </a:r>
          </a:p>
          <a:p>
            <a:pPr algn="l"/>
            <a:r>
              <a:rPr lang="en-US" dirty="0"/>
              <a:t>renal cortical tissue is damaged and this pathology is irreversible.</a:t>
            </a:r>
            <a:endParaRPr lang="ar-YE" dirty="0"/>
          </a:p>
        </p:txBody>
      </p:sp>
      <p:sp>
        <p:nvSpPr>
          <p:cNvPr id="4" name="مستطيل 3"/>
          <p:cNvSpPr/>
          <p:nvPr/>
        </p:nvSpPr>
        <p:spPr>
          <a:xfrm>
            <a:off x="1643042" y="6211669"/>
            <a:ext cx="5143536" cy="369332"/>
          </a:xfrm>
          <a:prstGeom prst="rect">
            <a:avLst/>
          </a:prstGeom>
        </p:spPr>
        <p:txBody>
          <a:bodyPr wrap="square">
            <a:spAutoFit/>
          </a:bodyPr>
          <a:lstStyle/>
          <a:p>
            <a:r>
              <a:rPr lang="en-US" dirty="0"/>
              <a:t> </a:t>
            </a:r>
            <a:endParaRPr lang="ar-YE" dirty="0"/>
          </a:p>
        </p:txBody>
      </p:sp>
      <p:sp>
        <p:nvSpPr>
          <p:cNvPr id="5" name="مستطيل 4"/>
          <p:cNvSpPr/>
          <p:nvPr/>
        </p:nvSpPr>
        <p:spPr>
          <a:xfrm>
            <a:off x="857224" y="2571744"/>
            <a:ext cx="5857916" cy="1231106"/>
          </a:xfrm>
          <a:prstGeom prst="rect">
            <a:avLst/>
          </a:prstGeom>
        </p:spPr>
        <p:txBody>
          <a:bodyPr wrap="square">
            <a:spAutoFit/>
          </a:bodyPr>
          <a:lstStyle/>
          <a:p>
            <a:pPr algn="l"/>
            <a:r>
              <a:rPr lang="en-US" sz="2000" b="1" i="1" dirty="0">
                <a:solidFill>
                  <a:schemeClr val="accent2"/>
                </a:solidFill>
              </a:rPr>
              <a:t>ACUTE TUBULAR NECROSIS</a:t>
            </a:r>
            <a:r>
              <a:rPr lang="en-US" b="1" i="1" dirty="0">
                <a:solidFill>
                  <a:schemeClr val="accent2"/>
                </a:solidFill>
              </a:rPr>
              <a:t>:.</a:t>
            </a:r>
            <a:r>
              <a:rPr lang="en-US" dirty="0">
                <a:solidFill>
                  <a:schemeClr val="accent2"/>
                </a:solidFill>
              </a:rPr>
              <a:t> </a:t>
            </a:r>
            <a:r>
              <a:rPr lang="en-US" dirty="0"/>
              <a:t>is the most common pathology in obstetrics. The lesion begins in   loop of </a:t>
            </a:r>
            <a:r>
              <a:rPr lang="en-US" dirty="0" err="1"/>
              <a:t>henle,s</a:t>
            </a:r>
            <a:r>
              <a:rPr lang="en-US" dirty="0"/>
              <a:t> the renal tubules undergo ischemic degeneration and necrosis.</a:t>
            </a:r>
            <a:endParaRPr lang="ar-YE" dirty="0"/>
          </a:p>
        </p:txBody>
      </p:sp>
      <p:sp>
        <p:nvSpPr>
          <p:cNvPr id="6" name="مستطيل 5"/>
          <p:cNvSpPr/>
          <p:nvPr/>
        </p:nvSpPr>
        <p:spPr>
          <a:xfrm>
            <a:off x="2576846" y="642918"/>
            <a:ext cx="237565" cy="369332"/>
          </a:xfrm>
          <a:prstGeom prst="rect">
            <a:avLst/>
          </a:prstGeom>
        </p:spPr>
        <p:txBody>
          <a:bodyPr wrap="none">
            <a:spAutoFit/>
          </a:bodyPr>
          <a:lstStyle/>
          <a:p>
            <a:r>
              <a:rPr lang="en-US" dirty="0"/>
              <a:t> </a:t>
            </a:r>
            <a:endParaRPr lang="ar-YE" dirty="0"/>
          </a:p>
        </p:txBody>
      </p:sp>
      <p:sp>
        <p:nvSpPr>
          <p:cNvPr id="7" name="مستطيل 6"/>
          <p:cNvSpPr/>
          <p:nvPr/>
        </p:nvSpPr>
        <p:spPr>
          <a:xfrm>
            <a:off x="2857488" y="714356"/>
            <a:ext cx="5214974" cy="369332"/>
          </a:xfrm>
          <a:prstGeom prst="rect">
            <a:avLst/>
          </a:prstGeom>
        </p:spPr>
        <p:txBody>
          <a:bodyPr wrap="square">
            <a:spAutoFit/>
          </a:bodyPr>
          <a:lstStyle/>
          <a:p>
            <a:pPr algn="l"/>
            <a:r>
              <a:rPr lang="en-US" dirty="0"/>
              <a:t> </a:t>
            </a:r>
            <a:endParaRPr lang="ar-YE" dirty="0"/>
          </a:p>
        </p:txBody>
      </p:sp>
    </p:spTree>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85786" y="2857496"/>
            <a:ext cx="6072230" cy="1508105"/>
          </a:xfrm>
          <a:prstGeom prst="rect">
            <a:avLst/>
          </a:prstGeom>
        </p:spPr>
        <p:txBody>
          <a:bodyPr wrap="square">
            <a:spAutoFit/>
          </a:bodyPr>
          <a:lstStyle/>
          <a:p>
            <a:pPr algn="l"/>
            <a:r>
              <a:rPr lang="en-US" sz="2000" b="1" dirty="0">
                <a:solidFill>
                  <a:srgbClr val="FF0000"/>
                </a:solidFill>
                <a:cs typeface="PT Bold Heading" pitchFamily="2" charset="-78"/>
              </a:rPr>
              <a:t>ACUTE CORTICAL NECROSIS</a:t>
            </a:r>
            <a:r>
              <a:rPr lang="en-US" sz="2000" b="1" dirty="0">
                <a:solidFill>
                  <a:schemeClr val="accent2">
                    <a:lumMod val="75000"/>
                  </a:schemeClr>
                </a:solidFill>
                <a:cs typeface="PT Bold Heading" pitchFamily="2" charset="-78"/>
              </a:rPr>
              <a:t>:</a:t>
            </a:r>
          </a:p>
          <a:p>
            <a:pPr algn="l"/>
            <a:r>
              <a:rPr lang="en-US" b="1" dirty="0">
                <a:solidFill>
                  <a:schemeClr val="accent2">
                    <a:lumMod val="75000"/>
                  </a:schemeClr>
                </a:solidFill>
              </a:rPr>
              <a:t> </a:t>
            </a:r>
            <a:r>
              <a:rPr lang="en-US" dirty="0"/>
              <a:t>It is relatively uncommon and seen in abruption placenta and endotoxic shock following gram – negative septicemia Usually diffuse ischemic necrosis occurs  . </a:t>
            </a:r>
          </a:p>
          <a:p>
            <a:pPr algn="l"/>
            <a:r>
              <a:rPr lang="en-US" dirty="0"/>
              <a:t>all over the cortex.</a:t>
            </a:r>
            <a:endParaRPr lang="ar-YE" dirty="0"/>
          </a:p>
        </p:txBody>
      </p:sp>
      <p:sp>
        <p:nvSpPr>
          <p:cNvPr id="3" name="مستطيل 2"/>
          <p:cNvSpPr/>
          <p:nvPr/>
        </p:nvSpPr>
        <p:spPr>
          <a:xfrm>
            <a:off x="785786" y="785794"/>
            <a:ext cx="6000792" cy="1477328"/>
          </a:xfrm>
          <a:prstGeom prst="rect">
            <a:avLst/>
          </a:prstGeom>
        </p:spPr>
        <p:txBody>
          <a:bodyPr wrap="square">
            <a:spAutoFit/>
          </a:bodyPr>
          <a:lstStyle/>
          <a:p>
            <a:pPr algn="l"/>
            <a:r>
              <a:rPr lang="en-US" dirty="0"/>
              <a:t> the Interstitial tissues become edematous. Provided the tubules have adequate blood supply, the epithelium will slowly regenerate and the renal function will usually return to normal in 1-2 weeks if it is taken       </a:t>
            </a:r>
          </a:p>
          <a:p>
            <a:pPr algn="l"/>
            <a:r>
              <a:rPr lang="en-US" dirty="0"/>
              <a:t>care of in time.</a:t>
            </a:r>
            <a:endParaRPr lang="ar-Y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42976" y="428604"/>
            <a:ext cx="6143668" cy="1231106"/>
          </a:xfrm>
          <a:prstGeom prst="rect">
            <a:avLst/>
          </a:prstGeom>
        </p:spPr>
        <p:txBody>
          <a:bodyPr wrap="square">
            <a:spAutoFit/>
          </a:bodyPr>
          <a:lstStyle/>
          <a:p>
            <a:pPr algn="ctr"/>
            <a:r>
              <a:rPr lang="en-US" sz="2000" b="1" i="1" u="sng" dirty="0">
                <a:solidFill>
                  <a:srgbClr val="FF0000"/>
                </a:solidFill>
              </a:rPr>
              <a:t>CLINICAL FEATURES</a:t>
            </a:r>
            <a:r>
              <a:rPr lang="en-US" b="1" i="1" u="sng" dirty="0">
                <a:solidFill>
                  <a:schemeClr val="accent2">
                    <a:lumMod val="75000"/>
                  </a:schemeClr>
                </a:solidFill>
              </a:rPr>
              <a:t>:</a:t>
            </a:r>
          </a:p>
          <a:p>
            <a:pPr algn="ctr"/>
            <a:endParaRPr lang="en-US" b="1" i="1" u="sng" dirty="0">
              <a:solidFill>
                <a:schemeClr val="accent2">
                  <a:lumMod val="75000"/>
                </a:schemeClr>
              </a:solidFill>
            </a:endParaRPr>
          </a:p>
          <a:p>
            <a:pPr algn="l"/>
            <a:r>
              <a:rPr lang="en-US" b="1" i="1" u="sng" dirty="0">
                <a:solidFill>
                  <a:schemeClr val="accent2">
                    <a:lumMod val="75000"/>
                  </a:schemeClr>
                </a:solidFill>
              </a:rPr>
              <a:t> </a:t>
            </a:r>
            <a:r>
              <a:rPr lang="en-US" dirty="0"/>
              <a:t>When anuria is reversible, the clinical condition can be divided into four phases ;.</a:t>
            </a:r>
            <a:endParaRPr lang="ar-YE" dirty="0"/>
          </a:p>
        </p:txBody>
      </p:sp>
      <p:sp>
        <p:nvSpPr>
          <p:cNvPr id="3" name="مستطيل 2"/>
          <p:cNvSpPr/>
          <p:nvPr/>
        </p:nvSpPr>
        <p:spPr>
          <a:xfrm>
            <a:off x="1071538" y="1643050"/>
            <a:ext cx="6357982" cy="646331"/>
          </a:xfrm>
          <a:prstGeom prst="rect">
            <a:avLst/>
          </a:prstGeom>
        </p:spPr>
        <p:txBody>
          <a:bodyPr wrap="square">
            <a:spAutoFit/>
          </a:bodyPr>
          <a:lstStyle/>
          <a:p>
            <a:pPr algn="l"/>
            <a:r>
              <a:rPr lang="en-US" dirty="0">
                <a:solidFill>
                  <a:srgbClr val="FF0000"/>
                </a:solidFill>
              </a:rPr>
              <a:t>1</a:t>
            </a:r>
            <a:r>
              <a:rPr lang="en-US" dirty="0"/>
              <a:t>- Incipient phase t  </a:t>
            </a:r>
            <a:r>
              <a:rPr lang="en-US" dirty="0">
                <a:solidFill>
                  <a:srgbClr val="FF0000"/>
                </a:solidFill>
              </a:rPr>
              <a:t>2</a:t>
            </a:r>
            <a:r>
              <a:rPr lang="en-US" dirty="0"/>
              <a:t>-Phase of anuria  </a:t>
            </a:r>
            <a:r>
              <a:rPr lang="en-US" dirty="0">
                <a:solidFill>
                  <a:srgbClr val="FF0000"/>
                </a:solidFill>
              </a:rPr>
              <a:t>3</a:t>
            </a:r>
            <a:r>
              <a:rPr lang="en-US" dirty="0"/>
              <a:t>-Phase of diuresis  </a:t>
            </a:r>
            <a:r>
              <a:rPr lang="en-US" dirty="0">
                <a:solidFill>
                  <a:srgbClr val="FF0000"/>
                </a:solidFill>
              </a:rPr>
              <a:t>4</a:t>
            </a:r>
            <a:r>
              <a:rPr lang="en-US" dirty="0"/>
              <a:t>-Phase of recovery</a:t>
            </a:r>
            <a:endParaRPr lang="ar-YE" dirty="0"/>
          </a:p>
        </p:txBody>
      </p:sp>
      <p:sp>
        <p:nvSpPr>
          <p:cNvPr id="4" name="مستطيل 3"/>
          <p:cNvSpPr/>
          <p:nvPr/>
        </p:nvSpPr>
        <p:spPr>
          <a:xfrm>
            <a:off x="285720" y="3214686"/>
            <a:ext cx="8286808" cy="2616101"/>
          </a:xfrm>
          <a:prstGeom prst="rect">
            <a:avLst/>
          </a:prstGeom>
        </p:spPr>
        <p:txBody>
          <a:bodyPr wrap="square">
            <a:spAutoFit/>
          </a:bodyPr>
          <a:lstStyle/>
          <a:p>
            <a:pPr algn="l"/>
            <a:r>
              <a:rPr lang="en-US" dirty="0"/>
              <a:t>  </a:t>
            </a:r>
            <a:r>
              <a:rPr lang="en-US" sz="2000" b="1" dirty="0">
                <a:solidFill>
                  <a:schemeClr val="accent2">
                    <a:lumMod val="75000"/>
                  </a:schemeClr>
                </a:solidFill>
              </a:rPr>
              <a:t>phase of anuria </a:t>
            </a:r>
            <a:r>
              <a:rPr lang="en-US" dirty="0"/>
              <a:t>is  This  phase lasts from a few hours to as long as 3 weeks. An urinary output is less than 400 mL in 24 hours  .</a:t>
            </a:r>
          </a:p>
          <a:p>
            <a:pPr algn="l"/>
            <a:r>
              <a:rPr lang="en-US" dirty="0"/>
              <a:t>  Initially, the patient remains alert and looks well. Gradually anorexia, vomiting and diarrhea may occur. </a:t>
            </a:r>
          </a:p>
          <a:p>
            <a:pPr algn="l"/>
            <a:r>
              <a:rPr lang="en-US" dirty="0"/>
              <a:t>Then the patient looks toxic; blood pressure is raised and abdomen becomes distended. Still untreated–the patient becomes drowsy </a:t>
            </a:r>
          </a:p>
          <a:p>
            <a:pPr algn="l"/>
            <a:r>
              <a:rPr lang="en-US" dirty="0"/>
              <a:t>with dry,  tongue, twitching of muscles and mental confusion .delirium followed by coma is the end result .</a:t>
            </a:r>
          </a:p>
          <a:p>
            <a:pPr algn="l"/>
            <a:r>
              <a:rPr lang="ar-YE" dirty="0"/>
              <a:t> </a:t>
            </a:r>
          </a:p>
        </p:txBody>
      </p:sp>
      <p:sp>
        <p:nvSpPr>
          <p:cNvPr id="5" name="مستطيل 4"/>
          <p:cNvSpPr/>
          <p:nvPr/>
        </p:nvSpPr>
        <p:spPr>
          <a:xfrm>
            <a:off x="928662" y="2357430"/>
            <a:ext cx="5572164" cy="677108"/>
          </a:xfrm>
          <a:prstGeom prst="rect">
            <a:avLst/>
          </a:prstGeom>
        </p:spPr>
        <p:txBody>
          <a:bodyPr wrap="square">
            <a:spAutoFit/>
          </a:bodyPr>
          <a:lstStyle/>
          <a:p>
            <a:pPr algn="l"/>
            <a:r>
              <a:rPr lang="en-US" sz="2000" b="1" dirty="0">
                <a:solidFill>
                  <a:schemeClr val="accent2"/>
                </a:solidFill>
              </a:rPr>
              <a:t>INCIPIENT PHASE</a:t>
            </a:r>
            <a:r>
              <a:rPr lang="en-US" dirty="0"/>
              <a:t>: The phase is short lasting There is marked diminution in urinary output.</a:t>
            </a:r>
            <a:endParaRPr lang="ar-YE" dirty="0"/>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28596" y="928670"/>
            <a:ext cx="7358114" cy="3754874"/>
          </a:xfrm>
          <a:prstGeom prst="rect">
            <a:avLst/>
          </a:prstGeom>
        </p:spPr>
        <p:txBody>
          <a:bodyPr wrap="square">
            <a:spAutoFit/>
          </a:bodyPr>
          <a:lstStyle/>
          <a:p>
            <a:pPr algn="ctr"/>
            <a:r>
              <a:rPr lang="en-US" sz="2000" b="1" u="sng" dirty="0">
                <a:solidFill>
                  <a:schemeClr val="accent2">
                    <a:lumMod val="75000"/>
                  </a:schemeClr>
                </a:solidFill>
              </a:rPr>
              <a:t> PHASE OF EARLY DIURESIS: </a:t>
            </a:r>
            <a:r>
              <a:rPr lang="en-US" dirty="0"/>
              <a:t>In this phase, tubular </a:t>
            </a:r>
          </a:p>
          <a:p>
            <a:pPr algn="ctr"/>
            <a:r>
              <a:rPr lang="en-US" dirty="0"/>
              <a:t>reabsorptoin  is delayed up to a period usually proportionate</a:t>
            </a:r>
          </a:p>
          <a:p>
            <a:pPr algn="l"/>
            <a:r>
              <a:rPr lang="en-US" dirty="0"/>
              <a:t>to the period of anuria. The only favorable feature is the increased excretion of urine. But the rise of potassium, sodium, creatinine,</a:t>
            </a:r>
          </a:p>
          <a:p>
            <a:pPr algn="l"/>
            <a:r>
              <a:rPr lang="en-US" dirty="0"/>
              <a:t>(BUN) and chloride continues and the specific gravity of the urine is still low.</a:t>
            </a:r>
          </a:p>
          <a:p>
            <a:pPr algn="l"/>
            <a:r>
              <a:rPr lang="en-US" dirty="0"/>
              <a:t> </a:t>
            </a:r>
          </a:p>
          <a:p>
            <a:pPr algn="l"/>
            <a:r>
              <a:rPr lang="en-US" sz="2000" b="1" u="sng" dirty="0">
                <a:solidFill>
                  <a:schemeClr val="accent2">
                    <a:lumMod val="75000"/>
                  </a:schemeClr>
                </a:solidFill>
              </a:rPr>
              <a:t>THE PHASE OF LATE DIURESIS</a:t>
            </a:r>
            <a:r>
              <a:rPr lang="en-US" b="1" u="sng" dirty="0">
                <a:solidFill>
                  <a:schemeClr val="accent2">
                    <a:lumMod val="75000"/>
                  </a:schemeClr>
                </a:solidFill>
              </a:rPr>
              <a:t>: </a:t>
            </a:r>
            <a:r>
              <a:rPr lang="en-US" dirty="0"/>
              <a:t>The phase is as hazardous as the previous one. </a:t>
            </a:r>
            <a:r>
              <a:rPr lang="en-US" b="1" dirty="0"/>
              <a:t>The causes of diuresis are:</a:t>
            </a:r>
          </a:p>
          <a:p>
            <a:pPr algn="l"/>
            <a:r>
              <a:rPr lang="en-US" dirty="0"/>
              <a:t>(</a:t>
            </a:r>
            <a:r>
              <a:rPr lang="en-US" dirty="0">
                <a:solidFill>
                  <a:srgbClr val="C00000"/>
                </a:solidFill>
              </a:rPr>
              <a:t>1</a:t>
            </a:r>
            <a:r>
              <a:rPr lang="en-US" dirty="0"/>
              <a:t>) Osmotic diuresis due to high blood urea (</a:t>
            </a:r>
            <a:r>
              <a:rPr lang="en-US" dirty="0">
                <a:solidFill>
                  <a:srgbClr val="C00000"/>
                </a:solidFill>
              </a:rPr>
              <a:t>2</a:t>
            </a:r>
            <a:r>
              <a:rPr lang="en-US" dirty="0"/>
              <a:t>) Functional inadequacy of tubular reabsorption (</a:t>
            </a:r>
            <a:r>
              <a:rPr lang="en-US" dirty="0">
                <a:solidFill>
                  <a:srgbClr val="C00000"/>
                </a:solidFill>
              </a:rPr>
              <a:t>3</a:t>
            </a:r>
            <a:r>
              <a:rPr lang="en-US" dirty="0"/>
              <a:t>) Release of surplus</a:t>
            </a:r>
          </a:p>
          <a:p>
            <a:pPr algn="l"/>
            <a:r>
              <a:rPr lang="en-US" dirty="0"/>
              <a:t>fluid and electrolytes, particularly sodium and potassium.</a:t>
            </a:r>
          </a:p>
          <a:p>
            <a:pPr algn="l"/>
            <a:r>
              <a:rPr lang="en-US" dirty="0"/>
              <a:t> </a:t>
            </a:r>
          </a:p>
        </p:txBody>
      </p:sp>
    </p:spTree>
  </p:cSld>
  <p:clrMapOvr>
    <a:masterClrMapping/>
  </p:clrMapOvr>
  <p:transition>
    <p:newsflash/>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وافر">
  <a:themeElements>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وافر">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واف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814</TotalTime>
  <Words>1446</Words>
  <Application>Microsoft Office PowerPoint</Application>
  <PresentationFormat>عرض على الشاشة (4:3)</PresentationFormat>
  <Paragraphs>227</Paragraphs>
  <Slides>18</Slides>
  <Notes>2</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18</vt:i4>
      </vt:variant>
    </vt:vector>
  </HeadingPairs>
  <TitlesOfParts>
    <vt:vector size="25" baseType="lpstr">
      <vt:lpstr>Arial</vt:lpstr>
      <vt:lpstr>Calibri</vt:lpstr>
      <vt:lpstr>PT Bold Heading</vt:lpstr>
      <vt:lpstr>Trebuchet MS</vt:lpstr>
      <vt:lpstr>Wingdings</vt:lpstr>
      <vt:lpstr>Wingdings 2</vt:lpstr>
      <vt:lpstr>وافر</vt:lpstr>
      <vt:lpstr>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sana</dc:creator>
  <cp:lastModifiedBy>lenovo</cp:lastModifiedBy>
  <cp:revision>113</cp:revision>
  <dcterms:created xsi:type="dcterms:W3CDTF">2019-08-23T17:56:47Z</dcterms:created>
  <dcterms:modified xsi:type="dcterms:W3CDTF">2024-09-09T07:03:37Z</dcterms:modified>
</cp:coreProperties>
</file>