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3.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4.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heme/themeOverride1.xml" ContentType="application/vnd.openxmlformats-officedocument.themeOverride+xml"/>
  <Override PartName="/ppt/tags/tag29.xml" ContentType="application/vnd.openxmlformats-officedocument.presentationml.tags+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9" r:id="rId1"/>
    <p:sldMasterId id="2147483785" r:id="rId2"/>
    <p:sldMasterId id="2147483805" r:id="rId3"/>
    <p:sldMasterId id="2147483825" r:id="rId4"/>
    <p:sldMasterId id="2147483842" r:id="rId5"/>
  </p:sldMasterIdLst>
  <p:notesMasterIdLst>
    <p:notesMasterId r:id="rId62"/>
  </p:notesMasterIdLst>
  <p:handoutMasterIdLst>
    <p:handoutMasterId r:id="rId63"/>
  </p:handoutMasterIdLst>
  <p:sldIdLst>
    <p:sldId id="755" r:id="rId6"/>
    <p:sldId id="442" r:id="rId7"/>
    <p:sldId id="745" r:id="rId8"/>
    <p:sldId id="759" r:id="rId9"/>
    <p:sldId id="448" r:id="rId10"/>
    <p:sldId id="760" r:id="rId11"/>
    <p:sldId id="743" r:id="rId12"/>
    <p:sldId id="791" r:id="rId13"/>
    <p:sldId id="790" r:id="rId14"/>
    <p:sldId id="764" r:id="rId15"/>
    <p:sldId id="700" r:id="rId16"/>
    <p:sldId id="701" r:id="rId17"/>
    <p:sldId id="702" r:id="rId18"/>
    <p:sldId id="703" r:id="rId19"/>
    <p:sldId id="740" r:id="rId20"/>
    <p:sldId id="761" r:id="rId21"/>
    <p:sldId id="805" r:id="rId22"/>
    <p:sldId id="799" r:id="rId23"/>
    <p:sldId id="767" r:id="rId24"/>
    <p:sldId id="766" r:id="rId25"/>
    <p:sldId id="684" r:id="rId26"/>
    <p:sldId id="685" r:id="rId27"/>
    <p:sldId id="771" r:id="rId28"/>
    <p:sldId id="770" r:id="rId29"/>
    <p:sldId id="789" r:id="rId30"/>
    <p:sldId id="774" r:id="rId31"/>
    <p:sldId id="776" r:id="rId32"/>
    <p:sldId id="778" r:id="rId33"/>
    <p:sldId id="727" r:id="rId34"/>
    <p:sldId id="638" r:id="rId35"/>
    <p:sldId id="750" r:id="rId36"/>
    <p:sldId id="751" r:id="rId37"/>
    <p:sldId id="779" r:id="rId38"/>
    <p:sldId id="780" r:id="rId39"/>
    <p:sldId id="614" r:id="rId40"/>
    <p:sldId id="800" r:id="rId41"/>
    <p:sldId id="616" r:id="rId42"/>
    <p:sldId id="752" r:id="rId43"/>
    <p:sldId id="787" r:id="rId44"/>
    <p:sldId id="728" r:id="rId45"/>
    <p:sldId id="673" r:id="rId46"/>
    <p:sldId id="794" r:id="rId47"/>
    <p:sldId id="796" r:id="rId48"/>
    <p:sldId id="753" r:id="rId49"/>
    <p:sldId id="754" r:id="rId50"/>
    <p:sldId id="735" r:id="rId51"/>
    <p:sldId id="788" r:id="rId52"/>
    <p:sldId id="802" r:id="rId53"/>
    <p:sldId id="806" r:id="rId54"/>
    <p:sldId id="807" r:id="rId55"/>
    <p:sldId id="808" r:id="rId56"/>
    <p:sldId id="810" r:id="rId57"/>
    <p:sldId id="811" r:id="rId58"/>
    <p:sldId id="812" r:id="rId59"/>
    <p:sldId id="813" r:id="rId60"/>
    <p:sldId id="814" r:id="rId61"/>
  </p:sldIdLst>
  <p:sldSz cx="9144000" cy="6858000" type="screen4x3"/>
  <p:notesSz cx="6858000" cy="9236075"/>
  <p:defaultTex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p:defaultTextStyle>
  <p:extLst>
    <p:ext uri="{EFAFB233-063F-42B5-8137-9DF3F51BA10A}">
      <p15:sldGuideLst xmlns:p15="http://schemas.microsoft.com/office/powerpoint/2012/main">
        <p15:guide id="1" orient="horz" pos="816">
          <p15:clr>
            <a:srgbClr val="A4A3A4"/>
          </p15:clr>
        </p15:guide>
        <p15:guide id="2" pos="960">
          <p15:clr>
            <a:srgbClr val="A4A3A4"/>
          </p15:clr>
        </p15:guide>
      </p15:sldGuideLst>
    </p:ext>
    <p:ext uri="{2D200454-40CA-4A62-9FC3-DE9A4176ACB9}">
      <p15:notesGuideLst xmlns:p15="http://schemas.microsoft.com/office/powerpoint/2012/main">
        <p15:guide id="1" orient="horz" pos="2909">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nright, Courtney E. (CDC/OSTLTS/OD) (CTR)" initials="CEE" lastIdx="2" clrIdx="0"/>
  <p:cmAuthor id="7" name="C. Kay Smith" initials="crs5" lastIdx="50" clrIdx="7"/>
  <p:cmAuthor id="1" name="Enright, Courtney E. (CDC/OSTLTS/DPHCD) (CTR)" initials="ECE((" lastIdx="15" clrIdx="1"/>
  <p:cmAuthor id="8" name="Mary" initials="MB" lastIdx="23" clrIdx="8"/>
  <p:cmAuthor id="2" name="CDC User" initials="CU" lastIdx="46" clrIdx="2"/>
  <p:cmAuthor id="9" name="xwm0" initials="xwm0" lastIdx="8" clrIdx="9"/>
  <p:cmAuthor id="3" name="Schwartz, Melissa (CDC/OSELS/SEPDPO) (CTR)" initials="SM((" lastIdx="83" clrIdx="3"/>
  <p:cmAuthor id="10" name="Sesily Coleman" initials="SC" lastIdx="13" clrIdx="10"/>
  <p:cmAuthor id="4" name="Schwartz, Melissa K" initials="MS" lastIdx="8" clrIdx="4"/>
  <p:cmAuthor id="11" name="Beth H. Stover" initials="BHS" lastIdx="5" clrIdx="11"/>
  <p:cmAuthor id="5" name="Glynn, Kate" initials="MKG" lastIdx="14" clrIdx="5"/>
  <p:cmAuthor id="6" name="jlisco" initials="j" lastIdx="3"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9A6"/>
    <a:srgbClr val="8064A2"/>
    <a:srgbClr val="9BBB59"/>
    <a:srgbClr val="C0504D"/>
    <a:srgbClr val="4F81BD"/>
    <a:srgbClr val="CC0000"/>
    <a:srgbClr val="808000"/>
    <a:srgbClr val="CCCC00"/>
    <a:srgbClr val="FF99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460" autoAdjust="0"/>
    <p:restoredTop sz="73310" autoAdjust="0"/>
  </p:normalViewPr>
  <p:slideViewPr>
    <p:cSldViewPr>
      <p:cViewPr varScale="1">
        <p:scale>
          <a:sx n="114" d="100"/>
          <a:sy n="114" d="100"/>
        </p:scale>
        <p:origin x="2024" y="60"/>
      </p:cViewPr>
      <p:guideLst>
        <p:guide orient="horz" pos="816"/>
        <p:guide pos="9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40" d="100"/>
          <a:sy n="140" d="100"/>
        </p:scale>
        <p:origin x="-1176" y="8304"/>
      </p:cViewPr>
      <p:guideLst>
        <p:guide orient="horz" pos="2909"/>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9026" name="Rectangle 2"/>
          <p:cNvSpPr>
            <a:spLocks noGrp="1" noChangeArrowheads="1"/>
          </p:cNvSpPr>
          <p:nvPr>
            <p:ph type="hdr" sz="quarter"/>
          </p:nvPr>
        </p:nvSpPr>
        <p:spPr bwMode="auto">
          <a:xfrm>
            <a:off x="0" y="0"/>
            <a:ext cx="2971800" cy="461804"/>
          </a:xfrm>
          <a:prstGeom prst="rect">
            <a:avLst/>
          </a:prstGeom>
          <a:noFill/>
          <a:ln w="9525">
            <a:noFill/>
            <a:miter lim="800000"/>
            <a:headEnd/>
            <a:tailEnd/>
          </a:ln>
          <a:effectLst/>
        </p:spPr>
        <p:txBody>
          <a:bodyPr vert="horz" wrap="square" lIns="91267" tIns="45632" rIns="91267" bIns="45632" numCol="1" anchor="t" anchorCtr="0" compatLnSpc="1">
            <a:prstTxWarp prst="textNoShape">
              <a:avLst/>
            </a:prstTxWarp>
          </a:bodyPr>
          <a:lstStyle>
            <a:lvl1pPr>
              <a:defRPr sz="1200">
                <a:effectLst/>
                <a:latin typeface="Arial" charset="0"/>
                <a:cs typeface="Arial" charset="0"/>
              </a:defRPr>
            </a:lvl1pPr>
          </a:lstStyle>
          <a:p>
            <a:pPr>
              <a:defRPr/>
            </a:pPr>
            <a:endParaRPr lang="en-US" dirty="0"/>
          </a:p>
        </p:txBody>
      </p:sp>
      <p:sp>
        <p:nvSpPr>
          <p:cNvPr id="129027" name="Rectangle 3"/>
          <p:cNvSpPr>
            <a:spLocks noGrp="1" noChangeArrowheads="1"/>
          </p:cNvSpPr>
          <p:nvPr>
            <p:ph type="dt" sz="quarter" idx="1"/>
          </p:nvPr>
        </p:nvSpPr>
        <p:spPr bwMode="auto">
          <a:xfrm>
            <a:off x="3884614" y="0"/>
            <a:ext cx="2971800" cy="461804"/>
          </a:xfrm>
          <a:prstGeom prst="rect">
            <a:avLst/>
          </a:prstGeom>
          <a:noFill/>
          <a:ln w="9525">
            <a:noFill/>
            <a:miter lim="800000"/>
            <a:headEnd/>
            <a:tailEnd/>
          </a:ln>
          <a:effectLst/>
        </p:spPr>
        <p:txBody>
          <a:bodyPr vert="horz" wrap="square" lIns="91267" tIns="45632" rIns="91267" bIns="45632" numCol="1" anchor="t" anchorCtr="0" compatLnSpc="1">
            <a:prstTxWarp prst="textNoShape">
              <a:avLst/>
            </a:prstTxWarp>
          </a:bodyPr>
          <a:lstStyle>
            <a:lvl1pPr algn="r">
              <a:defRPr sz="1200">
                <a:effectLst/>
                <a:latin typeface="Arial" charset="0"/>
                <a:cs typeface="Arial" charset="0"/>
              </a:defRPr>
            </a:lvl1pPr>
          </a:lstStyle>
          <a:p>
            <a:pPr>
              <a:defRPr/>
            </a:pPr>
            <a:endParaRPr lang="en-US" dirty="0"/>
          </a:p>
        </p:txBody>
      </p:sp>
      <p:sp>
        <p:nvSpPr>
          <p:cNvPr id="129028" name="Rectangle 4"/>
          <p:cNvSpPr>
            <a:spLocks noGrp="1" noChangeArrowheads="1"/>
          </p:cNvSpPr>
          <p:nvPr>
            <p:ph type="ftr" sz="quarter" idx="2"/>
          </p:nvPr>
        </p:nvSpPr>
        <p:spPr bwMode="auto">
          <a:xfrm>
            <a:off x="0" y="8772668"/>
            <a:ext cx="2971800" cy="461804"/>
          </a:xfrm>
          <a:prstGeom prst="rect">
            <a:avLst/>
          </a:prstGeom>
          <a:noFill/>
          <a:ln w="9525">
            <a:noFill/>
            <a:miter lim="800000"/>
            <a:headEnd/>
            <a:tailEnd/>
          </a:ln>
          <a:effectLst/>
        </p:spPr>
        <p:txBody>
          <a:bodyPr vert="horz" wrap="square" lIns="91267" tIns="45632" rIns="91267" bIns="45632" numCol="1" anchor="b" anchorCtr="0" compatLnSpc="1">
            <a:prstTxWarp prst="textNoShape">
              <a:avLst/>
            </a:prstTxWarp>
          </a:bodyPr>
          <a:lstStyle>
            <a:lvl1pPr>
              <a:defRPr sz="1200">
                <a:effectLst/>
                <a:latin typeface="Arial" charset="0"/>
                <a:cs typeface="Arial" charset="0"/>
              </a:defRPr>
            </a:lvl1pPr>
          </a:lstStyle>
          <a:p>
            <a:pPr>
              <a:defRPr/>
            </a:pPr>
            <a:endParaRPr lang="en-US" dirty="0"/>
          </a:p>
        </p:txBody>
      </p:sp>
      <p:sp>
        <p:nvSpPr>
          <p:cNvPr id="129029" name="Rectangle 5"/>
          <p:cNvSpPr>
            <a:spLocks noGrp="1" noChangeArrowheads="1"/>
          </p:cNvSpPr>
          <p:nvPr>
            <p:ph type="sldNum" sz="quarter" idx="3"/>
          </p:nvPr>
        </p:nvSpPr>
        <p:spPr bwMode="auto">
          <a:xfrm>
            <a:off x="3884614" y="8772668"/>
            <a:ext cx="2971800" cy="461804"/>
          </a:xfrm>
          <a:prstGeom prst="rect">
            <a:avLst/>
          </a:prstGeom>
          <a:noFill/>
          <a:ln w="9525">
            <a:noFill/>
            <a:miter lim="800000"/>
            <a:headEnd/>
            <a:tailEnd/>
          </a:ln>
          <a:effectLst/>
        </p:spPr>
        <p:txBody>
          <a:bodyPr vert="horz" wrap="square" lIns="91267" tIns="45632" rIns="91267" bIns="45632" numCol="1" anchor="b" anchorCtr="0" compatLnSpc="1">
            <a:prstTxWarp prst="textNoShape">
              <a:avLst/>
            </a:prstTxWarp>
          </a:bodyPr>
          <a:lstStyle>
            <a:lvl1pPr algn="r">
              <a:defRPr sz="1200">
                <a:effectLst/>
                <a:latin typeface="Arial" charset="0"/>
                <a:cs typeface="Arial" charset="0"/>
              </a:defRPr>
            </a:lvl1pPr>
          </a:lstStyle>
          <a:p>
            <a:pPr>
              <a:defRPr/>
            </a:pPr>
            <a:fld id="{E4426AAF-1911-445D-AE65-E6B596334B38}" type="slidenum">
              <a:rPr lang="en-US"/>
              <a:pPr>
                <a:defRPr/>
              </a:pPr>
              <a:t>‹#›</a:t>
            </a:fld>
            <a:endParaRPr lang="en-US" dirty="0"/>
          </a:p>
        </p:txBody>
      </p:sp>
    </p:spTree>
    <p:extLst>
      <p:ext uri="{BB962C8B-B14F-4D97-AF65-F5344CB8AC3E}">
        <p14:creationId xmlns:p14="http://schemas.microsoft.com/office/powerpoint/2010/main" val="14831418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71800" cy="461804"/>
          </a:xfrm>
          <a:prstGeom prst="rect">
            <a:avLst/>
          </a:prstGeom>
          <a:noFill/>
          <a:ln w="9525">
            <a:noFill/>
            <a:miter lim="800000"/>
            <a:headEnd/>
            <a:tailEnd/>
          </a:ln>
          <a:effectLst/>
        </p:spPr>
        <p:txBody>
          <a:bodyPr vert="horz" wrap="square" lIns="91267" tIns="45632" rIns="91267" bIns="45632" numCol="1" anchor="t" anchorCtr="0" compatLnSpc="1">
            <a:prstTxWarp prst="textNoShape">
              <a:avLst/>
            </a:prstTxWarp>
          </a:bodyPr>
          <a:lstStyle>
            <a:lvl1pPr>
              <a:defRPr sz="1200">
                <a:effectLst/>
                <a:latin typeface="Arial" charset="0"/>
                <a:cs typeface="Arial" charset="0"/>
              </a:defRPr>
            </a:lvl1pPr>
          </a:lstStyle>
          <a:p>
            <a:pPr>
              <a:defRPr/>
            </a:pPr>
            <a:endParaRPr lang="en-US" dirty="0"/>
          </a:p>
        </p:txBody>
      </p:sp>
      <p:sp>
        <p:nvSpPr>
          <p:cNvPr id="26627" name="Rectangle 3"/>
          <p:cNvSpPr>
            <a:spLocks noGrp="1" noChangeArrowheads="1"/>
          </p:cNvSpPr>
          <p:nvPr>
            <p:ph type="dt" idx="1"/>
          </p:nvPr>
        </p:nvSpPr>
        <p:spPr bwMode="auto">
          <a:xfrm>
            <a:off x="3884614" y="0"/>
            <a:ext cx="2971800" cy="461804"/>
          </a:xfrm>
          <a:prstGeom prst="rect">
            <a:avLst/>
          </a:prstGeom>
          <a:noFill/>
          <a:ln w="9525">
            <a:noFill/>
            <a:miter lim="800000"/>
            <a:headEnd/>
            <a:tailEnd/>
          </a:ln>
          <a:effectLst/>
        </p:spPr>
        <p:txBody>
          <a:bodyPr vert="horz" wrap="square" lIns="91267" tIns="45632" rIns="91267" bIns="45632" numCol="1" anchor="t" anchorCtr="0" compatLnSpc="1">
            <a:prstTxWarp prst="textNoShape">
              <a:avLst/>
            </a:prstTxWarp>
          </a:bodyPr>
          <a:lstStyle>
            <a:lvl1pPr algn="r">
              <a:defRPr sz="1200">
                <a:effectLst/>
                <a:latin typeface="Arial" charset="0"/>
                <a:cs typeface="Arial" charset="0"/>
              </a:defRPr>
            </a:lvl1pPr>
          </a:lstStyle>
          <a:p>
            <a:pPr>
              <a:defRPr/>
            </a:pPr>
            <a:endParaRPr lang="en-US" dirty="0"/>
          </a:p>
        </p:txBody>
      </p:sp>
      <p:sp>
        <p:nvSpPr>
          <p:cNvPr id="61444" name="Rectangle 4"/>
          <p:cNvSpPr>
            <a:spLocks noGrp="1" noRot="1" noChangeAspect="1" noChangeArrowheads="1" noTextEdit="1"/>
          </p:cNvSpPr>
          <p:nvPr>
            <p:ph type="sldImg" idx="2"/>
          </p:nvPr>
        </p:nvSpPr>
        <p:spPr bwMode="auto">
          <a:xfrm>
            <a:off x="1120775" y="692150"/>
            <a:ext cx="4616450" cy="3463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85801" y="4387136"/>
            <a:ext cx="5486400" cy="4156234"/>
          </a:xfrm>
          <a:prstGeom prst="rect">
            <a:avLst/>
          </a:prstGeom>
          <a:noFill/>
          <a:ln w="9525">
            <a:noFill/>
            <a:miter lim="800000"/>
            <a:headEnd/>
            <a:tailEnd/>
          </a:ln>
          <a:effectLst/>
        </p:spPr>
        <p:txBody>
          <a:bodyPr vert="horz" wrap="square" lIns="91267" tIns="45632" rIns="91267" bIns="4563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6630" name="Rectangle 6"/>
          <p:cNvSpPr>
            <a:spLocks noGrp="1" noChangeArrowheads="1"/>
          </p:cNvSpPr>
          <p:nvPr>
            <p:ph type="ftr" sz="quarter" idx="4"/>
          </p:nvPr>
        </p:nvSpPr>
        <p:spPr bwMode="auto">
          <a:xfrm>
            <a:off x="0" y="8772668"/>
            <a:ext cx="2971800" cy="461804"/>
          </a:xfrm>
          <a:prstGeom prst="rect">
            <a:avLst/>
          </a:prstGeom>
          <a:noFill/>
          <a:ln w="9525">
            <a:noFill/>
            <a:miter lim="800000"/>
            <a:headEnd/>
            <a:tailEnd/>
          </a:ln>
          <a:effectLst/>
        </p:spPr>
        <p:txBody>
          <a:bodyPr vert="horz" wrap="square" lIns="91267" tIns="45632" rIns="91267" bIns="45632" numCol="1" anchor="b" anchorCtr="0" compatLnSpc="1">
            <a:prstTxWarp prst="textNoShape">
              <a:avLst/>
            </a:prstTxWarp>
          </a:bodyPr>
          <a:lstStyle>
            <a:lvl1pPr>
              <a:defRPr sz="1200">
                <a:effectLst/>
                <a:latin typeface="Arial" charset="0"/>
                <a:cs typeface="Arial" charset="0"/>
              </a:defRPr>
            </a:lvl1pPr>
          </a:lstStyle>
          <a:p>
            <a:pPr>
              <a:defRPr/>
            </a:pPr>
            <a:endParaRPr lang="en-US" dirty="0"/>
          </a:p>
        </p:txBody>
      </p:sp>
      <p:sp>
        <p:nvSpPr>
          <p:cNvPr id="26631" name="Rectangle 7"/>
          <p:cNvSpPr>
            <a:spLocks noGrp="1" noChangeArrowheads="1"/>
          </p:cNvSpPr>
          <p:nvPr>
            <p:ph type="sldNum" sz="quarter" idx="5"/>
          </p:nvPr>
        </p:nvSpPr>
        <p:spPr bwMode="auto">
          <a:xfrm>
            <a:off x="3884614" y="8772668"/>
            <a:ext cx="2971800" cy="461804"/>
          </a:xfrm>
          <a:prstGeom prst="rect">
            <a:avLst/>
          </a:prstGeom>
          <a:noFill/>
          <a:ln w="9525">
            <a:noFill/>
            <a:miter lim="800000"/>
            <a:headEnd/>
            <a:tailEnd/>
          </a:ln>
          <a:effectLst/>
        </p:spPr>
        <p:txBody>
          <a:bodyPr vert="horz" wrap="square" lIns="91267" tIns="45632" rIns="91267" bIns="45632" numCol="1" anchor="b" anchorCtr="0" compatLnSpc="1">
            <a:prstTxWarp prst="textNoShape">
              <a:avLst/>
            </a:prstTxWarp>
          </a:bodyPr>
          <a:lstStyle>
            <a:lvl1pPr algn="r">
              <a:defRPr sz="1200">
                <a:effectLst/>
                <a:latin typeface="Arial" charset="0"/>
                <a:cs typeface="Arial" charset="0"/>
              </a:defRPr>
            </a:lvl1pPr>
          </a:lstStyle>
          <a:p>
            <a:pPr>
              <a:defRPr/>
            </a:pPr>
            <a:fld id="{E56C1B69-6936-4942-9916-14430690B8EB}" type="slidenum">
              <a:rPr lang="en-US"/>
              <a:pPr>
                <a:defRPr/>
              </a:pPr>
              <a:t>‹#›</a:t>
            </a:fld>
            <a:endParaRPr lang="en-US" dirty="0"/>
          </a:p>
        </p:txBody>
      </p:sp>
    </p:spTree>
    <p:extLst>
      <p:ext uri="{BB962C8B-B14F-4D97-AF65-F5344CB8AC3E}">
        <p14:creationId xmlns:p14="http://schemas.microsoft.com/office/powerpoint/2010/main" val="13245296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387136"/>
            <a:ext cx="5486400" cy="992901"/>
          </a:xfrm>
        </p:spPr>
        <p:txBody>
          <a:bodyPr/>
          <a:lstStyle/>
          <a:p>
            <a:r>
              <a:rPr lang="en-US" dirty="0"/>
              <a:t>&lt;</a:t>
            </a:r>
            <a:r>
              <a:rPr lang="en-US" b="1" dirty="0"/>
              <a:t>WELCOME</a:t>
            </a:r>
            <a:r>
              <a:rPr lang="en-US" dirty="0"/>
              <a:t> learners to Introduction to</a:t>
            </a:r>
            <a:r>
              <a:rPr lang="en-US" baseline="0" dirty="0"/>
              <a:t> Public H</a:t>
            </a:r>
            <a:r>
              <a:rPr lang="en-US" dirty="0"/>
              <a:t>ealth and provide your background.&gt;</a:t>
            </a:r>
          </a:p>
          <a:p>
            <a:endParaRPr lang="en-US" dirty="0"/>
          </a:p>
          <a:p>
            <a:r>
              <a:rPr lang="en-US" b="1" dirty="0"/>
              <a:t>Go</a:t>
            </a:r>
            <a:r>
              <a:rPr lang="en-US" b="0" dirty="0"/>
              <a:t> to next slide.</a:t>
            </a:r>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1</a:t>
            </a:fld>
            <a:endParaRPr lang="en-US" dirty="0"/>
          </a:p>
        </p:txBody>
      </p:sp>
    </p:spTree>
    <p:extLst>
      <p:ext uri="{BB962C8B-B14F-4D97-AF65-F5344CB8AC3E}">
        <p14:creationId xmlns:p14="http://schemas.microsoft.com/office/powerpoint/2010/main" val="807376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387136"/>
            <a:ext cx="5486400" cy="3659901"/>
          </a:xfrm>
        </p:spPr>
        <p:txBody>
          <a:bodyPr/>
          <a:lstStyle/>
          <a:p>
            <a:pPr defTabSz="902239">
              <a:defRPr/>
            </a:pPr>
            <a:r>
              <a:rPr lang="en-US" b="0" dirty="0"/>
              <a:t>Topic 2</a:t>
            </a:r>
          </a:p>
          <a:p>
            <a:pPr defTabSz="902239">
              <a:defRPr/>
            </a:pPr>
            <a:endParaRPr lang="en-US" b="0" baseline="0" dirty="0"/>
          </a:p>
          <a:p>
            <a:pPr defTabSz="902239">
              <a:defRPr/>
            </a:pPr>
            <a:r>
              <a:rPr lang="en-US" b="0" baseline="0" dirty="0"/>
              <a:t>The History of Public Health</a:t>
            </a:r>
          </a:p>
          <a:p>
            <a:pPr defTabSz="902239">
              <a:defRPr/>
            </a:pPr>
            <a:endParaRPr lang="en-US" baseline="0" dirty="0"/>
          </a:p>
          <a:p>
            <a:r>
              <a:rPr lang="en-US" b="1" dirty="0"/>
              <a:t>SAY:</a:t>
            </a:r>
            <a:endParaRPr lang="en-US" dirty="0"/>
          </a:p>
          <a:p>
            <a:r>
              <a:rPr lang="en-US" b="1" dirty="0"/>
              <a:t> </a:t>
            </a:r>
            <a:endParaRPr lang="en-US" dirty="0"/>
          </a:p>
          <a:p>
            <a:r>
              <a:rPr lang="en-US" dirty="0"/>
              <a:t>Now, let’s review the history of public health. We will take a look at a few historical highlights through four lenses,</a:t>
            </a:r>
          </a:p>
          <a:p>
            <a:r>
              <a:rPr lang="en-US" dirty="0"/>
              <a:t> </a:t>
            </a:r>
          </a:p>
          <a:p>
            <a:pPr marL="171437" indent="-171437">
              <a:buFont typeface="Arial" panose="020B0604020202020204" pitchFamily="34" charset="0"/>
              <a:buChar char="•"/>
            </a:pPr>
            <a:r>
              <a:rPr lang="en-US" dirty="0"/>
              <a:t>sanitation and environmental health, </a:t>
            </a:r>
          </a:p>
          <a:p>
            <a:pPr marL="171437" indent="-171437">
              <a:buFont typeface="Arial" panose="020B0604020202020204" pitchFamily="34" charset="0"/>
              <a:buChar char="•"/>
            </a:pPr>
            <a:r>
              <a:rPr lang="en-US" dirty="0"/>
              <a:t>pandemics,</a:t>
            </a:r>
          </a:p>
          <a:p>
            <a:pPr marL="171437" indent="-171437">
              <a:buFont typeface="Arial" panose="020B0604020202020204" pitchFamily="34" charset="0"/>
              <a:buChar char="•"/>
            </a:pPr>
            <a:r>
              <a:rPr lang="en-US" dirty="0"/>
              <a:t>disaster response and preparedness, and </a:t>
            </a:r>
          </a:p>
          <a:p>
            <a:pPr marL="171437" indent="-171437">
              <a:buFont typeface="Arial" panose="020B0604020202020204" pitchFamily="34" charset="0"/>
              <a:buChar char="•"/>
            </a:pPr>
            <a:r>
              <a:rPr lang="en-US" dirty="0"/>
              <a:t>prevention and policy.</a:t>
            </a:r>
          </a:p>
          <a:p>
            <a:r>
              <a:rPr lang="en-US" dirty="0"/>
              <a:t> </a:t>
            </a:r>
          </a:p>
          <a:p>
            <a:r>
              <a:rPr lang="en-US" b="1" dirty="0"/>
              <a:t>GO</a:t>
            </a:r>
            <a:r>
              <a:rPr lang="en-US" dirty="0"/>
              <a:t> to next slide.</a:t>
            </a:r>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10</a:t>
            </a:fld>
            <a:endParaRPr lang="en-US" dirty="0"/>
          </a:p>
        </p:txBody>
      </p:sp>
    </p:spTree>
    <p:extLst>
      <p:ext uri="{BB962C8B-B14F-4D97-AF65-F5344CB8AC3E}">
        <p14:creationId xmlns:p14="http://schemas.microsoft.com/office/powerpoint/2010/main" val="23758690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387136"/>
            <a:ext cx="5486400" cy="3964701"/>
          </a:xfrm>
        </p:spPr>
        <p:txBody>
          <a:bodyPr/>
          <a:lstStyle/>
          <a:p>
            <a:pPr defTabSz="902289">
              <a:defRPr/>
            </a:pPr>
            <a:r>
              <a:rPr lang="en-US" b="1" baseline="0" dirty="0"/>
              <a:t>SAY:</a:t>
            </a:r>
          </a:p>
          <a:p>
            <a:endParaRPr lang="en-US" b="1" baseline="0" dirty="0"/>
          </a:p>
          <a:p>
            <a:r>
              <a:rPr lang="en-US" dirty="0"/>
              <a:t>The first lens we look through encompasses</a:t>
            </a:r>
            <a:r>
              <a:rPr lang="en-US" baseline="0" dirty="0"/>
              <a:t> </a:t>
            </a:r>
            <a:r>
              <a:rPr lang="en-US" dirty="0"/>
              <a:t>the</a:t>
            </a:r>
            <a:r>
              <a:rPr lang="en-US" baseline="0" dirty="0"/>
              <a:t> </a:t>
            </a:r>
            <a:r>
              <a:rPr lang="en-US" dirty="0"/>
              <a:t>control of disease and promotion of health through sanitation to</a:t>
            </a:r>
            <a:r>
              <a:rPr lang="en-US" baseline="0" dirty="0"/>
              <a:t> ensure </a:t>
            </a:r>
            <a:r>
              <a:rPr lang="en-US" dirty="0"/>
              <a:t>a healthy environment. Here are three examples of how public health has worked to contain infectious disease through environmental measures.</a:t>
            </a:r>
          </a:p>
          <a:p>
            <a:endParaRPr lang="en-US" dirty="0"/>
          </a:p>
          <a:p>
            <a:pPr marL="169178" indent="-169178">
              <a:buFont typeface="Arial" pitchFamily="34" charset="0"/>
              <a:buChar char="•"/>
            </a:pPr>
            <a:r>
              <a:rPr lang="en-US" dirty="0"/>
              <a:t>Around 500 BCE, the ancient Greeks and Romans actively practiced </a:t>
            </a:r>
            <a:r>
              <a:rPr lang="en-US" dirty="0">
                <a:ea typeface="ＭＳ Ｐゴシック" pitchFamily="-109" charset="-128"/>
              </a:rPr>
              <a:t>community sanitation measures. </a:t>
            </a:r>
          </a:p>
          <a:p>
            <a:endParaRPr lang="en-US" b="1" dirty="0"/>
          </a:p>
          <a:p>
            <a:pPr marL="169178" indent="-169178">
              <a:buFont typeface="Arial" pitchFamily="34" charset="0"/>
              <a:buChar char="•"/>
            </a:pPr>
            <a:r>
              <a:rPr lang="en-US" dirty="0"/>
              <a:t>Approximately 2 millennia later</a:t>
            </a:r>
            <a:r>
              <a:rPr lang="en-US" baseline="0" dirty="0"/>
              <a:t>, </a:t>
            </a:r>
            <a:r>
              <a:rPr lang="en-US" dirty="0"/>
              <a:t>the Public</a:t>
            </a:r>
            <a:r>
              <a:rPr lang="en-US" baseline="0" dirty="0"/>
              <a:t> H</a:t>
            </a:r>
            <a:r>
              <a:rPr lang="en-US" dirty="0"/>
              <a:t>ealth Act of 1848</a:t>
            </a:r>
            <a:r>
              <a:rPr lang="en-US" baseline="0" dirty="0"/>
              <a:t> was</a:t>
            </a:r>
            <a:r>
              <a:rPr lang="en-US" dirty="0"/>
              <a:t> established</a:t>
            </a:r>
            <a:r>
              <a:rPr lang="en-US" baseline="0" dirty="0"/>
              <a:t>. It p</a:t>
            </a:r>
            <a:r>
              <a:rPr lang="en-US" dirty="0"/>
              <a:t>rovided a central board of health and placed responsibilities for sanitation in the hands of boroughs.</a:t>
            </a:r>
          </a:p>
          <a:p>
            <a:endParaRPr lang="en-US" dirty="0"/>
          </a:p>
          <a:p>
            <a:pPr marL="169178" indent="-169178" defTabSz="902289">
              <a:buFont typeface="Arial" pitchFamily="34" charset="0"/>
              <a:buChar char="•"/>
              <a:defRPr/>
            </a:pPr>
            <a:r>
              <a:rPr lang="en-US" dirty="0"/>
              <a:t>In 1970, the Nixon Administration established </a:t>
            </a:r>
            <a:r>
              <a:rPr lang="en-US" b="0" dirty="0"/>
              <a:t>the Environmental Protection Agency</a:t>
            </a:r>
            <a:r>
              <a:rPr lang="en-US" dirty="0"/>
              <a:t>, which protects</a:t>
            </a:r>
            <a:r>
              <a:rPr lang="en-US" baseline="0" dirty="0"/>
              <a:t> </a:t>
            </a:r>
            <a:r>
              <a:rPr lang="en-US" dirty="0"/>
              <a:t>human health by</a:t>
            </a:r>
            <a:r>
              <a:rPr lang="en-US" baseline="0" dirty="0"/>
              <a:t> </a:t>
            </a:r>
            <a:r>
              <a:rPr lang="en-US" dirty="0"/>
              <a:t>safeguarding air, water, and land. </a:t>
            </a:r>
          </a:p>
          <a:p>
            <a:pPr marL="169178" indent="-169178" defTabSz="902289">
              <a:buFont typeface="Arial" pitchFamily="34" charset="0"/>
              <a:buChar char="•"/>
              <a:defRPr/>
            </a:pPr>
            <a:endParaRPr lang="en-US" dirty="0"/>
          </a:p>
          <a:p>
            <a:r>
              <a:rPr lang="en-US" b="1" dirty="0"/>
              <a:t>GO</a:t>
            </a:r>
            <a:r>
              <a:rPr lang="en-US" b="0" dirty="0"/>
              <a:t> t</a:t>
            </a:r>
            <a:r>
              <a:rPr lang="en-US" baseline="0" dirty="0"/>
              <a:t>o next slide.</a:t>
            </a:r>
            <a:endParaRPr lang="en-US"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11</a:t>
            </a:fld>
            <a:endParaRPr lang="en-US" dirty="0"/>
          </a:p>
        </p:txBody>
      </p:sp>
    </p:spTree>
    <p:extLst>
      <p:ext uri="{BB962C8B-B14F-4D97-AF65-F5344CB8AC3E}">
        <p14:creationId xmlns:p14="http://schemas.microsoft.com/office/powerpoint/2010/main" val="29550418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5435" y="4387138"/>
            <a:ext cx="5367130" cy="5793499"/>
          </a:xfrm>
        </p:spPr>
        <p:txBody>
          <a:bodyPr/>
          <a:lstStyle/>
          <a:p>
            <a:pPr defTabSz="902289">
              <a:defRPr/>
            </a:pPr>
            <a:r>
              <a:rPr lang="en-US" b="1" dirty="0"/>
              <a:t>SAY:</a:t>
            </a:r>
          </a:p>
          <a:p>
            <a:pPr defTabSz="902289">
              <a:defRPr/>
            </a:pPr>
            <a:endParaRPr lang="en-US" b="1" dirty="0"/>
          </a:p>
          <a:p>
            <a:r>
              <a:rPr lang="en-US" dirty="0"/>
              <a:t>Next,</a:t>
            </a:r>
            <a:r>
              <a:rPr lang="en-US" baseline="0" dirty="0"/>
              <a:t> we will explore p</a:t>
            </a:r>
            <a:r>
              <a:rPr lang="en-US" dirty="0"/>
              <a:t>andemics</a:t>
            </a:r>
            <a:r>
              <a:rPr lang="en-US" baseline="0" dirty="0"/>
              <a:t>. Pandemics </a:t>
            </a:r>
            <a:r>
              <a:rPr lang="en-US" dirty="0"/>
              <a:t>are epidemics</a:t>
            </a:r>
            <a:r>
              <a:rPr lang="en-US" baseline="0" dirty="0"/>
              <a:t> or </a:t>
            </a:r>
            <a:r>
              <a:rPr lang="en-US" dirty="0"/>
              <a:t>outbreaks of disease that spread far and wide, affecting the populations of multiple continents. </a:t>
            </a:r>
          </a:p>
          <a:p>
            <a:r>
              <a:rPr lang="en-US" dirty="0"/>
              <a:t> </a:t>
            </a:r>
          </a:p>
          <a:p>
            <a:r>
              <a:rPr lang="en-US" dirty="0"/>
              <a:t>Influenza,</a:t>
            </a:r>
            <a:r>
              <a:rPr lang="en-US" baseline="0" dirty="0"/>
              <a:t> or the flu, has </a:t>
            </a:r>
            <a:r>
              <a:rPr lang="en-US" dirty="0"/>
              <a:t>caused pandemics many times during both</a:t>
            </a:r>
            <a:r>
              <a:rPr lang="en-US" baseline="0" dirty="0"/>
              <a:t> the distant </a:t>
            </a:r>
            <a:r>
              <a:rPr lang="en-US" dirty="0"/>
              <a:t>past and recent history. Almost a century ago, the Spanish flu infected 500 million people across the world, including remote Pacific islands and the Arctic, killing 20 to 50 million persons. More recently, the influenza pandemic in 2009 infected persons in 214 countries,</a:t>
            </a:r>
            <a:r>
              <a:rPr lang="en-US" baseline="0" dirty="0"/>
              <a:t> causing </a:t>
            </a:r>
            <a:r>
              <a:rPr lang="en-US" dirty="0"/>
              <a:t>almost 19,000 confirmed deaths. Preparing for and controlling the effects of influenza will likely remain</a:t>
            </a:r>
            <a:r>
              <a:rPr lang="en-US" baseline="0" dirty="0"/>
              <a:t> top priorities</a:t>
            </a:r>
            <a:r>
              <a:rPr lang="en-US" dirty="0"/>
              <a:t> for public health.</a:t>
            </a:r>
          </a:p>
          <a:p>
            <a:endParaRPr lang="en-US" dirty="0"/>
          </a:p>
          <a:p>
            <a:r>
              <a:rPr lang="en-US" dirty="0"/>
              <a:t>Historically,</a:t>
            </a:r>
            <a:r>
              <a:rPr lang="en-US" baseline="0" dirty="0"/>
              <a:t> p</a:t>
            </a:r>
            <a:r>
              <a:rPr lang="en-US" dirty="0"/>
              <a:t>olio was a common and highly feared disease that caused severe illness,</a:t>
            </a:r>
            <a:r>
              <a:rPr lang="en-US" baseline="0" dirty="0"/>
              <a:t> including paralysis, </a:t>
            </a:r>
            <a:r>
              <a:rPr lang="en-US" dirty="0"/>
              <a:t>and death among thousands of people each year. Thousands of people lined up to receive</a:t>
            </a:r>
            <a:r>
              <a:rPr lang="en-US" baseline="0" dirty="0"/>
              <a:t> the polio vaccine after it was introduced in 1955. A</a:t>
            </a:r>
            <a:r>
              <a:rPr lang="en-US" dirty="0"/>
              <a:t>n initiative to eradicate polio was launched</a:t>
            </a:r>
            <a:r>
              <a:rPr lang="en-US" baseline="0" dirty="0"/>
              <a:t> in 1988 because of outbreaks in </a:t>
            </a:r>
            <a:r>
              <a:rPr lang="en-US" dirty="0"/>
              <a:t>more than 125 countries. Today,</a:t>
            </a:r>
            <a:r>
              <a:rPr lang="en-US" baseline="0" dirty="0"/>
              <a:t> </a:t>
            </a:r>
            <a:r>
              <a:rPr lang="en-US" dirty="0"/>
              <a:t>polio exists in only a few countries.</a:t>
            </a:r>
          </a:p>
          <a:p>
            <a:endParaRPr lang="en-US" dirty="0"/>
          </a:p>
          <a:p>
            <a:r>
              <a:rPr lang="en-US" dirty="0"/>
              <a:t>During the 1980s, human immunodeficiency virus, or HIV, emerged and spread rapidly across the globe.</a:t>
            </a:r>
            <a:r>
              <a:rPr lang="en-US" baseline="0" dirty="0"/>
              <a:t> P</a:t>
            </a:r>
            <a:r>
              <a:rPr lang="en-US" dirty="0"/>
              <a:t>ublic health has responded to this pandemic by developing new ways to diagnose and treat those</a:t>
            </a:r>
            <a:r>
              <a:rPr lang="en-US" baseline="0" dirty="0"/>
              <a:t> who are infected. </a:t>
            </a:r>
            <a:r>
              <a:rPr lang="en-US" dirty="0"/>
              <a:t>New infections of HIV are down 20% over</a:t>
            </a:r>
            <a:r>
              <a:rPr lang="en-US" baseline="0" dirty="0"/>
              <a:t> </a:t>
            </a:r>
            <a:r>
              <a:rPr lang="en-US" dirty="0"/>
              <a:t>the past 10 years, which is a sign that public health interventions are</a:t>
            </a:r>
            <a:r>
              <a:rPr lang="en-US" baseline="0" dirty="0"/>
              <a:t> successful</a:t>
            </a:r>
            <a:r>
              <a:rPr lang="en-US" dirty="0"/>
              <a:t>.</a:t>
            </a:r>
          </a:p>
          <a:p>
            <a:endParaRPr lang="en-US" dirty="0"/>
          </a:p>
          <a:p>
            <a:r>
              <a:rPr lang="en-US" b="1" dirty="0"/>
              <a:t>GO</a:t>
            </a:r>
            <a:r>
              <a:rPr lang="en-US" b="0" dirty="0"/>
              <a:t> t</a:t>
            </a:r>
            <a:r>
              <a:rPr lang="en-US" baseline="0" dirty="0"/>
              <a:t>o next slide.</a:t>
            </a:r>
            <a:endParaRPr lang="en-US"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12</a:t>
            </a:fld>
            <a:endParaRPr lang="en-US" dirty="0"/>
          </a:p>
        </p:txBody>
      </p:sp>
    </p:spTree>
    <p:extLst>
      <p:ext uri="{BB962C8B-B14F-4D97-AF65-F5344CB8AC3E}">
        <p14:creationId xmlns:p14="http://schemas.microsoft.com/office/powerpoint/2010/main" val="29550418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5435" y="4239509"/>
            <a:ext cx="5367130" cy="5255327"/>
          </a:xfrm>
        </p:spPr>
        <p:txBody>
          <a:bodyPr/>
          <a:lstStyle/>
          <a:p>
            <a:pPr defTabSz="902289">
              <a:defRPr/>
            </a:pPr>
            <a:r>
              <a:rPr lang="en-US" b="1" dirty="0"/>
              <a:t>SAY:</a:t>
            </a:r>
          </a:p>
          <a:p>
            <a:pPr defTabSz="902289">
              <a:defRPr/>
            </a:pPr>
            <a:endParaRPr lang="en-US" b="1" dirty="0"/>
          </a:p>
          <a:p>
            <a:r>
              <a:rPr lang="en-US" dirty="0"/>
              <a:t>The third area we’ll explore is public health’s role in preparedness and disaster response, both for natural disasters and human-made threats.</a:t>
            </a:r>
          </a:p>
          <a:p>
            <a:endParaRPr lang="en-US" dirty="0"/>
          </a:p>
          <a:p>
            <a:r>
              <a:rPr lang="en-US" dirty="0"/>
              <a:t>The use of biological warfare to infect people and animals goes back centuries. During the Siege of Kaffa in the 14</a:t>
            </a:r>
            <a:r>
              <a:rPr lang="en-US" baseline="30000" dirty="0"/>
              <a:t>th</a:t>
            </a:r>
            <a:r>
              <a:rPr lang="en-US" dirty="0"/>
              <a:t> century AD, the attacking Tartar forces used plague as a weapon of war by hurling plague</a:t>
            </a:r>
            <a:r>
              <a:rPr lang="en-US" baseline="0" dirty="0"/>
              <a:t>-infected corpses </a:t>
            </a:r>
            <a:r>
              <a:rPr lang="en-US" dirty="0"/>
              <a:t>into the enemy’s city. Their actions started</a:t>
            </a:r>
            <a:r>
              <a:rPr lang="en-US" baseline="0" dirty="0"/>
              <a:t> the</a:t>
            </a:r>
            <a:r>
              <a:rPr lang="en-US" dirty="0"/>
              <a:t> first stage of the Black Death (or plague) among Europeans.</a:t>
            </a:r>
          </a:p>
          <a:p>
            <a:endParaRPr lang="en-US" dirty="0"/>
          </a:p>
          <a:p>
            <a:r>
              <a:rPr lang="en-US" dirty="0"/>
              <a:t>In the immediate wake of the terrorist attacks on September 11, 2001, public health workers were on the ground at the World Trade Center and the Pentagon, conducting</a:t>
            </a:r>
            <a:r>
              <a:rPr lang="en-US" baseline="0" dirty="0"/>
              <a:t> </a:t>
            </a:r>
            <a:r>
              <a:rPr lang="en-US" dirty="0"/>
              <a:t>surveillance to identify outbreaks</a:t>
            </a:r>
            <a:r>
              <a:rPr lang="en-US" b="1" dirty="0"/>
              <a:t> </a:t>
            </a:r>
            <a:r>
              <a:rPr lang="en-US" dirty="0"/>
              <a:t>of diseases or other possible health conditions resulting from the attacks. Public health workers closely</a:t>
            </a:r>
            <a:r>
              <a:rPr lang="en-US" baseline="0" dirty="0"/>
              <a:t> </a:t>
            </a:r>
            <a:r>
              <a:rPr lang="en-US" dirty="0"/>
              <a:t>monitored the health of first responders,</a:t>
            </a:r>
            <a:r>
              <a:rPr lang="en-US" baseline="0" dirty="0"/>
              <a:t> </a:t>
            </a:r>
            <a:r>
              <a:rPr lang="en-US" dirty="0"/>
              <a:t>city residents,</a:t>
            </a:r>
            <a:r>
              <a:rPr lang="en-US" baseline="0" dirty="0"/>
              <a:t> and </a:t>
            </a:r>
            <a:r>
              <a:rPr lang="en-US" dirty="0"/>
              <a:t>environmental conditions to detect health threats</a:t>
            </a:r>
            <a:r>
              <a:rPr lang="en-US" baseline="0" dirty="0"/>
              <a:t> during the cleanup after the attack.</a:t>
            </a:r>
            <a:endParaRPr lang="en-US" dirty="0"/>
          </a:p>
          <a:p>
            <a:endParaRPr lang="en-US" dirty="0"/>
          </a:p>
          <a:p>
            <a:r>
              <a:rPr lang="en-US" baseline="0" dirty="0"/>
              <a:t>After Hurricane Katrina in 2005</a:t>
            </a:r>
            <a:r>
              <a:rPr lang="en-US" dirty="0"/>
              <a:t>,</a:t>
            </a:r>
            <a:r>
              <a:rPr lang="en-US" baseline="0" dirty="0"/>
              <a:t> public health</a:t>
            </a:r>
            <a:r>
              <a:rPr lang="en-US" dirty="0"/>
              <a:t> workers</a:t>
            </a:r>
            <a:r>
              <a:rPr lang="en-US" baseline="0" dirty="0"/>
              <a:t> and </a:t>
            </a:r>
            <a:r>
              <a:rPr lang="en-US" dirty="0"/>
              <a:t>other disaster-relief agencies</a:t>
            </a:r>
            <a:r>
              <a:rPr lang="en-US" baseline="0" dirty="0"/>
              <a:t> tirelessly provided</a:t>
            </a:r>
            <a:r>
              <a:rPr lang="en-US" dirty="0"/>
              <a:t> emergency services.</a:t>
            </a:r>
            <a:r>
              <a:rPr lang="en-US" baseline="0" dirty="0"/>
              <a:t> T</a:t>
            </a:r>
            <a:r>
              <a:rPr lang="en-US" dirty="0"/>
              <a:t>eams were dispatched</a:t>
            </a:r>
            <a:r>
              <a:rPr lang="en-US" baseline="0" dirty="0"/>
              <a:t> </a:t>
            </a:r>
            <a:r>
              <a:rPr lang="en-US" dirty="0"/>
              <a:t>to conduct surveillance for illness and injury among people who evacuated to shelters and other places</a:t>
            </a:r>
            <a:r>
              <a:rPr lang="en-US" baseline="0" dirty="0"/>
              <a:t> of refuge after the storm</a:t>
            </a:r>
            <a:r>
              <a:rPr lang="en-US" dirty="0"/>
              <a:t>.</a:t>
            </a:r>
          </a:p>
          <a:p>
            <a:endParaRPr lang="en-US" dirty="0"/>
          </a:p>
          <a:p>
            <a:r>
              <a:rPr lang="en-US" b="1" dirty="0"/>
              <a:t>GO</a:t>
            </a:r>
            <a:r>
              <a:rPr lang="en-US" b="0" dirty="0"/>
              <a:t> t</a:t>
            </a:r>
            <a:r>
              <a:rPr lang="en-US" baseline="0" dirty="0"/>
              <a:t>o next slide.</a:t>
            </a:r>
            <a:endParaRPr lang="en-US"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13</a:t>
            </a:fld>
            <a:endParaRPr lang="en-US" dirty="0"/>
          </a:p>
        </p:txBody>
      </p:sp>
    </p:spTree>
    <p:extLst>
      <p:ext uri="{BB962C8B-B14F-4D97-AF65-F5344CB8AC3E}">
        <p14:creationId xmlns:p14="http://schemas.microsoft.com/office/powerpoint/2010/main" val="29550418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387135"/>
            <a:ext cx="5486400" cy="5793502"/>
          </a:xfrm>
        </p:spPr>
        <p:txBody>
          <a:bodyPr/>
          <a:lstStyle/>
          <a:p>
            <a:pPr defTabSz="902289">
              <a:defRPr/>
            </a:pPr>
            <a:r>
              <a:rPr lang="en-US" b="1" dirty="0"/>
              <a:t>SAY:</a:t>
            </a:r>
          </a:p>
          <a:p>
            <a:pPr defTabSz="902289">
              <a:defRPr/>
            </a:pPr>
            <a:endParaRPr lang="en-US" b="1" dirty="0"/>
          </a:p>
          <a:p>
            <a:pPr defTabSz="902289">
              <a:defRPr/>
            </a:pPr>
            <a:r>
              <a:rPr lang="en-US" dirty="0"/>
              <a:t>The last lens we look through as we view public health history is prevention and policy</a:t>
            </a:r>
            <a:r>
              <a:rPr lang="en-US" dirty="0">
                <a:solidFill>
                  <a:srgbClr val="000000"/>
                </a:solidFill>
              </a:rPr>
              <a:t>. Public health works to protect and improve health, not just by responding to disease outbreaks or preparing for natural or human-made disasters, but also by</a:t>
            </a:r>
            <a:r>
              <a:rPr lang="en-US" baseline="0" dirty="0">
                <a:solidFill>
                  <a:srgbClr val="000000"/>
                </a:solidFill>
              </a:rPr>
              <a:t> implementing</a:t>
            </a:r>
            <a:r>
              <a:rPr lang="en-US" dirty="0">
                <a:solidFill>
                  <a:srgbClr val="000000"/>
                </a:solidFill>
              </a:rPr>
              <a:t> policies that support these efforts on a societal level.</a:t>
            </a:r>
          </a:p>
          <a:p>
            <a:pPr defTabSz="902289">
              <a:defRPr/>
            </a:pPr>
            <a:endParaRPr lang="en-US" dirty="0">
              <a:solidFill>
                <a:srgbClr val="000000"/>
              </a:solidFill>
            </a:endParaRPr>
          </a:p>
          <a:p>
            <a:pPr defTabSz="902289">
              <a:defRPr/>
            </a:pPr>
            <a:r>
              <a:rPr lang="en-US" dirty="0"/>
              <a:t>As far back as 1500 BCE, Leviticus, the third book of the Hebrew Bible, is believed to be the first written health code in the world. The book deals with personal and community responsibilities and includes guidance regarding bodily cleanliness, sexual health behaviors, protection against contagious diseases, and isolation of lepers. </a:t>
            </a:r>
          </a:p>
          <a:p>
            <a:pPr defTabSz="902289">
              <a:defRPr/>
            </a:pPr>
            <a:endParaRPr lang="en-US" dirty="0">
              <a:ea typeface="ＭＳ Ｐゴシック" pitchFamily="-109" charset="-128"/>
            </a:endParaRPr>
          </a:p>
          <a:p>
            <a:r>
              <a:rPr lang="en-US" dirty="0"/>
              <a:t>During 2000 to</a:t>
            </a:r>
            <a:r>
              <a:rPr lang="en-US" baseline="0" dirty="0"/>
              <a:t> </a:t>
            </a:r>
            <a:r>
              <a:rPr lang="en-US" dirty="0"/>
              <a:t>2004, cigarette smoking was</a:t>
            </a:r>
            <a:r>
              <a:rPr lang="en-US" baseline="0" dirty="0"/>
              <a:t> reported to be </a:t>
            </a:r>
            <a:r>
              <a:rPr lang="en-US" dirty="0"/>
              <a:t>responsible for $193 billion dollars in annual health-related economic losses in the United States. Laws banning smoking in the workplace and other public places have been developed to encourage smokers to quit while protecting nonsmokers from the effects of second-hand smoke.</a:t>
            </a:r>
          </a:p>
          <a:p>
            <a:endParaRPr lang="en-US" dirty="0"/>
          </a:p>
          <a:p>
            <a:pPr defTabSz="914333">
              <a:defRPr/>
            </a:pPr>
            <a:r>
              <a:rPr lang="en-US" dirty="0"/>
              <a:t>Finally, more than one-third of US adults and approximately 17% of children and adolescents aged 2 to 19 years are obese. Efforts to highlight fat, sugar, and salt content in foods through labeling regulations have been developed along with the promotion of physical activity in schools, workplaces, and neighborhoods. In New York City, the mayor and city council attempted to ban sodas larger than 16 ounces in an effort to combat the obesity epidemic.</a:t>
            </a:r>
          </a:p>
          <a:p>
            <a:endParaRPr lang="en-US" dirty="0"/>
          </a:p>
          <a:p>
            <a:r>
              <a:rPr lang="en-US" b="1" dirty="0"/>
              <a:t>GO</a:t>
            </a:r>
            <a:r>
              <a:rPr lang="en-US" b="0" dirty="0"/>
              <a:t> t</a:t>
            </a:r>
            <a:r>
              <a:rPr lang="en-US" baseline="0" dirty="0"/>
              <a:t>o next slide.</a:t>
            </a:r>
            <a:endParaRPr lang="en-US"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14</a:t>
            </a:fld>
            <a:endParaRPr lang="en-US" dirty="0"/>
          </a:p>
        </p:txBody>
      </p:sp>
    </p:spTree>
    <p:extLst>
      <p:ext uri="{BB962C8B-B14F-4D97-AF65-F5344CB8AC3E}">
        <p14:creationId xmlns:p14="http://schemas.microsoft.com/office/powerpoint/2010/main" val="29550418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387136"/>
            <a:ext cx="5486400" cy="2212101"/>
          </a:xfrm>
        </p:spPr>
        <p:txBody>
          <a:bodyPr/>
          <a:lstStyle/>
          <a:p>
            <a:pPr>
              <a:spcAft>
                <a:spcPts val="588"/>
              </a:spcAft>
            </a:pPr>
            <a:r>
              <a:rPr lang="en-US" b="0" dirty="0"/>
              <a:t>&lt;</a:t>
            </a:r>
            <a:r>
              <a:rPr lang="en-US" b="1" dirty="0"/>
              <a:t>READ</a:t>
            </a:r>
            <a:r>
              <a:rPr lang="en-US" dirty="0">
                <a:solidFill>
                  <a:srgbClr val="000000"/>
                </a:solidFill>
                <a:latin typeface="Arial" pitchFamily="34" charset="0"/>
                <a:cs typeface="Arial" pitchFamily="34" charset="0"/>
              </a:rPr>
              <a:t> the knowledge check question and wait for participant responses.&gt;</a:t>
            </a:r>
          </a:p>
          <a:p>
            <a:pPr>
              <a:spcAft>
                <a:spcPts val="588"/>
              </a:spcAft>
            </a:pPr>
            <a:endParaRPr lang="en-US" dirty="0">
              <a:solidFill>
                <a:srgbClr val="000000"/>
              </a:solidFill>
              <a:latin typeface="Arial" pitchFamily="34" charset="0"/>
              <a:cs typeface="Arial" pitchFamily="34" charset="0"/>
            </a:endParaRPr>
          </a:p>
          <a:p>
            <a:pPr>
              <a:spcAft>
                <a:spcPts val="588"/>
              </a:spcAft>
            </a:pPr>
            <a:r>
              <a:rPr lang="en-US" b="0" dirty="0">
                <a:solidFill>
                  <a:srgbClr val="000000"/>
                </a:solidFill>
                <a:latin typeface="Arial" pitchFamily="34" charset="0"/>
                <a:cs typeface="Arial" pitchFamily="34" charset="0"/>
              </a:rPr>
              <a:t>&lt;</a:t>
            </a:r>
            <a:r>
              <a:rPr lang="en-US" b="1" dirty="0">
                <a:solidFill>
                  <a:srgbClr val="000000"/>
                </a:solidFill>
                <a:latin typeface="Arial" pitchFamily="34" charset="0"/>
                <a:cs typeface="Arial" pitchFamily="34" charset="0"/>
              </a:rPr>
              <a:t>CLICK</a:t>
            </a:r>
            <a:r>
              <a:rPr lang="en-US" b="0" baseline="0" dirty="0">
                <a:solidFill>
                  <a:srgbClr val="000000"/>
                </a:solidFill>
                <a:latin typeface="Arial" pitchFamily="34" charset="0"/>
                <a:cs typeface="Arial" pitchFamily="34" charset="0"/>
              </a:rPr>
              <a:t> </a:t>
            </a:r>
            <a:r>
              <a:rPr lang="en-US" dirty="0">
                <a:solidFill>
                  <a:srgbClr val="000000"/>
                </a:solidFill>
                <a:latin typeface="Arial" pitchFamily="34" charset="0"/>
                <a:cs typeface="Arial" pitchFamily="34" charset="0"/>
              </a:rPr>
              <a:t>for correct answers to appear.&gt;</a:t>
            </a:r>
          </a:p>
          <a:p>
            <a:pPr>
              <a:spcAft>
                <a:spcPts val="588"/>
              </a:spcAft>
            </a:pPr>
            <a:endParaRPr lang="en-US" dirty="0">
              <a:solidFill>
                <a:srgbClr val="000000"/>
              </a:solidFill>
              <a:latin typeface="Arial" pitchFamily="34" charset="0"/>
              <a:cs typeface="Arial" pitchFamily="34" charset="0"/>
            </a:endParaRPr>
          </a:p>
          <a:p>
            <a:pPr>
              <a:spcAft>
                <a:spcPts val="588"/>
              </a:spcAft>
            </a:pPr>
            <a:r>
              <a:rPr lang="en-US" dirty="0">
                <a:solidFill>
                  <a:srgbClr val="000000"/>
                </a:solidFill>
                <a:latin typeface="Arial" pitchFamily="34" charset="0"/>
                <a:cs typeface="Arial" pitchFamily="34" charset="0"/>
              </a:rPr>
              <a:t>The correct answers are B, i</a:t>
            </a:r>
            <a:r>
              <a:rPr lang="en-US" baseline="0" dirty="0">
                <a:solidFill>
                  <a:srgbClr val="000000"/>
                </a:solidFill>
                <a:latin typeface="Arial" pitchFamily="34" charset="0"/>
                <a:cs typeface="Arial" pitchFamily="34" charset="0"/>
              </a:rPr>
              <a:t>nfluenza and C, polio.</a:t>
            </a:r>
          </a:p>
          <a:p>
            <a:pPr marL="228584" indent="-228584">
              <a:spcAft>
                <a:spcPts val="588"/>
              </a:spcAft>
              <a:buAutoNum type="alphaUcPeriod" startAt="2"/>
            </a:pPr>
            <a:endParaRPr lang="en-US" dirty="0">
              <a:solidFill>
                <a:srgbClr val="000000"/>
              </a:solidFill>
              <a:latin typeface="Arial" pitchFamily="34" charset="0"/>
              <a:cs typeface="Arial" pitchFamily="34" charset="0"/>
            </a:endParaRPr>
          </a:p>
          <a:p>
            <a:pPr>
              <a:spcAft>
                <a:spcPts val="588"/>
              </a:spcAft>
            </a:pPr>
            <a:r>
              <a:rPr lang="en-US" b="1" dirty="0">
                <a:latin typeface="Arial" pitchFamily="34" charset="0"/>
                <a:cs typeface="Arial" pitchFamily="34" charset="0"/>
              </a:rPr>
              <a:t>GO</a:t>
            </a:r>
            <a:r>
              <a:rPr lang="en-US" dirty="0">
                <a:latin typeface="Arial" pitchFamily="34" charset="0"/>
                <a:cs typeface="Arial" pitchFamily="34" charset="0"/>
              </a:rPr>
              <a:t> to next slide.</a:t>
            </a:r>
            <a:endParaRPr lang="en-US"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15</a:t>
            </a:fld>
            <a:endParaRPr lang="en-US" dirty="0"/>
          </a:p>
        </p:txBody>
      </p:sp>
    </p:spTree>
    <p:extLst>
      <p:ext uri="{BB962C8B-B14F-4D97-AF65-F5344CB8AC3E}">
        <p14:creationId xmlns:p14="http://schemas.microsoft.com/office/powerpoint/2010/main" val="29550418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387136"/>
            <a:ext cx="5486400" cy="1678701"/>
          </a:xfrm>
        </p:spPr>
        <p:txBody>
          <a:bodyPr/>
          <a:lstStyle/>
          <a:p>
            <a:pPr defTabSz="902289">
              <a:lnSpc>
                <a:spcPct val="150000"/>
              </a:lnSpc>
              <a:defRPr/>
            </a:pPr>
            <a:r>
              <a:rPr lang="en-US" b="0" dirty="0">
                <a:solidFill>
                  <a:srgbClr val="000000"/>
                </a:solidFill>
              </a:rPr>
              <a:t>Topic 3</a:t>
            </a:r>
          </a:p>
          <a:p>
            <a:pPr defTabSz="902289">
              <a:lnSpc>
                <a:spcPct val="150000"/>
              </a:lnSpc>
              <a:defRPr/>
            </a:pPr>
            <a:endParaRPr lang="en-US" dirty="0">
              <a:solidFill>
                <a:srgbClr val="000000"/>
              </a:solidFill>
            </a:endParaRPr>
          </a:p>
          <a:p>
            <a:pPr defTabSz="902289">
              <a:lnSpc>
                <a:spcPct val="150000"/>
              </a:lnSpc>
              <a:defRPr/>
            </a:pPr>
            <a:r>
              <a:rPr lang="en-US" dirty="0">
                <a:solidFill>
                  <a:srgbClr val="000000"/>
                </a:solidFill>
              </a:rPr>
              <a:t>A Public Health Approach</a:t>
            </a:r>
            <a:endParaRPr lang="en-US" dirty="0"/>
          </a:p>
          <a:p>
            <a:pPr defTabSz="902289">
              <a:lnSpc>
                <a:spcPct val="150000"/>
              </a:lnSpc>
              <a:defRPr/>
            </a:pPr>
            <a:endParaRPr lang="en-US" b="0" dirty="0">
              <a:solidFill>
                <a:srgbClr val="000000"/>
              </a:solidFill>
            </a:endParaRPr>
          </a:p>
          <a:p>
            <a:pPr defTabSz="902289">
              <a:lnSpc>
                <a:spcPct val="150000"/>
              </a:lnSpc>
              <a:defRPr/>
            </a:pPr>
            <a:r>
              <a:rPr lang="en-US" b="1" dirty="0">
                <a:solidFill>
                  <a:srgbClr val="000000"/>
                </a:solidFill>
              </a:rPr>
              <a:t>GO</a:t>
            </a:r>
            <a:r>
              <a:rPr lang="en-US" dirty="0">
                <a:solidFill>
                  <a:srgbClr val="000000"/>
                </a:solidFill>
              </a:rPr>
              <a:t> to next slide.</a:t>
            </a:r>
            <a:endParaRPr lang="en-US" baseline="0" dirty="0"/>
          </a:p>
        </p:txBody>
      </p:sp>
      <p:sp>
        <p:nvSpPr>
          <p:cNvPr id="4" name="Slide Number Placeholder 3"/>
          <p:cNvSpPr>
            <a:spLocks noGrp="1"/>
          </p:cNvSpPr>
          <p:nvPr>
            <p:ph type="sldNum" sz="quarter" idx="10"/>
          </p:nvPr>
        </p:nvSpPr>
        <p:spPr/>
        <p:txBody>
          <a:bodyPr/>
          <a:lstStyle/>
          <a:p>
            <a:fld id="{153BCB96-7EEC-4C1C-92AC-A1AF7B1B30F2}" type="slidenum">
              <a:rPr lang="en-US" smtClean="0"/>
              <a:pPr/>
              <a:t>16</a:t>
            </a:fld>
            <a:endParaRPr lang="en-US" dirty="0"/>
          </a:p>
        </p:txBody>
      </p:sp>
    </p:spTree>
    <p:extLst>
      <p:ext uri="{BB962C8B-B14F-4D97-AF65-F5344CB8AC3E}">
        <p14:creationId xmlns:p14="http://schemas.microsoft.com/office/powerpoint/2010/main" val="14150797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p:spPr>
        <p:txBody>
          <a:bodyPr/>
          <a:lstStyle/>
          <a:p>
            <a:fld id="{74B68D88-961B-4028-BCDF-BA05FA986C22}" type="slidenum">
              <a:rPr lang="en-US" smtClean="0">
                <a:solidFill>
                  <a:prstClr val="black"/>
                </a:solidFill>
                <a:latin typeface="Arial" charset="0"/>
              </a:rPr>
              <a:pPr/>
              <a:t>17</a:t>
            </a:fld>
            <a:endParaRPr lang="en-US" dirty="0">
              <a:solidFill>
                <a:prstClr val="black"/>
              </a:solidFill>
              <a:latin typeface="Arial" charset="0"/>
            </a:endParaRPr>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xfrm>
            <a:off x="685801" y="4387135"/>
            <a:ext cx="5486400" cy="9374902"/>
          </a:xfrm>
          <a:noFill/>
          <a:ln/>
        </p:spPr>
        <p:txBody>
          <a:bodyPr/>
          <a:lstStyle/>
          <a:p>
            <a:r>
              <a:rPr lang="en-US" b="1" dirty="0">
                <a:latin typeface="Arial" pitchFamily="34" charset="0"/>
                <a:cs typeface="Arial" pitchFamily="34" charset="0"/>
              </a:rPr>
              <a:t>SAY:</a:t>
            </a:r>
          </a:p>
          <a:p>
            <a:endParaRPr lang="en-US" dirty="0"/>
          </a:p>
          <a:p>
            <a:pPr rtl="0"/>
            <a:r>
              <a:rPr lang="en-US" dirty="0"/>
              <a:t>Let’s talk about public health in a broader context. Public health problems are diverse and can include infectious diseases, chronic diseases, emergencies, injuries, environmental health problems, as well as other health threats.</a:t>
            </a:r>
            <a:br>
              <a:rPr lang="en-US" dirty="0"/>
            </a:br>
            <a:endParaRPr lang="en-US" dirty="0"/>
          </a:p>
          <a:p>
            <a:pPr rtl="0"/>
            <a:r>
              <a:rPr lang="en-US" dirty="0"/>
              <a:t>Regardless of the topic, we take the same approach to a public health problem by following four general steps.</a:t>
            </a:r>
          </a:p>
          <a:p>
            <a:pPr rtl="0"/>
            <a:endParaRPr lang="en-US" dirty="0"/>
          </a:p>
          <a:p>
            <a:pPr rtl="0"/>
            <a:r>
              <a:rPr lang="en-US" dirty="0"/>
              <a:t>&lt;</a:t>
            </a:r>
            <a:r>
              <a:rPr lang="en-US" b="1" dirty="0"/>
              <a:t>CLICK</a:t>
            </a:r>
            <a:r>
              <a:rPr lang="en-US" dirty="0"/>
              <a:t> for first arrow to appear.&gt;</a:t>
            </a:r>
          </a:p>
          <a:p>
            <a:pPr rtl="0"/>
            <a:br>
              <a:rPr lang="en-US" dirty="0"/>
            </a:br>
            <a:r>
              <a:rPr lang="en-US" dirty="0"/>
              <a:t>First, we ask “What is the problem?” </a:t>
            </a:r>
          </a:p>
          <a:p>
            <a:pPr rtl="0"/>
            <a:endParaRPr lang="en-US" dirty="0"/>
          </a:p>
          <a:p>
            <a:pPr rtl="0"/>
            <a:r>
              <a:rPr lang="en-US" dirty="0"/>
              <a:t>In public health, we identify the problem by using surveillance systems to monitor health events and behaviors occurring among a population.</a:t>
            </a:r>
          </a:p>
          <a:p>
            <a:pPr rtl="0"/>
            <a:endParaRPr lang="en-US" dirty="0"/>
          </a:p>
          <a:p>
            <a:pPr rtl="0"/>
            <a:r>
              <a:rPr lang="en-US" dirty="0"/>
              <a:t>After we’ve identified the problem, the next question is, “What is the cause of the problem?” </a:t>
            </a:r>
            <a:br>
              <a:rPr lang="en-US" dirty="0"/>
            </a:br>
            <a:endParaRPr lang="en-US" dirty="0"/>
          </a:p>
          <a:p>
            <a:pPr rtl="0"/>
            <a:r>
              <a:rPr lang="en-US" dirty="0"/>
              <a:t>&lt;</a:t>
            </a:r>
            <a:r>
              <a:rPr lang="en-US" b="1" dirty="0"/>
              <a:t>CLICK</a:t>
            </a:r>
            <a:r>
              <a:rPr lang="en-US" dirty="0"/>
              <a:t> to advance animation; first arrow will disappear, and second arrow will appear above Risk Factor Identification box.&gt;</a:t>
            </a:r>
          </a:p>
          <a:p>
            <a:pPr rtl="0"/>
            <a:endParaRPr lang="en-US" dirty="0"/>
          </a:p>
          <a:p>
            <a:pPr rtl="0"/>
            <a:r>
              <a:rPr lang="en-US" dirty="0"/>
              <a:t>For example, are there factors that might make certain populations more susceptible to disease, such as something in the environment or certain behaviors that people are practicing?</a:t>
            </a:r>
          </a:p>
          <a:p>
            <a:pPr rtl="0"/>
            <a:endParaRPr lang="en-US" dirty="0"/>
          </a:p>
          <a:p>
            <a:pPr rtl="0"/>
            <a:r>
              <a:rPr lang="en-US" dirty="0"/>
              <a:t> &lt;</a:t>
            </a:r>
            <a:r>
              <a:rPr lang="en-US" b="1" dirty="0"/>
              <a:t>CLICK</a:t>
            </a:r>
            <a:r>
              <a:rPr lang="en-US" dirty="0"/>
              <a:t> to advance animation; second arrow will disappear, and third arrow will appear above Intervention Evaluation box.&gt;</a:t>
            </a:r>
          </a:p>
          <a:p>
            <a:pPr rtl="0"/>
            <a:endParaRPr lang="en-US" dirty="0"/>
          </a:p>
          <a:p>
            <a:pPr rtl="0"/>
            <a:r>
              <a:rPr lang="en-US" dirty="0"/>
              <a:t>Once we’ve identified the risk factors related to the problem, we ask, “What intervention works to address the problem?” </a:t>
            </a:r>
          </a:p>
          <a:p>
            <a:pPr rtl="0"/>
            <a:endParaRPr lang="en-US" dirty="0"/>
          </a:p>
          <a:p>
            <a:pPr rtl="0"/>
            <a:r>
              <a:rPr lang="en-US" dirty="0"/>
              <a:t>We look at what has worked in the past in addressing this same problem and if a proposed intervention makes sense with our affected population. </a:t>
            </a:r>
          </a:p>
          <a:p>
            <a:pPr rtl="0"/>
            <a:br>
              <a:rPr lang="en-US" dirty="0"/>
            </a:br>
            <a:r>
              <a:rPr lang="en-US" dirty="0"/>
              <a:t>&lt;</a:t>
            </a:r>
            <a:r>
              <a:rPr lang="en-US" b="1" dirty="0"/>
              <a:t>CLICK</a:t>
            </a:r>
            <a:r>
              <a:rPr lang="en-US" dirty="0"/>
              <a:t> to advance animation; third arrow will disappear, and fourth arrow will appear above Implementation box.&gt;</a:t>
            </a:r>
          </a:p>
          <a:p>
            <a:pPr rtl="0"/>
            <a:br>
              <a:rPr lang="en-US" dirty="0"/>
            </a:br>
            <a:r>
              <a:rPr lang="en-US" dirty="0"/>
              <a:t>In the last step, we ask, “How can we implement the intervention? Given the resources we have and what we know about the affected population, will this work?”</a:t>
            </a:r>
          </a:p>
          <a:p>
            <a:pPr rtl="0"/>
            <a:endParaRPr lang="en-US" dirty="0"/>
          </a:p>
          <a:p>
            <a:pPr rtl="0"/>
            <a:r>
              <a:rPr lang="en-US" dirty="0"/>
              <a:t>As we go through this course, you will see different examples of this public health approach at work.</a:t>
            </a:r>
          </a:p>
          <a:p>
            <a:pPr rtl="0"/>
            <a:br>
              <a:rPr lang="en-US" b="1" dirty="0"/>
            </a:br>
            <a:r>
              <a:rPr lang="en-US" b="1" dirty="0"/>
              <a:t>GO</a:t>
            </a:r>
            <a:r>
              <a:rPr lang="en-US" dirty="0"/>
              <a:t> to next slide.</a:t>
            </a:r>
          </a:p>
          <a:p>
            <a:endParaRPr lang="en-US" dirty="0">
              <a:latin typeface="Arial" pitchFamily="34" charset="0"/>
              <a:cs typeface="Arial" pitchFamily="34" charset="0"/>
            </a:endParaRPr>
          </a:p>
        </p:txBody>
      </p:sp>
    </p:spTree>
    <p:extLst>
      <p:ext uri="{BB962C8B-B14F-4D97-AF65-F5344CB8AC3E}">
        <p14:creationId xmlns:p14="http://schemas.microsoft.com/office/powerpoint/2010/main" val="31023765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387135"/>
            <a:ext cx="5486400" cy="9755902"/>
          </a:xfrm>
        </p:spPr>
        <p:txBody>
          <a:bodyPr/>
          <a:lstStyle/>
          <a:p>
            <a:r>
              <a:rPr lang="en-US" b="1" dirty="0"/>
              <a:t>SAY:</a:t>
            </a:r>
            <a:r>
              <a:rPr lang="en-US" dirty="0"/>
              <a:t> </a:t>
            </a:r>
          </a:p>
          <a:p>
            <a:br>
              <a:rPr lang="en-US" dirty="0"/>
            </a:br>
            <a:r>
              <a:rPr lang="en-US" dirty="0"/>
              <a:t>To implement the public health approach, practitioners use and apply scientific methods. These methods come from a series of core sciences that provide the foundation.</a:t>
            </a:r>
          </a:p>
          <a:p>
            <a:r>
              <a:rPr lang="en-US" dirty="0"/>
              <a:t> </a:t>
            </a:r>
          </a:p>
          <a:p>
            <a:r>
              <a:rPr lang="en-US" dirty="0"/>
              <a:t>These sciences include </a:t>
            </a:r>
            <a:r>
              <a:rPr lang="en-US" b="1" dirty="0"/>
              <a:t>Public Health Surveillance</a:t>
            </a:r>
            <a:r>
              <a:rPr lang="en-US" dirty="0"/>
              <a:t>, which we use to monitor a public health </a:t>
            </a:r>
            <a:r>
              <a:rPr lang="en-US"/>
              <a:t>situation.</a:t>
            </a:r>
            <a:br>
              <a:rPr lang="en-US" dirty="0"/>
            </a:br>
            <a:endParaRPr lang="en-US" dirty="0"/>
          </a:p>
          <a:p>
            <a:r>
              <a:rPr lang="en-US" b="1" dirty="0"/>
              <a:t>Epidemiology</a:t>
            </a:r>
            <a:r>
              <a:rPr lang="en-US" dirty="0"/>
              <a:t> enables us to determine where diseases originate, how or why they move through populations, and how we can prevent them.</a:t>
            </a:r>
          </a:p>
          <a:p>
            <a:br>
              <a:rPr lang="en-US" b="1" dirty="0"/>
            </a:br>
            <a:r>
              <a:rPr lang="en-US" b="1" dirty="0"/>
              <a:t>Public Health Laboratories</a:t>
            </a:r>
            <a:r>
              <a:rPr lang="en-US" dirty="0"/>
              <a:t> support public health by performing tests to confirm disease diagnoses. Laboratories also support public health by conducting research and training.</a:t>
            </a:r>
          </a:p>
          <a:p>
            <a:br>
              <a:rPr lang="en-US" dirty="0"/>
            </a:br>
            <a:r>
              <a:rPr lang="en-US" dirty="0"/>
              <a:t>As we continue to move from the use of paper documents to electronic health records, </a:t>
            </a:r>
            <a:r>
              <a:rPr lang="en-US" b="1" dirty="0"/>
              <a:t>Public Health Informatics</a:t>
            </a:r>
            <a:r>
              <a:rPr lang="en-US" dirty="0"/>
              <a:t> continues to increase in importance. Informatics deals with the methods for collecting, compiling, and presenting health information. It enables us to use electronic data effectively when addressing a public health situation.</a:t>
            </a:r>
          </a:p>
          <a:p>
            <a:br>
              <a:rPr lang="en-US" dirty="0"/>
            </a:br>
            <a:r>
              <a:rPr lang="en-US" b="1" dirty="0"/>
              <a:t>Prevention Effectiveness</a:t>
            </a:r>
            <a:r>
              <a:rPr lang="en-US" dirty="0"/>
              <a:t> is closely linked to public health policy. Prevention effectiveness studies provide important economic information for decision makers to help them choose the best option available.</a:t>
            </a:r>
          </a:p>
          <a:p>
            <a:br>
              <a:rPr lang="en-US" b="1" dirty="0"/>
            </a:br>
            <a:r>
              <a:rPr lang="en-US" dirty="0"/>
              <a:t>Together, these five core sciences can help us protect and promote the public’s health by giving public health practitioners the answers they need. Public health is better able to respond to the situation by using contributions from each of these sciences. One science alone cannot answer the questions and provide a solution; it is the application of these core sciences together.</a:t>
            </a:r>
          </a:p>
          <a:p>
            <a:pPr rtl="0"/>
            <a:br>
              <a:rPr lang="en-US" b="1" dirty="0"/>
            </a:br>
            <a:r>
              <a:rPr lang="en-US" b="1" dirty="0"/>
              <a:t>&lt;OPTIONAL, IF YOU HAVE TIME, SAY&gt;</a:t>
            </a:r>
          </a:p>
          <a:p>
            <a:pPr rtl="0"/>
            <a:endParaRPr lang="en-US" dirty="0"/>
          </a:p>
          <a:p>
            <a:pPr rtl="0"/>
            <a:r>
              <a:rPr lang="en-US" dirty="0"/>
              <a:t>For example, let’s look at the public health problem of influenza. Public health surveillance can monitor when and where cases of influenza occur each year. Professionals can use the science of epidemiology to understand why different populations choose to get vaccinated against influenza. They can use the science of informatics to receive and analyze electronic information from health care institutions (e.g., doctors’ offices and hospitals) to determine whether persons who get influenza go to see a doctor and whether they get well or die. Public health practitioners can use laboratory science to determine whether persons with fever and cough have influenza or a different infection, and they can use prevention effectiveness to show that influenza vaccination campaigns that might cost $200,000 can prevent $1 million in medical costs, lost wages, and other costs.</a:t>
            </a:r>
          </a:p>
          <a:p>
            <a:br>
              <a:rPr lang="en-US" b="1" dirty="0"/>
            </a:br>
            <a:r>
              <a:rPr lang="en-US" b="1" dirty="0"/>
              <a:t>GO</a:t>
            </a:r>
            <a:r>
              <a:rPr lang="en-US" dirty="0"/>
              <a:t> to next slide.</a:t>
            </a:r>
          </a:p>
        </p:txBody>
      </p:sp>
      <p:sp>
        <p:nvSpPr>
          <p:cNvPr id="4" name="Slide Number Placeholder 3"/>
          <p:cNvSpPr>
            <a:spLocks noGrp="1"/>
          </p:cNvSpPr>
          <p:nvPr>
            <p:ph type="sldNum" sz="quarter" idx="10"/>
          </p:nvPr>
        </p:nvSpPr>
        <p:spPr/>
        <p:txBody>
          <a:bodyPr/>
          <a:lstStyle/>
          <a:p>
            <a:fld id="{5B28CC65-80E2-45D6-A505-3F4A925BFC05}"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5451306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387136"/>
            <a:ext cx="5486400" cy="2669301"/>
          </a:xfrm>
        </p:spPr>
        <p:txBody>
          <a:bodyPr/>
          <a:lstStyle/>
          <a:p>
            <a:r>
              <a:rPr lang="en-US" b="1" dirty="0"/>
              <a:t>SAY:</a:t>
            </a:r>
          </a:p>
          <a:p>
            <a:pPr defTabSz="914333">
              <a:defRPr/>
            </a:pPr>
            <a:endParaRPr lang="en-US" b="1" baseline="0" dirty="0"/>
          </a:p>
          <a:p>
            <a:pPr rtl="0"/>
            <a:r>
              <a:rPr lang="en-US" dirty="0"/>
              <a:t>Let’s look at how the public health approach can be applied to an historical example of an infectious disease. </a:t>
            </a:r>
          </a:p>
          <a:p>
            <a:pPr rtl="0"/>
            <a:endParaRPr lang="en-US" dirty="0"/>
          </a:p>
          <a:p>
            <a:pPr rtl="0"/>
            <a:r>
              <a:rPr lang="en-US" dirty="0"/>
              <a:t>During the early 1800s in London, cholera, a fatal intestinal disease, was rampant, causing death to tens of thousands of people within hours of the first symptoms. At</a:t>
            </a:r>
            <a:r>
              <a:rPr lang="en-US" baseline="0" dirty="0"/>
              <a:t> the time — which was before bacteria and viruses were recognized as the cause for many diseases — </a:t>
            </a:r>
            <a:r>
              <a:rPr lang="en-US" dirty="0"/>
              <a:t>popular opinion held that cholera was caused by bad air coming from rotting organic matter.</a:t>
            </a:r>
          </a:p>
          <a:p>
            <a:endParaRPr lang="en-US" b="0" i="0" baseline="0" dirty="0"/>
          </a:p>
          <a:p>
            <a:r>
              <a:rPr lang="en-US" b="1" dirty="0"/>
              <a:t>GO</a:t>
            </a:r>
            <a:r>
              <a:rPr lang="en-US" b="0" dirty="0"/>
              <a:t> t</a:t>
            </a:r>
            <a:r>
              <a:rPr lang="en-US" baseline="0" dirty="0"/>
              <a:t>o next slide.</a:t>
            </a:r>
            <a:endParaRPr lang="en-US"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19</a:t>
            </a:fld>
            <a:endParaRPr lang="en-US" dirty="0"/>
          </a:p>
        </p:txBody>
      </p:sp>
    </p:spTree>
    <p:extLst>
      <p:ext uri="{BB962C8B-B14F-4D97-AF65-F5344CB8AC3E}">
        <p14:creationId xmlns:p14="http://schemas.microsoft.com/office/powerpoint/2010/main" val="641079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387136"/>
            <a:ext cx="5486400" cy="1754901"/>
          </a:xfrm>
        </p:spPr>
        <p:txBody>
          <a:bodyPr/>
          <a:lstStyle/>
          <a:p>
            <a:pPr defTabSz="895564" eaLnBrk="1" fontAlgn="auto" hangingPunct="1">
              <a:spcBef>
                <a:spcPts val="0"/>
              </a:spcBef>
              <a:spcAft>
                <a:spcPts val="0"/>
              </a:spcAft>
              <a:defRPr/>
            </a:pPr>
            <a:r>
              <a:rPr lang="en-US" b="1" dirty="0"/>
              <a:t>SAY:</a:t>
            </a:r>
          </a:p>
          <a:p>
            <a:pPr defTabSz="895564" eaLnBrk="1" fontAlgn="auto" hangingPunct="1">
              <a:spcBef>
                <a:spcPts val="0"/>
              </a:spcBef>
              <a:spcAft>
                <a:spcPts val="0"/>
              </a:spcAft>
              <a:defRPr/>
            </a:pPr>
            <a:endParaRPr lang="en-US" dirty="0"/>
          </a:p>
          <a:p>
            <a:pPr defTabSz="895564" eaLnBrk="1" fontAlgn="auto" hangingPunct="1">
              <a:spcBef>
                <a:spcPts val="0"/>
              </a:spcBef>
              <a:spcAft>
                <a:spcPts val="0"/>
              </a:spcAft>
              <a:defRPr/>
            </a:pPr>
            <a:r>
              <a:rPr lang="en-US" dirty="0"/>
              <a:t>Today we will</a:t>
            </a:r>
            <a:r>
              <a:rPr lang="en-US" baseline="0" dirty="0"/>
              <a:t> discuss </a:t>
            </a:r>
            <a:r>
              <a:rPr lang="en-US" dirty="0"/>
              <a:t>several interrelated topics that, taken together, provide an introduction to public health. These are our course topics for today.</a:t>
            </a:r>
          </a:p>
          <a:p>
            <a:pPr defTabSz="895564" eaLnBrk="1" fontAlgn="auto" hangingPunct="1">
              <a:spcBef>
                <a:spcPts val="0"/>
              </a:spcBef>
              <a:spcAft>
                <a:spcPts val="0"/>
              </a:spcAft>
              <a:defRPr/>
            </a:pPr>
            <a:endParaRPr lang="en-US" dirty="0"/>
          </a:p>
          <a:p>
            <a:pPr defTabSz="895564" eaLnBrk="1" fontAlgn="auto" hangingPunct="1">
              <a:spcBef>
                <a:spcPts val="0"/>
              </a:spcBef>
              <a:spcAft>
                <a:spcPts val="0"/>
              </a:spcAft>
              <a:defRPr/>
            </a:pPr>
            <a:r>
              <a:rPr lang="en-US" b="0" dirty="0"/>
              <a:t>&lt;</a:t>
            </a:r>
            <a:r>
              <a:rPr lang="en-US" b="1" dirty="0"/>
              <a:t>READ</a:t>
            </a:r>
            <a:r>
              <a:rPr lang="en-US" b="0" baseline="0" dirty="0"/>
              <a:t> </a:t>
            </a:r>
            <a:r>
              <a:rPr lang="en-US" dirty="0"/>
              <a:t>each topic</a:t>
            </a:r>
            <a:r>
              <a:rPr lang="en-US" baseline="0" dirty="0"/>
              <a:t> on the slide.&gt;</a:t>
            </a:r>
            <a:endParaRPr lang="en-US" dirty="0"/>
          </a:p>
          <a:p>
            <a:pPr lvl="0">
              <a:buClr>
                <a:schemeClr val="accent1"/>
              </a:buClr>
              <a:buFont typeface="Wingdings" pitchFamily="2" charset="2"/>
              <a:buNone/>
            </a:pPr>
            <a:endParaRPr lang="en-US" b="1" dirty="0"/>
          </a:p>
          <a:p>
            <a:pPr lvl="0">
              <a:buClr>
                <a:schemeClr val="accent1"/>
              </a:buClr>
              <a:buFont typeface="Wingdings" pitchFamily="2" charset="2"/>
              <a:buNone/>
            </a:pPr>
            <a:r>
              <a:rPr lang="en-US" b="1" dirty="0"/>
              <a:t>Go</a:t>
            </a:r>
            <a:r>
              <a:rPr lang="en-US" b="0" baseline="0" dirty="0"/>
              <a:t> to n</a:t>
            </a:r>
            <a:r>
              <a:rPr lang="en-US" b="0" dirty="0"/>
              <a:t>ext slide.</a:t>
            </a:r>
            <a:endParaRPr lang="en-US" dirty="0">
              <a:solidFill>
                <a:srgbClr val="000000"/>
              </a:solidFill>
            </a:endParaRPr>
          </a:p>
        </p:txBody>
      </p:sp>
      <p:sp>
        <p:nvSpPr>
          <p:cNvPr id="4" name="Slide Number Placeholder 3"/>
          <p:cNvSpPr>
            <a:spLocks noGrp="1"/>
          </p:cNvSpPr>
          <p:nvPr>
            <p:ph type="sldNum" sz="quarter" idx="10"/>
          </p:nvPr>
        </p:nvSpPr>
        <p:spPr/>
        <p:txBody>
          <a:bodyPr/>
          <a:lstStyle/>
          <a:p>
            <a:fld id="{A0EA14BE-5166-43F7-93D0-D2524D4F1033}" type="slidenum">
              <a:rPr lang="en-US" smtClean="0"/>
              <a:t>2</a:t>
            </a:fld>
            <a:endParaRPr lang="en-US" dirty="0"/>
          </a:p>
        </p:txBody>
      </p:sp>
    </p:spTree>
    <p:extLst>
      <p:ext uri="{BB962C8B-B14F-4D97-AF65-F5344CB8AC3E}">
        <p14:creationId xmlns:p14="http://schemas.microsoft.com/office/powerpoint/2010/main" val="3404070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5434" y="4239510"/>
            <a:ext cx="5292588" cy="2131127"/>
          </a:xfrm>
        </p:spPr>
        <p:txBody>
          <a:bodyPr>
            <a:noAutofit/>
          </a:bodyPr>
          <a:lstStyle/>
          <a:p>
            <a:r>
              <a:rPr lang="en-US" b="1" dirty="0"/>
              <a:t>SAY:</a:t>
            </a:r>
            <a:r>
              <a:rPr lang="en-US" dirty="0"/>
              <a:t> </a:t>
            </a:r>
          </a:p>
          <a:p>
            <a:endParaRPr lang="en-US" dirty="0"/>
          </a:p>
          <a:p>
            <a:pPr defTabSz="914333">
              <a:defRPr/>
            </a:pPr>
            <a:r>
              <a:rPr lang="en-US" dirty="0"/>
              <a:t>John Snow, a British physician during that time, had a different opinion of cholera. He believed that the illness was spreading by way of a contaminated water supply because sewage was routinely dumped into the Thames River and cesspools near town wells. Because of his work tracing the source of the cholera outbreak, he is often considered the father of modern epidemiology. His research changed the way we look at disease.</a:t>
            </a:r>
          </a:p>
          <a:p>
            <a:endParaRPr lang="en-US" b="0" baseline="0" dirty="0"/>
          </a:p>
          <a:p>
            <a:r>
              <a:rPr lang="en-US" b="1" dirty="0"/>
              <a:t>GO</a:t>
            </a:r>
            <a:r>
              <a:rPr lang="en-US" b="0" dirty="0"/>
              <a:t> t</a:t>
            </a:r>
            <a:r>
              <a:rPr lang="en-US" baseline="0" dirty="0"/>
              <a:t>o next slide.</a:t>
            </a:r>
            <a:endParaRPr lang="en-US"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20</a:t>
            </a:fld>
            <a:endParaRPr lang="en-US" dirty="0"/>
          </a:p>
        </p:txBody>
      </p:sp>
    </p:spTree>
    <p:extLst>
      <p:ext uri="{BB962C8B-B14F-4D97-AF65-F5344CB8AC3E}">
        <p14:creationId xmlns:p14="http://schemas.microsoft.com/office/powerpoint/2010/main" val="34074563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EB8FE829-D666-4DEF-B76F-F8A0767ECC35}" type="slidenum">
              <a:rPr lang="en-US" smtClean="0"/>
              <a:pPr/>
              <a:t>21</a:t>
            </a:fld>
            <a:endParaRPr lang="en-US" dirty="0"/>
          </a:p>
        </p:txBody>
      </p:sp>
      <p:sp>
        <p:nvSpPr>
          <p:cNvPr id="99331" name="Rectangle 2"/>
          <p:cNvSpPr>
            <a:spLocks noGrp="1" noRot="1" noChangeAspect="1" noChangeArrowheads="1" noTextEdit="1"/>
          </p:cNvSpPr>
          <p:nvPr>
            <p:ph type="sldImg"/>
          </p:nvPr>
        </p:nvSpPr>
        <p:spPr>
          <a:xfrm>
            <a:off x="1120775" y="692150"/>
            <a:ext cx="4618038" cy="3463925"/>
          </a:xfrm>
          <a:ln/>
        </p:spPr>
      </p:sp>
      <p:sp>
        <p:nvSpPr>
          <p:cNvPr id="99332" name="Rectangle 3"/>
          <p:cNvSpPr>
            <a:spLocks noGrp="1" noChangeArrowheads="1"/>
          </p:cNvSpPr>
          <p:nvPr>
            <p:ph type="body" idx="1"/>
          </p:nvPr>
        </p:nvSpPr>
        <p:spPr>
          <a:xfrm>
            <a:off x="686421" y="4387769"/>
            <a:ext cx="5485158" cy="5259468"/>
          </a:xfrm>
          <a:noFill/>
          <a:ln/>
        </p:spPr>
        <p:txBody>
          <a:bodyPr/>
          <a:lstStyle/>
          <a:p>
            <a:pPr defTabSz="902240">
              <a:defRPr/>
            </a:pPr>
            <a:r>
              <a:rPr lang="en-US" b="1" dirty="0"/>
              <a:t>SAY:</a:t>
            </a:r>
            <a:r>
              <a:rPr lang="en-US" dirty="0"/>
              <a:t> </a:t>
            </a:r>
          </a:p>
          <a:p>
            <a:pPr defTabSz="902240">
              <a:defRPr/>
            </a:pPr>
            <a:endParaRPr lang="en-US" dirty="0"/>
          </a:p>
          <a:p>
            <a:pPr rtl="0"/>
            <a:r>
              <a:rPr lang="en-US" dirty="0"/>
              <a:t>Now, let’s apply the public health approach to Snow’s research of the cholera outbreak.</a:t>
            </a:r>
          </a:p>
          <a:p>
            <a:pPr rtl="0"/>
            <a:endParaRPr lang="en-US" dirty="0"/>
          </a:p>
          <a:p>
            <a:pPr rtl="0"/>
            <a:r>
              <a:rPr lang="en-US" dirty="0"/>
              <a:t>What is the problem? Snow conducted public health surveillance by looking at where those with cholera lived in London. He saw that larger clusters of the cases were occurring in specific areas.</a:t>
            </a:r>
          </a:p>
          <a:p>
            <a:pPr rtl="0"/>
            <a:endParaRPr lang="en-US" dirty="0"/>
          </a:p>
          <a:p>
            <a:pPr rtl="0"/>
            <a:r>
              <a:rPr lang="en-US" dirty="0"/>
              <a:t>&lt;</a:t>
            </a:r>
            <a:r>
              <a:rPr lang="en-US" b="1" dirty="0"/>
              <a:t>CLICK</a:t>
            </a:r>
            <a:r>
              <a:rPr lang="en-US" b="1" baseline="0" dirty="0"/>
              <a:t> </a:t>
            </a:r>
            <a:r>
              <a:rPr lang="en-US" b="0" baseline="0" dirty="0"/>
              <a:t>for red circle to appear.&gt;</a:t>
            </a:r>
          </a:p>
          <a:p>
            <a:pPr rtl="0"/>
            <a:endParaRPr lang="en-US" b="0" baseline="0" dirty="0"/>
          </a:p>
          <a:p>
            <a:pPr rtl="0"/>
            <a:r>
              <a:rPr lang="en-US" b="1" baseline="0" dirty="0"/>
              <a:t>SAY</a:t>
            </a:r>
            <a:r>
              <a:rPr lang="en-US" b="0" baseline="0" dirty="0"/>
              <a:t>:</a:t>
            </a:r>
          </a:p>
          <a:p>
            <a:pPr rtl="0"/>
            <a:endParaRPr lang="en-US" b="0" baseline="0" dirty="0"/>
          </a:p>
          <a:p>
            <a:pPr rtl="0"/>
            <a:r>
              <a:rPr lang="en-US" dirty="0"/>
              <a:t>The red circle depicts the neighborhood in question, and the black dots represent the deaths from cholera. Notice the higher density of deaths around Broad Street.</a:t>
            </a:r>
          </a:p>
          <a:p>
            <a:pPr rtl="0"/>
            <a:endParaRPr lang="en-US" dirty="0"/>
          </a:p>
          <a:p>
            <a:pPr rtl="0"/>
            <a:r>
              <a:rPr lang="en-US" dirty="0"/>
              <a:t>Snow was assisted by a local clergyman, Reverend Henry Whitehead, in tracking down and interviewing cholera victims and their families and geographically mapping the outbreak. Their efforts highlight the benefits of linking scientific inquiry with engagement of community stakeholders and shared ownership for health.</a:t>
            </a:r>
          </a:p>
          <a:p>
            <a:pPr defTabSz="902240">
              <a:defRPr/>
            </a:pPr>
            <a:endParaRPr lang="en-US" baseline="0" dirty="0"/>
          </a:p>
          <a:p>
            <a:r>
              <a:rPr lang="en-US" b="1" dirty="0"/>
              <a:t>GO</a:t>
            </a:r>
            <a:r>
              <a:rPr lang="en-US" b="0" dirty="0"/>
              <a:t> t</a:t>
            </a:r>
            <a:r>
              <a:rPr lang="en-US" baseline="0" dirty="0"/>
              <a:t>o next slide.</a:t>
            </a:r>
            <a:endParaRPr lang="en-US" dirty="0"/>
          </a:p>
        </p:txBody>
      </p:sp>
    </p:spTree>
    <p:extLst>
      <p:ext uri="{BB962C8B-B14F-4D97-AF65-F5344CB8AC3E}">
        <p14:creationId xmlns:p14="http://schemas.microsoft.com/office/powerpoint/2010/main" val="28480392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A4F1F6CD-BE4B-471C-AE60-1AB299AB5AF8}" type="slidenum">
              <a:rPr lang="en-US" smtClean="0"/>
              <a:pPr/>
              <a:t>22</a:t>
            </a:fld>
            <a:endParaRPr lang="en-US" dirty="0"/>
          </a:p>
        </p:txBody>
      </p:sp>
      <p:sp>
        <p:nvSpPr>
          <p:cNvPr id="100355" name="Rectangle 2"/>
          <p:cNvSpPr>
            <a:spLocks noGrp="1" noRot="1" noChangeAspect="1" noChangeArrowheads="1" noTextEdit="1"/>
          </p:cNvSpPr>
          <p:nvPr>
            <p:ph type="sldImg"/>
          </p:nvPr>
        </p:nvSpPr>
        <p:spPr>
          <a:xfrm>
            <a:off x="1120775" y="692150"/>
            <a:ext cx="4618038" cy="3463925"/>
          </a:xfrm>
          <a:ln/>
        </p:spPr>
      </p:sp>
      <p:sp>
        <p:nvSpPr>
          <p:cNvPr id="100356" name="Rectangle 3"/>
          <p:cNvSpPr>
            <a:spLocks noGrp="1" noChangeArrowheads="1"/>
          </p:cNvSpPr>
          <p:nvPr>
            <p:ph type="body" idx="1"/>
          </p:nvPr>
        </p:nvSpPr>
        <p:spPr>
          <a:xfrm>
            <a:off x="686421" y="4387769"/>
            <a:ext cx="5485158" cy="5716668"/>
          </a:xfrm>
          <a:noFill/>
          <a:ln/>
        </p:spPr>
        <p:txBody>
          <a:bodyPr/>
          <a:lstStyle/>
          <a:p>
            <a:pPr defTabSz="902240">
              <a:defRPr/>
            </a:pPr>
            <a:r>
              <a:rPr lang="en-US" b="1" dirty="0"/>
              <a:t>SAY:</a:t>
            </a:r>
            <a:r>
              <a:rPr lang="en-US" dirty="0"/>
              <a:t> </a:t>
            </a:r>
          </a:p>
          <a:p>
            <a:pPr defTabSz="902240">
              <a:defRPr/>
            </a:pPr>
            <a:endParaRPr lang="en-US" b="0" dirty="0"/>
          </a:p>
          <a:p>
            <a:pPr rtl="0"/>
            <a:r>
              <a:rPr lang="en-US" dirty="0"/>
              <a:t>Next he examined the data and tried to identify risk factors; that is, he tried to determine the cause of the deaths by using the pattern of where cases were occurring. This slide illustrates the location of the water pumps, which are indicated as black boxes.</a:t>
            </a:r>
          </a:p>
          <a:p>
            <a:pPr rtl="0"/>
            <a:endParaRPr lang="en-US" dirty="0"/>
          </a:p>
          <a:p>
            <a:pPr rtl="0"/>
            <a:r>
              <a:rPr lang="en-US" dirty="0"/>
              <a:t>On the basis of his previous work, Snow believed that water was a potential cholera source. </a:t>
            </a:r>
          </a:p>
          <a:p>
            <a:pPr rtl="0"/>
            <a:endParaRPr lang="en-US" dirty="0"/>
          </a:p>
          <a:p>
            <a:pPr defTabSz="902421">
              <a:defRPr/>
            </a:pPr>
            <a:r>
              <a:rPr lang="en-US" dirty="0"/>
              <a:t>&lt;</a:t>
            </a:r>
            <a:r>
              <a:rPr lang="en-US" b="1" dirty="0"/>
              <a:t>CLICK</a:t>
            </a:r>
            <a:r>
              <a:rPr lang="en-US" b="1" baseline="0" dirty="0"/>
              <a:t> </a:t>
            </a:r>
            <a:r>
              <a:rPr lang="en-US" b="0" baseline="0" dirty="0"/>
              <a:t>for red boxes to appear.&gt;</a:t>
            </a:r>
          </a:p>
          <a:p>
            <a:pPr rtl="0"/>
            <a:endParaRPr lang="en-US" dirty="0"/>
          </a:p>
          <a:p>
            <a:pPr rtl="0"/>
            <a:r>
              <a:rPr lang="en-US" b="1" dirty="0"/>
              <a:t>SAY</a:t>
            </a:r>
            <a:r>
              <a:rPr lang="en-US" dirty="0"/>
              <a:t>:</a:t>
            </a:r>
          </a:p>
          <a:p>
            <a:pPr rtl="0"/>
            <a:endParaRPr lang="en-US" dirty="0"/>
          </a:p>
          <a:p>
            <a:pPr rtl="0"/>
            <a:r>
              <a:rPr lang="en-US" dirty="0"/>
              <a:t>The map reveals that the largest number of cholera cases occurred in areas near neighborhood water pumps. This observation prompted Snow to further research the distribution of water pumps in London. He identified where people who had cholera</a:t>
            </a:r>
            <a:r>
              <a:rPr lang="en-US" baseline="0" dirty="0"/>
              <a:t> </a:t>
            </a:r>
            <a:r>
              <a:rPr lang="en-US" dirty="0"/>
              <a:t>were drawing their water. </a:t>
            </a:r>
          </a:p>
          <a:p>
            <a:pPr rtl="0"/>
            <a:endParaRPr lang="en-US" dirty="0"/>
          </a:p>
          <a:p>
            <a:pPr rtl="0"/>
            <a:r>
              <a:rPr lang="en-US" dirty="0"/>
              <a:t>His findings indicated that clusters of cholera cases were more commonly located around certain pumps, particularly the Broad Street pump.</a:t>
            </a:r>
          </a:p>
          <a:p>
            <a:pPr rtl="0"/>
            <a:endParaRPr lang="en-US" dirty="0"/>
          </a:p>
          <a:p>
            <a:pPr rtl="0"/>
            <a:r>
              <a:rPr lang="en-US" dirty="0"/>
              <a:t>Through his research, Snow concluded that drawing water from the Broad Street pump was a primary risk factor for becoming ill with cholera.</a:t>
            </a:r>
          </a:p>
          <a:p>
            <a:pPr defTabSz="902240">
              <a:defRPr/>
            </a:pPr>
            <a:endParaRPr lang="en-US" dirty="0"/>
          </a:p>
          <a:p>
            <a:r>
              <a:rPr lang="en-US" b="1" dirty="0"/>
              <a:t>GO</a:t>
            </a:r>
            <a:r>
              <a:rPr lang="en-US" b="0" dirty="0"/>
              <a:t> t</a:t>
            </a:r>
            <a:r>
              <a:rPr lang="en-US" baseline="0" dirty="0"/>
              <a:t>o next slide.</a:t>
            </a:r>
            <a:endParaRPr lang="en-US" dirty="0"/>
          </a:p>
        </p:txBody>
      </p:sp>
    </p:spTree>
    <p:extLst>
      <p:ext uri="{BB962C8B-B14F-4D97-AF65-F5344CB8AC3E}">
        <p14:creationId xmlns:p14="http://schemas.microsoft.com/office/powerpoint/2010/main" val="41069570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387138"/>
            <a:ext cx="5486400" cy="3202699"/>
          </a:xfrm>
        </p:spPr>
        <p:txBody>
          <a:bodyPr/>
          <a:lstStyle/>
          <a:p>
            <a:pPr defTabSz="902289">
              <a:defRPr/>
            </a:pPr>
            <a:r>
              <a:rPr lang="en-US" b="1" dirty="0"/>
              <a:t>SAY:</a:t>
            </a:r>
            <a:r>
              <a:rPr lang="en-US" dirty="0"/>
              <a:t> </a:t>
            </a:r>
          </a:p>
          <a:p>
            <a:pPr defTabSz="902289">
              <a:defRPr/>
            </a:pPr>
            <a:endParaRPr lang="en-US" dirty="0"/>
          </a:p>
          <a:p>
            <a:pPr rtl="0"/>
            <a:r>
              <a:rPr lang="en-US" dirty="0"/>
              <a:t>After identifying likely</a:t>
            </a:r>
            <a:r>
              <a:rPr lang="en-US" baseline="0" dirty="0"/>
              <a:t> </a:t>
            </a:r>
            <a:r>
              <a:rPr lang="en-US" dirty="0"/>
              <a:t>risk factors, the next step in the public health approach is evaluating potential interventions. What interventions will work? With the water supply from the Broad Street pump identified as the risk factor, Snow then worked to identify interventions to address the problem. </a:t>
            </a:r>
          </a:p>
          <a:p>
            <a:pPr rtl="0"/>
            <a:endParaRPr lang="en-US" dirty="0"/>
          </a:p>
          <a:p>
            <a:pPr rtl="0"/>
            <a:r>
              <a:rPr lang="en-US" dirty="0"/>
              <a:t>Through continuous research, Snow understood that the interventions required to control the cholera outbreak needed to</a:t>
            </a:r>
          </a:p>
          <a:p>
            <a:pPr rtl="0"/>
            <a:endParaRPr lang="en-US" dirty="0"/>
          </a:p>
          <a:p>
            <a:pPr marL="171437" indent="-171437">
              <a:buFont typeface="Arial" panose="020B0604020202020204" pitchFamily="34" charset="0"/>
              <a:buChar char="•"/>
            </a:pPr>
            <a:r>
              <a:rPr lang="en-US" dirty="0"/>
              <a:t>stop exposure to the contaminated water supply, and on a larger scale,</a:t>
            </a:r>
          </a:p>
          <a:p>
            <a:pPr marL="171437" indent="-171437">
              <a:buFont typeface="Arial" panose="020B0604020202020204" pitchFamily="34" charset="0"/>
              <a:buChar char="•"/>
            </a:pPr>
            <a:r>
              <a:rPr lang="en-US" dirty="0"/>
              <a:t>stop exposure to the entire supply of contaminated water in the area.</a:t>
            </a:r>
          </a:p>
          <a:p>
            <a:r>
              <a:rPr lang="en-US" baseline="0" dirty="0"/>
              <a:t> </a:t>
            </a:r>
          </a:p>
          <a:p>
            <a:r>
              <a:rPr lang="en-US" b="1" dirty="0"/>
              <a:t>GO</a:t>
            </a:r>
            <a:r>
              <a:rPr lang="en-US" b="0" dirty="0"/>
              <a:t> t</a:t>
            </a:r>
            <a:r>
              <a:rPr lang="en-US" baseline="0" dirty="0"/>
              <a:t>o next slide.</a:t>
            </a:r>
            <a:endParaRPr lang="en-US"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23</a:t>
            </a:fld>
            <a:endParaRPr lang="en-US" dirty="0"/>
          </a:p>
        </p:txBody>
      </p:sp>
    </p:spTree>
    <p:extLst>
      <p:ext uri="{BB962C8B-B14F-4D97-AF65-F5344CB8AC3E}">
        <p14:creationId xmlns:p14="http://schemas.microsoft.com/office/powerpoint/2010/main" val="16663082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387136"/>
            <a:ext cx="5486400" cy="2669301"/>
          </a:xfrm>
        </p:spPr>
        <p:txBody>
          <a:bodyPr/>
          <a:lstStyle/>
          <a:p>
            <a:pPr defTabSz="902289">
              <a:defRPr/>
            </a:pPr>
            <a:r>
              <a:rPr lang="en-US" b="1" dirty="0"/>
              <a:t>SAY:</a:t>
            </a:r>
            <a:r>
              <a:rPr lang="en-US" dirty="0"/>
              <a:t> </a:t>
            </a:r>
          </a:p>
          <a:p>
            <a:pPr rtl="0"/>
            <a:endParaRPr lang="en-US" dirty="0"/>
          </a:p>
          <a:p>
            <a:pPr rtl="0"/>
            <a:r>
              <a:rPr lang="en-US" dirty="0"/>
              <a:t>Using the final step of the public health approach,</a:t>
            </a:r>
            <a:r>
              <a:rPr lang="en-US" b="1" dirty="0"/>
              <a:t> </a:t>
            </a:r>
            <a:r>
              <a:rPr lang="en-US" dirty="0"/>
              <a:t>Snow implemented the intervention by removing the handle from the Broad Street pump so no one could continue to draw water from the contaminated water supply.</a:t>
            </a:r>
          </a:p>
          <a:p>
            <a:pPr rtl="0"/>
            <a:endParaRPr lang="en-US" dirty="0"/>
          </a:p>
          <a:p>
            <a:pPr rtl="0"/>
            <a:r>
              <a:rPr lang="en-US" dirty="0"/>
              <a:t>After a long battle with the politicians and water companies, he finally convinced the British government that water contaminated with sewage was the source of cholera and other diseases, which resulted in the implementation of policies and laws for water sanitation.</a:t>
            </a:r>
          </a:p>
          <a:p>
            <a:pPr defTabSz="902289">
              <a:defRPr/>
            </a:pPr>
            <a:endParaRPr lang="en-US" baseline="0" dirty="0"/>
          </a:p>
          <a:p>
            <a:r>
              <a:rPr lang="en-US" b="1" dirty="0"/>
              <a:t>GO</a:t>
            </a:r>
            <a:r>
              <a:rPr lang="en-US" b="0" dirty="0"/>
              <a:t> t</a:t>
            </a:r>
            <a:r>
              <a:rPr lang="en-US" baseline="0" dirty="0"/>
              <a:t>o next slide.</a:t>
            </a:r>
            <a:endParaRPr lang="en-US"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24</a:t>
            </a:fld>
            <a:endParaRPr lang="en-US" dirty="0"/>
          </a:p>
        </p:txBody>
      </p:sp>
    </p:spTree>
    <p:extLst>
      <p:ext uri="{BB962C8B-B14F-4D97-AF65-F5344CB8AC3E}">
        <p14:creationId xmlns:p14="http://schemas.microsoft.com/office/powerpoint/2010/main" val="32879492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387136"/>
            <a:ext cx="5486400" cy="3050301"/>
          </a:xfrm>
        </p:spPr>
        <p:txBody>
          <a:bodyPr/>
          <a:lstStyle/>
          <a:p>
            <a:pPr>
              <a:spcAft>
                <a:spcPts val="588"/>
              </a:spcAft>
            </a:pPr>
            <a:r>
              <a:rPr lang="en-US" b="0" dirty="0"/>
              <a:t>&lt;</a:t>
            </a:r>
            <a:r>
              <a:rPr lang="en-US" b="1" dirty="0"/>
              <a:t>READ</a:t>
            </a:r>
            <a:r>
              <a:rPr lang="en-US" b="0" baseline="0" dirty="0"/>
              <a:t> </a:t>
            </a:r>
            <a:r>
              <a:rPr lang="en-US" dirty="0">
                <a:solidFill>
                  <a:srgbClr val="000000"/>
                </a:solidFill>
                <a:latin typeface="Arial" pitchFamily="34" charset="0"/>
                <a:cs typeface="Arial" pitchFamily="34" charset="0"/>
              </a:rPr>
              <a:t>the knowledge check question and wait for participant responses.&gt;</a:t>
            </a:r>
          </a:p>
          <a:p>
            <a:pPr>
              <a:spcAft>
                <a:spcPts val="588"/>
              </a:spcAft>
            </a:pPr>
            <a:endParaRPr lang="en-US" dirty="0">
              <a:solidFill>
                <a:srgbClr val="000000"/>
              </a:solidFill>
              <a:latin typeface="Arial" pitchFamily="34" charset="0"/>
              <a:cs typeface="Arial" pitchFamily="34" charset="0"/>
            </a:endParaRPr>
          </a:p>
          <a:p>
            <a:pPr>
              <a:spcAft>
                <a:spcPts val="588"/>
              </a:spcAft>
            </a:pPr>
            <a:r>
              <a:rPr lang="en-US" b="0" dirty="0">
                <a:solidFill>
                  <a:srgbClr val="000000"/>
                </a:solidFill>
                <a:latin typeface="Arial" pitchFamily="34" charset="0"/>
                <a:cs typeface="Arial" pitchFamily="34" charset="0"/>
              </a:rPr>
              <a:t>&lt;</a:t>
            </a:r>
            <a:r>
              <a:rPr lang="en-US" b="1" dirty="0">
                <a:solidFill>
                  <a:srgbClr val="000000"/>
                </a:solidFill>
                <a:latin typeface="Arial" pitchFamily="34" charset="0"/>
                <a:cs typeface="Arial" pitchFamily="34" charset="0"/>
              </a:rPr>
              <a:t>CLICK</a:t>
            </a:r>
            <a:r>
              <a:rPr lang="en-US" b="0" baseline="0" dirty="0">
                <a:solidFill>
                  <a:srgbClr val="000000"/>
                </a:solidFill>
                <a:latin typeface="Arial" pitchFamily="34" charset="0"/>
                <a:cs typeface="Arial" pitchFamily="34" charset="0"/>
              </a:rPr>
              <a:t> </a:t>
            </a:r>
            <a:r>
              <a:rPr lang="en-US" dirty="0">
                <a:solidFill>
                  <a:srgbClr val="000000"/>
                </a:solidFill>
                <a:latin typeface="Arial" pitchFamily="34" charset="0"/>
                <a:cs typeface="Arial" pitchFamily="34" charset="0"/>
              </a:rPr>
              <a:t>for correct answers to appear.&gt;</a:t>
            </a:r>
          </a:p>
          <a:p>
            <a:pPr>
              <a:spcAft>
                <a:spcPts val="588"/>
              </a:spcAft>
            </a:pPr>
            <a:endParaRPr lang="en-US" dirty="0">
              <a:solidFill>
                <a:srgbClr val="000000"/>
              </a:solidFill>
              <a:latin typeface="Arial" pitchFamily="34" charset="0"/>
              <a:cs typeface="Arial" pitchFamily="34" charset="0"/>
            </a:endParaRPr>
          </a:p>
          <a:p>
            <a:pPr>
              <a:spcAft>
                <a:spcPts val="588"/>
              </a:spcAft>
            </a:pPr>
            <a:r>
              <a:rPr lang="en-US" dirty="0">
                <a:solidFill>
                  <a:srgbClr val="000000"/>
                </a:solidFill>
                <a:latin typeface="Arial" pitchFamily="34" charset="0"/>
                <a:cs typeface="Arial" pitchFamily="34" charset="0"/>
              </a:rPr>
              <a:t>The correct answers are </a:t>
            </a:r>
            <a:r>
              <a:rPr lang="en-US" b="0" dirty="0">
                <a:solidFill>
                  <a:srgbClr val="000000"/>
                </a:solidFill>
                <a:latin typeface="Arial" pitchFamily="34" charset="0"/>
                <a:cs typeface="Arial" pitchFamily="34" charset="0"/>
              </a:rPr>
              <a:t>protect and promote.</a:t>
            </a:r>
          </a:p>
          <a:p>
            <a:pPr>
              <a:spcAft>
                <a:spcPts val="588"/>
              </a:spcAft>
            </a:pPr>
            <a:endParaRPr lang="en-US" b="0" dirty="0">
              <a:solidFill>
                <a:srgbClr val="000000"/>
              </a:solidFill>
              <a:latin typeface="Arial" pitchFamily="34" charset="0"/>
              <a:cs typeface="Arial" pitchFamily="34" charset="0"/>
            </a:endParaRPr>
          </a:p>
          <a:p>
            <a:pPr>
              <a:spcAft>
                <a:spcPts val="588"/>
              </a:spcAft>
            </a:pPr>
            <a:r>
              <a:rPr lang="en-US" b="0" dirty="0">
                <a:solidFill>
                  <a:srgbClr val="000000"/>
                </a:solidFill>
                <a:latin typeface="Arial" pitchFamily="34" charset="0"/>
                <a:cs typeface="Arial" pitchFamily="34" charset="0"/>
              </a:rPr>
              <a:t>&lt;</a:t>
            </a:r>
            <a:r>
              <a:rPr lang="en-US" b="1" dirty="0">
                <a:solidFill>
                  <a:srgbClr val="000000"/>
                </a:solidFill>
                <a:latin typeface="Arial" pitchFamily="34" charset="0"/>
                <a:cs typeface="Arial" pitchFamily="34" charset="0"/>
              </a:rPr>
              <a:t>ACCEPT</a:t>
            </a:r>
            <a:r>
              <a:rPr lang="en-US" b="1" baseline="0" dirty="0">
                <a:solidFill>
                  <a:srgbClr val="000000"/>
                </a:solidFill>
                <a:latin typeface="Arial" pitchFamily="34" charset="0"/>
                <a:cs typeface="Arial" pitchFamily="34" charset="0"/>
              </a:rPr>
              <a:t> </a:t>
            </a:r>
            <a:r>
              <a:rPr lang="en-US" b="0" baseline="0" dirty="0">
                <a:solidFill>
                  <a:srgbClr val="000000"/>
                </a:solidFill>
                <a:latin typeface="Arial" pitchFamily="34" charset="0"/>
                <a:cs typeface="Arial" pitchFamily="34" charset="0"/>
              </a:rPr>
              <a:t>participant answers that are approximately the same as the correct answers provided.&gt;</a:t>
            </a:r>
            <a:endParaRPr lang="en-US" b="0" dirty="0">
              <a:solidFill>
                <a:srgbClr val="000000"/>
              </a:solidFill>
              <a:latin typeface="Arial" pitchFamily="34" charset="0"/>
              <a:cs typeface="Arial" pitchFamily="34" charset="0"/>
            </a:endParaRPr>
          </a:p>
          <a:p>
            <a:pPr>
              <a:spcAft>
                <a:spcPts val="588"/>
              </a:spcAft>
            </a:pPr>
            <a:endParaRPr lang="en-US" dirty="0">
              <a:solidFill>
                <a:srgbClr val="000000"/>
              </a:solidFill>
              <a:latin typeface="Arial" pitchFamily="34" charset="0"/>
              <a:cs typeface="Arial" pitchFamily="34" charset="0"/>
            </a:endParaRPr>
          </a:p>
          <a:p>
            <a:pPr>
              <a:spcAft>
                <a:spcPts val="588"/>
              </a:spcAft>
            </a:pPr>
            <a:r>
              <a:rPr lang="en-US" b="1" dirty="0">
                <a:latin typeface="Arial" pitchFamily="34" charset="0"/>
                <a:cs typeface="Arial" pitchFamily="34" charset="0"/>
              </a:rPr>
              <a:t>GO</a:t>
            </a:r>
            <a:r>
              <a:rPr lang="en-US" dirty="0">
                <a:latin typeface="Arial" pitchFamily="34" charset="0"/>
                <a:cs typeface="Arial" pitchFamily="34" charset="0"/>
              </a:rPr>
              <a:t> to next slide.</a:t>
            </a:r>
            <a:endParaRPr lang="en-US" b="1" dirty="0">
              <a:solidFill>
                <a:srgbClr val="000000"/>
              </a:solidFill>
              <a:latin typeface="Arial" pitchFamily="34" charset="0"/>
              <a:cs typeface="Arial" pitchFamily="34" charset="0"/>
            </a:endParaRPr>
          </a:p>
          <a:p>
            <a:pPr defTabSz="895613">
              <a:spcAft>
                <a:spcPts val="588"/>
              </a:spcAft>
              <a:defRPr/>
            </a:pPr>
            <a:endParaRPr lang="en-US" b="1" dirty="0">
              <a:solidFill>
                <a:srgbClr val="000000"/>
              </a:solidFill>
              <a:latin typeface="Arial" pitchFamily="34" charset="0"/>
              <a:cs typeface="Arial" pitchFamily="34" charset="0"/>
            </a:endParaRP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25</a:t>
            </a:fld>
            <a:endParaRPr lang="en-US" dirty="0"/>
          </a:p>
        </p:txBody>
      </p:sp>
    </p:spTree>
    <p:extLst>
      <p:ext uri="{BB962C8B-B14F-4D97-AF65-F5344CB8AC3E}">
        <p14:creationId xmlns:p14="http://schemas.microsoft.com/office/powerpoint/2010/main" val="40153840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387135"/>
            <a:ext cx="5486400" cy="8536702"/>
          </a:xfrm>
        </p:spPr>
        <p:txBody>
          <a:bodyPr/>
          <a:lstStyle/>
          <a:p>
            <a:pPr>
              <a:spcAft>
                <a:spcPts val="588"/>
              </a:spcAft>
            </a:pPr>
            <a:r>
              <a:rPr lang="en-US" b="0" dirty="0"/>
              <a:t>&lt;</a:t>
            </a:r>
            <a:r>
              <a:rPr lang="en-US" b="1" dirty="0"/>
              <a:t>READ</a:t>
            </a:r>
            <a:r>
              <a:rPr lang="en-US" b="0" baseline="0" dirty="0"/>
              <a:t> </a:t>
            </a:r>
            <a:r>
              <a:rPr lang="en-US" b="0" baseline="0" dirty="0">
                <a:solidFill>
                  <a:srgbClr val="000000"/>
                </a:solidFill>
                <a:latin typeface="Arial" pitchFamily="34" charset="0"/>
                <a:cs typeface="Arial" pitchFamily="34" charset="0"/>
              </a:rPr>
              <a:t>the first </a:t>
            </a:r>
            <a:r>
              <a:rPr lang="en-US" dirty="0">
                <a:solidFill>
                  <a:srgbClr val="000000"/>
                </a:solidFill>
                <a:latin typeface="Arial" pitchFamily="34" charset="0"/>
                <a:cs typeface="Arial" pitchFamily="34" charset="0"/>
              </a:rPr>
              <a:t>knowledge check question and wait for participant responses.&gt;</a:t>
            </a:r>
          </a:p>
          <a:p>
            <a:pPr>
              <a:spcAft>
                <a:spcPts val="588"/>
              </a:spcAft>
            </a:pPr>
            <a:endParaRPr lang="en-US" dirty="0">
              <a:solidFill>
                <a:srgbClr val="000000"/>
              </a:solidFill>
              <a:latin typeface="Arial" pitchFamily="34" charset="0"/>
              <a:cs typeface="Arial" pitchFamily="34" charset="0"/>
            </a:endParaRPr>
          </a:p>
          <a:p>
            <a:pPr>
              <a:spcAft>
                <a:spcPts val="588"/>
              </a:spcAft>
            </a:pPr>
            <a:r>
              <a:rPr lang="en-US" b="0" dirty="0">
                <a:solidFill>
                  <a:srgbClr val="000000"/>
                </a:solidFill>
                <a:latin typeface="Arial" pitchFamily="34" charset="0"/>
                <a:cs typeface="Arial" pitchFamily="34" charset="0"/>
              </a:rPr>
              <a:t>&lt;</a:t>
            </a:r>
            <a:r>
              <a:rPr lang="en-US" b="1" dirty="0">
                <a:solidFill>
                  <a:srgbClr val="000000"/>
                </a:solidFill>
                <a:latin typeface="Arial" pitchFamily="34" charset="0"/>
                <a:cs typeface="Arial" pitchFamily="34" charset="0"/>
              </a:rPr>
              <a:t>CLICK</a:t>
            </a:r>
            <a:r>
              <a:rPr lang="en-US" b="0" baseline="0" dirty="0">
                <a:solidFill>
                  <a:srgbClr val="000000"/>
                </a:solidFill>
                <a:latin typeface="Arial" pitchFamily="34" charset="0"/>
                <a:cs typeface="Arial" pitchFamily="34" charset="0"/>
              </a:rPr>
              <a:t> </a:t>
            </a:r>
            <a:r>
              <a:rPr lang="en-US" dirty="0">
                <a:solidFill>
                  <a:srgbClr val="000000"/>
                </a:solidFill>
                <a:latin typeface="Arial" pitchFamily="34" charset="0"/>
                <a:cs typeface="Arial" pitchFamily="34" charset="0"/>
              </a:rPr>
              <a:t>for</a:t>
            </a:r>
            <a:r>
              <a:rPr lang="en-US" baseline="0" dirty="0">
                <a:solidFill>
                  <a:srgbClr val="000000"/>
                </a:solidFill>
                <a:latin typeface="Arial" pitchFamily="34" charset="0"/>
                <a:cs typeface="Arial" pitchFamily="34" charset="0"/>
              </a:rPr>
              <a:t> answer</a:t>
            </a:r>
            <a:r>
              <a:rPr lang="en-US" dirty="0">
                <a:solidFill>
                  <a:srgbClr val="000000"/>
                </a:solidFill>
                <a:latin typeface="Arial" pitchFamily="34" charset="0"/>
                <a:cs typeface="Arial" pitchFamily="34" charset="0"/>
              </a:rPr>
              <a:t> to appear.&gt;</a:t>
            </a:r>
          </a:p>
          <a:p>
            <a:pPr>
              <a:spcAft>
                <a:spcPts val="588"/>
              </a:spcAft>
            </a:pPr>
            <a:endParaRPr lang="en-US" dirty="0">
              <a:solidFill>
                <a:srgbClr val="000000"/>
              </a:solidFill>
              <a:latin typeface="Arial" pitchFamily="34" charset="0"/>
              <a:cs typeface="Arial" pitchFamily="34" charset="0"/>
            </a:endParaRPr>
          </a:p>
          <a:p>
            <a:pPr>
              <a:spcAft>
                <a:spcPts val="588"/>
              </a:spcAft>
            </a:pPr>
            <a:r>
              <a:rPr lang="en-US" dirty="0">
                <a:solidFill>
                  <a:srgbClr val="000000"/>
                </a:solidFill>
                <a:latin typeface="Arial" pitchFamily="34" charset="0"/>
                <a:cs typeface="Arial" pitchFamily="34" charset="0"/>
              </a:rPr>
              <a:t>The correct answer is </a:t>
            </a:r>
            <a:r>
              <a:rPr lang="en-US" b="0" baseline="0" dirty="0">
                <a:solidFill>
                  <a:srgbClr val="000000"/>
                </a:solidFill>
                <a:latin typeface="Arial" pitchFamily="34" charset="0"/>
                <a:cs typeface="Arial" pitchFamily="34" charset="0"/>
              </a:rPr>
              <a:t>B, surveillance.</a:t>
            </a:r>
          </a:p>
          <a:p>
            <a:pPr>
              <a:spcAft>
                <a:spcPts val="588"/>
              </a:spcAft>
            </a:pPr>
            <a:endParaRPr lang="en-US" b="0" baseline="0" dirty="0">
              <a:solidFill>
                <a:srgbClr val="000000"/>
              </a:solidFill>
              <a:latin typeface="Arial" pitchFamily="34" charset="0"/>
              <a:cs typeface="Arial" pitchFamily="34" charset="0"/>
            </a:endParaRPr>
          </a:p>
          <a:p>
            <a:pPr>
              <a:spcAft>
                <a:spcPts val="588"/>
              </a:spcAft>
            </a:pPr>
            <a:r>
              <a:rPr lang="en-US" b="0" dirty="0"/>
              <a:t>&lt;</a:t>
            </a:r>
            <a:r>
              <a:rPr lang="en-US" b="1" dirty="0"/>
              <a:t>READ</a:t>
            </a:r>
            <a:r>
              <a:rPr lang="en-US" b="0" baseline="0" dirty="0"/>
              <a:t> </a:t>
            </a:r>
            <a:r>
              <a:rPr lang="en-US" b="0" baseline="0" dirty="0">
                <a:solidFill>
                  <a:srgbClr val="000000"/>
                </a:solidFill>
                <a:latin typeface="Arial" pitchFamily="34" charset="0"/>
                <a:cs typeface="Arial" pitchFamily="34" charset="0"/>
              </a:rPr>
              <a:t>the second </a:t>
            </a:r>
            <a:r>
              <a:rPr lang="en-US" dirty="0">
                <a:solidFill>
                  <a:srgbClr val="000000"/>
                </a:solidFill>
                <a:latin typeface="Arial" pitchFamily="34" charset="0"/>
                <a:cs typeface="Arial" pitchFamily="34" charset="0"/>
              </a:rPr>
              <a:t>knowledge check question and wait for participant responses.&gt;</a:t>
            </a:r>
          </a:p>
          <a:p>
            <a:pPr>
              <a:spcAft>
                <a:spcPts val="588"/>
              </a:spcAft>
            </a:pPr>
            <a:endParaRPr lang="en-US" dirty="0">
              <a:solidFill>
                <a:srgbClr val="000000"/>
              </a:solidFill>
              <a:latin typeface="Arial" pitchFamily="34" charset="0"/>
              <a:cs typeface="Arial" pitchFamily="34" charset="0"/>
            </a:endParaRPr>
          </a:p>
          <a:p>
            <a:pPr>
              <a:spcAft>
                <a:spcPts val="588"/>
              </a:spcAft>
            </a:pPr>
            <a:r>
              <a:rPr lang="en-US" b="0" dirty="0">
                <a:solidFill>
                  <a:srgbClr val="000000"/>
                </a:solidFill>
                <a:latin typeface="Arial" pitchFamily="34" charset="0"/>
                <a:cs typeface="Arial" pitchFamily="34" charset="0"/>
              </a:rPr>
              <a:t>&lt;</a:t>
            </a:r>
            <a:r>
              <a:rPr lang="en-US" b="1" dirty="0">
                <a:solidFill>
                  <a:srgbClr val="000000"/>
                </a:solidFill>
                <a:latin typeface="Arial" pitchFamily="34" charset="0"/>
                <a:cs typeface="Arial" pitchFamily="34" charset="0"/>
              </a:rPr>
              <a:t>CLICK</a:t>
            </a:r>
            <a:r>
              <a:rPr lang="en-US" b="0" baseline="0" dirty="0">
                <a:solidFill>
                  <a:srgbClr val="000000"/>
                </a:solidFill>
                <a:latin typeface="Arial" pitchFamily="34" charset="0"/>
                <a:cs typeface="Arial" pitchFamily="34" charset="0"/>
              </a:rPr>
              <a:t> </a:t>
            </a:r>
            <a:r>
              <a:rPr lang="en-US" dirty="0">
                <a:solidFill>
                  <a:srgbClr val="000000"/>
                </a:solidFill>
                <a:latin typeface="Arial" pitchFamily="34" charset="0"/>
                <a:cs typeface="Arial" pitchFamily="34" charset="0"/>
              </a:rPr>
              <a:t>for </a:t>
            </a:r>
            <a:r>
              <a:rPr lang="en-US" baseline="0" dirty="0">
                <a:solidFill>
                  <a:srgbClr val="000000"/>
                </a:solidFill>
                <a:latin typeface="Arial" pitchFamily="34" charset="0"/>
                <a:cs typeface="Arial" pitchFamily="34" charset="0"/>
              </a:rPr>
              <a:t>answer</a:t>
            </a:r>
            <a:r>
              <a:rPr lang="en-US" dirty="0">
                <a:solidFill>
                  <a:srgbClr val="000000"/>
                </a:solidFill>
                <a:latin typeface="Arial" pitchFamily="34" charset="0"/>
                <a:cs typeface="Arial" pitchFamily="34" charset="0"/>
              </a:rPr>
              <a:t> to appear.&gt;</a:t>
            </a:r>
          </a:p>
          <a:p>
            <a:pPr>
              <a:spcAft>
                <a:spcPts val="588"/>
              </a:spcAft>
            </a:pPr>
            <a:endParaRPr lang="en-US" dirty="0">
              <a:solidFill>
                <a:srgbClr val="000000"/>
              </a:solidFill>
              <a:latin typeface="Arial" pitchFamily="34" charset="0"/>
              <a:cs typeface="Arial" pitchFamily="34" charset="0"/>
            </a:endParaRPr>
          </a:p>
          <a:p>
            <a:pPr>
              <a:spcAft>
                <a:spcPts val="588"/>
              </a:spcAft>
            </a:pPr>
            <a:r>
              <a:rPr lang="en-US" dirty="0">
                <a:solidFill>
                  <a:srgbClr val="000000"/>
                </a:solidFill>
                <a:latin typeface="Arial" pitchFamily="34" charset="0"/>
                <a:cs typeface="Arial" pitchFamily="34" charset="0"/>
              </a:rPr>
              <a:t>The correct answer is </a:t>
            </a:r>
            <a:r>
              <a:rPr lang="en-US" b="0" baseline="0" dirty="0">
                <a:solidFill>
                  <a:srgbClr val="000000"/>
                </a:solidFill>
                <a:latin typeface="Arial" pitchFamily="34" charset="0"/>
                <a:cs typeface="Arial" pitchFamily="34" charset="0"/>
              </a:rPr>
              <a:t>A, risk factor identification.</a:t>
            </a:r>
          </a:p>
          <a:p>
            <a:pPr>
              <a:spcAft>
                <a:spcPts val="588"/>
              </a:spcAft>
            </a:pPr>
            <a:endParaRPr lang="en-US" b="0" baseline="0" dirty="0">
              <a:solidFill>
                <a:srgbClr val="000000"/>
              </a:solidFill>
              <a:latin typeface="Arial" pitchFamily="34" charset="0"/>
              <a:cs typeface="Arial" pitchFamily="34" charset="0"/>
            </a:endParaRPr>
          </a:p>
          <a:p>
            <a:pPr>
              <a:spcAft>
                <a:spcPts val="588"/>
              </a:spcAft>
            </a:pPr>
            <a:r>
              <a:rPr lang="en-US" b="0" dirty="0"/>
              <a:t>&lt;</a:t>
            </a:r>
            <a:r>
              <a:rPr lang="en-US" b="1" dirty="0"/>
              <a:t>READ</a:t>
            </a:r>
            <a:r>
              <a:rPr lang="en-US" b="0" baseline="0" dirty="0"/>
              <a:t> </a:t>
            </a:r>
            <a:r>
              <a:rPr lang="en-US" b="0" baseline="0" dirty="0">
                <a:solidFill>
                  <a:srgbClr val="000000"/>
                </a:solidFill>
                <a:latin typeface="Arial" pitchFamily="34" charset="0"/>
                <a:cs typeface="Arial" pitchFamily="34" charset="0"/>
              </a:rPr>
              <a:t>the third </a:t>
            </a:r>
            <a:r>
              <a:rPr lang="en-US" dirty="0">
                <a:solidFill>
                  <a:srgbClr val="000000"/>
                </a:solidFill>
                <a:latin typeface="Arial" pitchFamily="34" charset="0"/>
                <a:cs typeface="Arial" pitchFamily="34" charset="0"/>
              </a:rPr>
              <a:t>knowledge check question and wait for participant responses.&gt;</a:t>
            </a:r>
          </a:p>
          <a:p>
            <a:pPr>
              <a:spcAft>
                <a:spcPts val="588"/>
              </a:spcAft>
            </a:pPr>
            <a:endParaRPr lang="en-US" dirty="0">
              <a:solidFill>
                <a:srgbClr val="000000"/>
              </a:solidFill>
              <a:latin typeface="Arial" pitchFamily="34" charset="0"/>
              <a:cs typeface="Arial" pitchFamily="34" charset="0"/>
            </a:endParaRPr>
          </a:p>
          <a:p>
            <a:pPr>
              <a:spcAft>
                <a:spcPts val="588"/>
              </a:spcAft>
            </a:pPr>
            <a:r>
              <a:rPr lang="en-US" b="0" dirty="0">
                <a:solidFill>
                  <a:srgbClr val="000000"/>
                </a:solidFill>
                <a:latin typeface="Arial" pitchFamily="34" charset="0"/>
                <a:cs typeface="Arial" pitchFamily="34" charset="0"/>
              </a:rPr>
              <a:t>&lt;</a:t>
            </a:r>
            <a:r>
              <a:rPr lang="en-US" b="1" dirty="0">
                <a:solidFill>
                  <a:srgbClr val="000000"/>
                </a:solidFill>
                <a:latin typeface="Arial" pitchFamily="34" charset="0"/>
                <a:cs typeface="Arial" pitchFamily="34" charset="0"/>
              </a:rPr>
              <a:t>CLICK</a:t>
            </a:r>
            <a:r>
              <a:rPr lang="en-US" b="0" baseline="0" dirty="0">
                <a:solidFill>
                  <a:srgbClr val="000000"/>
                </a:solidFill>
                <a:latin typeface="Arial" pitchFamily="34" charset="0"/>
                <a:cs typeface="Arial" pitchFamily="34" charset="0"/>
              </a:rPr>
              <a:t> </a:t>
            </a:r>
            <a:r>
              <a:rPr lang="en-US" dirty="0">
                <a:solidFill>
                  <a:srgbClr val="000000"/>
                </a:solidFill>
                <a:latin typeface="Arial" pitchFamily="34" charset="0"/>
                <a:cs typeface="Arial" pitchFamily="34" charset="0"/>
              </a:rPr>
              <a:t>for </a:t>
            </a:r>
            <a:r>
              <a:rPr lang="en-US" baseline="0" dirty="0">
                <a:solidFill>
                  <a:srgbClr val="000000"/>
                </a:solidFill>
                <a:latin typeface="Arial" pitchFamily="34" charset="0"/>
                <a:cs typeface="Arial" pitchFamily="34" charset="0"/>
              </a:rPr>
              <a:t>answer</a:t>
            </a:r>
            <a:r>
              <a:rPr lang="en-US" dirty="0">
                <a:solidFill>
                  <a:srgbClr val="000000"/>
                </a:solidFill>
                <a:latin typeface="Arial" pitchFamily="34" charset="0"/>
                <a:cs typeface="Arial" pitchFamily="34" charset="0"/>
              </a:rPr>
              <a:t> to appear.&gt;</a:t>
            </a:r>
          </a:p>
          <a:p>
            <a:pPr>
              <a:spcAft>
                <a:spcPts val="588"/>
              </a:spcAft>
            </a:pPr>
            <a:endParaRPr lang="en-US" dirty="0">
              <a:solidFill>
                <a:srgbClr val="000000"/>
              </a:solidFill>
              <a:latin typeface="Arial" pitchFamily="34" charset="0"/>
              <a:cs typeface="Arial" pitchFamily="34" charset="0"/>
            </a:endParaRPr>
          </a:p>
          <a:p>
            <a:pPr>
              <a:spcAft>
                <a:spcPts val="588"/>
              </a:spcAft>
            </a:pPr>
            <a:r>
              <a:rPr lang="en-US" dirty="0">
                <a:solidFill>
                  <a:srgbClr val="000000"/>
                </a:solidFill>
                <a:latin typeface="Arial" pitchFamily="34" charset="0"/>
                <a:cs typeface="Arial" pitchFamily="34" charset="0"/>
              </a:rPr>
              <a:t>The correct answer is </a:t>
            </a:r>
            <a:r>
              <a:rPr lang="en-US" b="0" baseline="0" dirty="0">
                <a:solidFill>
                  <a:srgbClr val="000000"/>
                </a:solidFill>
                <a:latin typeface="Arial" pitchFamily="34" charset="0"/>
                <a:cs typeface="Arial" pitchFamily="34" charset="0"/>
              </a:rPr>
              <a:t>D, intervention evaluation.</a:t>
            </a:r>
          </a:p>
          <a:p>
            <a:pPr>
              <a:spcAft>
                <a:spcPts val="588"/>
              </a:spcAft>
            </a:pPr>
            <a:endParaRPr lang="en-US" b="0" baseline="0" dirty="0">
              <a:solidFill>
                <a:srgbClr val="000000"/>
              </a:solidFill>
              <a:latin typeface="Arial" pitchFamily="34" charset="0"/>
              <a:cs typeface="Arial" pitchFamily="34" charset="0"/>
            </a:endParaRPr>
          </a:p>
          <a:p>
            <a:pPr>
              <a:spcAft>
                <a:spcPts val="588"/>
              </a:spcAft>
            </a:pPr>
            <a:r>
              <a:rPr lang="en-US" b="0" dirty="0"/>
              <a:t>&lt;</a:t>
            </a:r>
            <a:r>
              <a:rPr lang="en-US" b="1" dirty="0"/>
              <a:t>READ</a:t>
            </a:r>
            <a:r>
              <a:rPr lang="en-US" b="0" baseline="0" dirty="0"/>
              <a:t> </a:t>
            </a:r>
            <a:r>
              <a:rPr lang="en-US" b="0" baseline="0" dirty="0">
                <a:solidFill>
                  <a:srgbClr val="000000"/>
                </a:solidFill>
                <a:latin typeface="Arial" pitchFamily="34" charset="0"/>
                <a:cs typeface="Arial" pitchFamily="34" charset="0"/>
              </a:rPr>
              <a:t>the fourth </a:t>
            </a:r>
            <a:r>
              <a:rPr lang="en-US" dirty="0">
                <a:solidFill>
                  <a:srgbClr val="000000"/>
                </a:solidFill>
                <a:latin typeface="Arial" pitchFamily="34" charset="0"/>
                <a:cs typeface="Arial" pitchFamily="34" charset="0"/>
              </a:rPr>
              <a:t>knowledge check question and wait for participant responses.&gt;</a:t>
            </a:r>
          </a:p>
          <a:p>
            <a:pPr>
              <a:spcAft>
                <a:spcPts val="588"/>
              </a:spcAft>
            </a:pPr>
            <a:endParaRPr lang="en-US" dirty="0">
              <a:solidFill>
                <a:srgbClr val="000000"/>
              </a:solidFill>
              <a:latin typeface="Arial" pitchFamily="34" charset="0"/>
              <a:cs typeface="Arial" pitchFamily="34" charset="0"/>
            </a:endParaRPr>
          </a:p>
          <a:p>
            <a:pPr>
              <a:spcAft>
                <a:spcPts val="588"/>
              </a:spcAft>
            </a:pPr>
            <a:r>
              <a:rPr lang="en-US" b="0" dirty="0">
                <a:solidFill>
                  <a:srgbClr val="000000"/>
                </a:solidFill>
                <a:latin typeface="Arial" pitchFamily="34" charset="0"/>
                <a:cs typeface="Arial" pitchFamily="34" charset="0"/>
              </a:rPr>
              <a:t>&lt;</a:t>
            </a:r>
            <a:r>
              <a:rPr lang="en-US" b="1" dirty="0">
                <a:solidFill>
                  <a:srgbClr val="000000"/>
                </a:solidFill>
                <a:latin typeface="Arial" pitchFamily="34" charset="0"/>
                <a:cs typeface="Arial" pitchFamily="34" charset="0"/>
              </a:rPr>
              <a:t>CLICK</a:t>
            </a:r>
            <a:r>
              <a:rPr lang="en-US" b="0" baseline="0" dirty="0">
                <a:solidFill>
                  <a:srgbClr val="000000"/>
                </a:solidFill>
                <a:latin typeface="Arial" pitchFamily="34" charset="0"/>
                <a:cs typeface="Arial" pitchFamily="34" charset="0"/>
              </a:rPr>
              <a:t> </a:t>
            </a:r>
            <a:r>
              <a:rPr lang="en-US" dirty="0">
                <a:solidFill>
                  <a:srgbClr val="000000"/>
                </a:solidFill>
                <a:latin typeface="Arial" pitchFamily="34" charset="0"/>
                <a:cs typeface="Arial" pitchFamily="34" charset="0"/>
              </a:rPr>
              <a:t>for </a:t>
            </a:r>
            <a:r>
              <a:rPr lang="en-US" baseline="0" dirty="0">
                <a:solidFill>
                  <a:srgbClr val="000000"/>
                </a:solidFill>
                <a:latin typeface="Arial" pitchFamily="34" charset="0"/>
                <a:cs typeface="Arial" pitchFamily="34" charset="0"/>
              </a:rPr>
              <a:t>answer</a:t>
            </a:r>
            <a:r>
              <a:rPr lang="en-US" dirty="0">
                <a:solidFill>
                  <a:srgbClr val="000000"/>
                </a:solidFill>
                <a:latin typeface="Arial" pitchFamily="34" charset="0"/>
                <a:cs typeface="Arial" pitchFamily="34" charset="0"/>
              </a:rPr>
              <a:t> to appear.&gt;</a:t>
            </a:r>
          </a:p>
          <a:p>
            <a:pPr>
              <a:spcAft>
                <a:spcPts val="588"/>
              </a:spcAft>
            </a:pPr>
            <a:endParaRPr lang="en-US" dirty="0">
              <a:solidFill>
                <a:srgbClr val="000000"/>
              </a:solidFill>
              <a:latin typeface="Arial" pitchFamily="34" charset="0"/>
              <a:cs typeface="Arial" pitchFamily="34" charset="0"/>
            </a:endParaRPr>
          </a:p>
          <a:p>
            <a:pPr>
              <a:spcAft>
                <a:spcPts val="588"/>
              </a:spcAft>
            </a:pPr>
            <a:r>
              <a:rPr lang="en-US" dirty="0">
                <a:solidFill>
                  <a:srgbClr val="000000"/>
                </a:solidFill>
                <a:latin typeface="Arial" pitchFamily="34" charset="0"/>
                <a:cs typeface="Arial" pitchFamily="34" charset="0"/>
              </a:rPr>
              <a:t>The correct answer is </a:t>
            </a:r>
            <a:r>
              <a:rPr lang="en-US" b="0" baseline="0" dirty="0">
                <a:solidFill>
                  <a:srgbClr val="000000"/>
                </a:solidFill>
                <a:latin typeface="Arial" pitchFamily="34" charset="0"/>
                <a:cs typeface="Arial" pitchFamily="34" charset="0"/>
              </a:rPr>
              <a:t>C, implementation.</a:t>
            </a:r>
            <a:endParaRPr lang="en-US" b="0" dirty="0">
              <a:solidFill>
                <a:srgbClr val="000000"/>
              </a:solidFill>
              <a:latin typeface="Arial" pitchFamily="34" charset="0"/>
              <a:cs typeface="Arial" pitchFamily="34" charset="0"/>
            </a:endParaRPr>
          </a:p>
          <a:p>
            <a:pPr marL="225573" indent="-225573">
              <a:spcAft>
                <a:spcPts val="588"/>
              </a:spcAft>
              <a:buAutoNum type="alphaUcPeriod" startAt="4"/>
            </a:pPr>
            <a:endParaRPr lang="en-US" dirty="0">
              <a:solidFill>
                <a:srgbClr val="000000"/>
              </a:solidFill>
              <a:latin typeface="Arial" pitchFamily="34" charset="0"/>
              <a:cs typeface="Arial" pitchFamily="34" charset="0"/>
            </a:endParaRPr>
          </a:p>
          <a:p>
            <a:pPr>
              <a:spcAft>
                <a:spcPts val="588"/>
              </a:spcAft>
            </a:pPr>
            <a:r>
              <a:rPr lang="en-US" b="1" dirty="0">
                <a:latin typeface="Arial" pitchFamily="34" charset="0"/>
                <a:cs typeface="Arial" pitchFamily="34" charset="0"/>
              </a:rPr>
              <a:t>GO</a:t>
            </a:r>
            <a:r>
              <a:rPr lang="en-US" dirty="0">
                <a:latin typeface="Arial" pitchFamily="34" charset="0"/>
                <a:cs typeface="Arial" pitchFamily="34" charset="0"/>
              </a:rPr>
              <a:t> to next slide.</a:t>
            </a:r>
            <a:endParaRPr lang="en-US"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26</a:t>
            </a:fld>
            <a:endParaRPr lang="en-US" dirty="0"/>
          </a:p>
        </p:txBody>
      </p:sp>
    </p:spTree>
    <p:extLst>
      <p:ext uri="{BB962C8B-B14F-4D97-AF65-F5344CB8AC3E}">
        <p14:creationId xmlns:p14="http://schemas.microsoft.com/office/powerpoint/2010/main" val="18827880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387136"/>
            <a:ext cx="5486400" cy="2593101"/>
          </a:xfrm>
        </p:spPr>
        <p:txBody>
          <a:bodyPr/>
          <a:lstStyle/>
          <a:p>
            <a:pPr defTabSz="902289">
              <a:lnSpc>
                <a:spcPct val="150000"/>
              </a:lnSpc>
              <a:defRPr/>
            </a:pPr>
            <a:r>
              <a:rPr lang="en-US" dirty="0"/>
              <a:t>Topic 4</a:t>
            </a:r>
          </a:p>
          <a:p>
            <a:pPr defTabSz="902289">
              <a:lnSpc>
                <a:spcPct val="150000"/>
              </a:lnSpc>
              <a:defRPr/>
            </a:pPr>
            <a:endParaRPr lang="en-US" b="1" dirty="0"/>
          </a:p>
          <a:p>
            <a:pPr defTabSz="902289">
              <a:lnSpc>
                <a:spcPct val="150000"/>
              </a:lnSpc>
              <a:defRPr/>
            </a:pPr>
            <a:r>
              <a:rPr lang="en-US" dirty="0"/>
              <a:t>Core Functions and Services of Public Health</a:t>
            </a:r>
          </a:p>
          <a:p>
            <a:pPr defTabSz="902289">
              <a:lnSpc>
                <a:spcPct val="150000"/>
              </a:lnSpc>
              <a:defRPr/>
            </a:pPr>
            <a:endParaRPr lang="en-US" dirty="0"/>
          </a:p>
          <a:p>
            <a:r>
              <a:rPr lang="en-US" b="1" dirty="0"/>
              <a:t>SAY:</a:t>
            </a:r>
          </a:p>
          <a:p>
            <a:endParaRPr lang="en-US" dirty="0"/>
          </a:p>
          <a:p>
            <a:r>
              <a:rPr lang="en-US" dirty="0"/>
              <a:t>Now, let’s look at the core functions and services of public health.</a:t>
            </a:r>
          </a:p>
          <a:p>
            <a:r>
              <a:rPr lang="en-US" b="1" dirty="0"/>
              <a:t> </a:t>
            </a:r>
            <a:endParaRPr lang="en-US" dirty="0"/>
          </a:p>
          <a:p>
            <a:r>
              <a:rPr lang="en-US" b="1" dirty="0"/>
              <a:t>GO</a:t>
            </a:r>
            <a:r>
              <a:rPr lang="en-US" dirty="0"/>
              <a:t> to next slide.</a:t>
            </a:r>
            <a:endParaRPr lang="en-US" b="1" dirty="0"/>
          </a:p>
        </p:txBody>
      </p:sp>
      <p:sp>
        <p:nvSpPr>
          <p:cNvPr id="4" name="Slide Number Placeholder 3"/>
          <p:cNvSpPr>
            <a:spLocks noGrp="1"/>
          </p:cNvSpPr>
          <p:nvPr>
            <p:ph type="sldNum" sz="quarter" idx="10"/>
          </p:nvPr>
        </p:nvSpPr>
        <p:spPr/>
        <p:txBody>
          <a:bodyPr/>
          <a:lstStyle/>
          <a:p>
            <a:fld id="{153BCB96-7EEC-4C1C-92AC-A1AF7B1B30F2}" type="slidenum">
              <a:rPr lang="en-US" smtClean="0"/>
              <a:pPr/>
              <a:t>27</a:t>
            </a:fld>
            <a:endParaRPr lang="en-US" dirty="0"/>
          </a:p>
        </p:txBody>
      </p:sp>
    </p:spTree>
    <p:extLst>
      <p:ext uri="{BB962C8B-B14F-4D97-AF65-F5344CB8AC3E}">
        <p14:creationId xmlns:p14="http://schemas.microsoft.com/office/powerpoint/2010/main" val="14150797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387136"/>
            <a:ext cx="5486400" cy="3202701"/>
          </a:xfrm>
        </p:spPr>
        <p:txBody>
          <a:bodyPr/>
          <a:lstStyle/>
          <a:p>
            <a:pPr defTabSz="902289">
              <a:defRPr/>
            </a:pPr>
            <a:r>
              <a:rPr lang="en-US" b="1" dirty="0"/>
              <a:t>SAY:</a:t>
            </a:r>
          </a:p>
          <a:p>
            <a:pPr defTabSz="902289">
              <a:defRPr/>
            </a:pPr>
            <a:br>
              <a:rPr lang="en-US" dirty="0"/>
            </a:br>
            <a:r>
              <a:rPr lang="en-US" dirty="0"/>
              <a:t>In 1988, the Institute of Medicine defined three core functions of public health agencies that must be carried out at all levels of government for the overall public health system to work effectively.</a:t>
            </a:r>
            <a:r>
              <a:rPr lang="en-US" baseline="0" dirty="0"/>
              <a:t> </a:t>
            </a:r>
          </a:p>
          <a:p>
            <a:pPr defTabSz="902289">
              <a:defRPr/>
            </a:pPr>
            <a:endParaRPr lang="en-US" baseline="0" dirty="0"/>
          </a:p>
          <a:p>
            <a:pPr defTabSz="902289">
              <a:defRPr/>
            </a:pPr>
            <a:r>
              <a:rPr lang="en-US" b="0" baseline="0" dirty="0"/>
              <a:t>&lt;</a:t>
            </a:r>
            <a:r>
              <a:rPr lang="en-US" b="1" baseline="0" dirty="0"/>
              <a:t>SUMMARIZE </a:t>
            </a:r>
            <a:r>
              <a:rPr lang="en-US" b="0" baseline="0" dirty="0"/>
              <a:t>the screen by saying the following&gt;</a:t>
            </a:r>
          </a:p>
          <a:p>
            <a:pPr defTabSz="902289">
              <a:defRPr/>
            </a:pPr>
            <a:endParaRPr lang="en-US" b="0" baseline="0" dirty="0"/>
          </a:p>
          <a:p>
            <a:pPr defTabSz="902289">
              <a:defRPr/>
            </a:pPr>
            <a:r>
              <a:rPr lang="en-US" b="0" baseline="0" dirty="0"/>
              <a:t>The three core functions are assessment, policy development, and assurance.</a:t>
            </a:r>
          </a:p>
          <a:p>
            <a:pPr defTabSz="902289">
              <a:defRPr/>
            </a:pPr>
            <a:endParaRPr lang="en-US" b="1" dirty="0"/>
          </a:p>
          <a:p>
            <a:r>
              <a:rPr lang="en-US" dirty="0"/>
              <a:t>Assessment is knowing what needs to be done; policy development is being part of the solution to get it done; and assurance is making sure it gets done.</a:t>
            </a:r>
          </a:p>
          <a:p>
            <a:pPr defTabSz="902289">
              <a:defRPr/>
            </a:pPr>
            <a:endParaRPr lang="en-US" dirty="0"/>
          </a:p>
          <a:p>
            <a:pPr defTabSz="902289">
              <a:defRPr/>
            </a:pPr>
            <a:r>
              <a:rPr lang="en-US" b="1" dirty="0"/>
              <a:t>GO</a:t>
            </a:r>
            <a:r>
              <a:rPr lang="en-US" dirty="0"/>
              <a:t> to next slide.</a:t>
            </a:r>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28</a:t>
            </a:fld>
            <a:endParaRPr lang="en-US" dirty="0"/>
          </a:p>
        </p:txBody>
      </p:sp>
    </p:spTree>
    <p:extLst>
      <p:ext uri="{BB962C8B-B14F-4D97-AF65-F5344CB8AC3E}">
        <p14:creationId xmlns:p14="http://schemas.microsoft.com/office/powerpoint/2010/main" val="22154023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387135"/>
            <a:ext cx="5486400" cy="13261102"/>
          </a:xfrm>
        </p:spPr>
        <p:txBody>
          <a:bodyPr/>
          <a:lstStyle/>
          <a:p>
            <a:r>
              <a:rPr lang="en-US" b="1" dirty="0"/>
              <a:t>SAY:</a:t>
            </a:r>
          </a:p>
          <a:p>
            <a:endParaRPr lang="en-US" dirty="0"/>
          </a:p>
          <a:p>
            <a:r>
              <a:rPr lang="en-US" dirty="0"/>
              <a:t>Ten essential public health services are grouped under the three core functions. These services are not a prescription for what public health agencies should be doing. Instead, they are intended to serve as a descriptive tool to capture the field of public health and to communicate what public health provides.</a:t>
            </a:r>
          </a:p>
          <a:p>
            <a:endParaRPr lang="en-US" dirty="0"/>
          </a:p>
          <a:p>
            <a:r>
              <a:rPr lang="en-US" dirty="0"/>
              <a:t>Now, let’s think about how these essential services can be implemented. We’ll use tobacco use prevention as an example.</a:t>
            </a:r>
          </a:p>
          <a:p>
            <a:endParaRPr lang="en-US" b="1" dirty="0"/>
          </a:p>
          <a:p>
            <a:r>
              <a:rPr lang="en-US" dirty="0"/>
              <a:t>&lt;</a:t>
            </a:r>
            <a:r>
              <a:rPr lang="en-US" b="1" dirty="0"/>
              <a:t>ASK</a:t>
            </a:r>
            <a:r>
              <a:rPr lang="en-US" dirty="0"/>
              <a:t> participants for examples of how each essential service can be used in tobacco use prevention.&gt; </a:t>
            </a:r>
          </a:p>
          <a:p>
            <a:endParaRPr lang="en-US" dirty="0"/>
          </a:p>
          <a:p>
            <a:r>
              <a:rPr lang="en-US" b="1" dirty="0"/>
              <a:t>Possible answers are listed with each function.</a:t>
            </a:r>
          </a:p>
          <a:p>
            <a:endParaRPr lang="en-US" dirty="0"/>
          </a:p>
          <a:p>
            <a:r>
              <a:rPr lang="en-US" dirty="0"/>
              <a:t>1. </a:t>
            </a:r>
            <a:r>
              <a:rPr lang="en-US" b="1" dirty="0"/>
              <a:t>Assessment</a:t>
            </a:r>
          </a:p>
          <a:p>
            <a:endParaRPr lang="en-US" b="1" dirty="0"/>
          </a:p>
          <a:p>
            <a:pPr marL="628604" lvl="1" indent="-171437">
              <a:buFont typeface="Arial" pitchFamily="34" charset="0"/>
              <a:buChar char="•"/>
            </a:pPr>
            <a:r>
              <a:rPr lang="en-US" b="1" dirty="0"/>
              <a:t>Monitor health status</a:t>
            </a:r>
            <a:r>
              <a:rPr lang="en-US" dirty="0"/>
              <a:t>: Monitor smoking use among segments of the population, such as youth.</a:t>
            </a:r>
          </a:p>
          <a:p>
            <a:pPr marL="171437" indent="-171437">
              <a:buFont typeface="Arial" pitchFamily="34" charset="0"/>
              <a:buChar char="•"/>
            </a:pPr>
            <a:endParaRPr lang="en-US" dirty="0"/>
          </a:p>
          <a:p>
            <a:pPr marL="628604" lvl="1" indent="-171437">
              <a:buFont typeface="Arial" pitchFamily="34" charset="0"/>
              <a:buChar char="•"/>
            </a:pPr>
            <a:r>
              <a:rPr lang="en-US" b="1" dirty="0"/>
              <a:t>Diagnose and investigate health problems</a:t>
            </a:r>
            <a:r>
              <a:rPr lang="en-US" dirty="0"/>
              <a:t>: Investigate risk factors associated with tobacco use.</a:t>
            </a:r>
          </a:p>
          <a:p>
            <a:pPr marL="169168" indent="-169168">
              <a:buFont typeface="Arial" pitchFamily="34" charset="0"/>
              <a:buChar char="•"/>
            </a:pPr>
            <a:endParaRPr lang="en-US" dirty="0"/>
          </a:p>
          <a:p>
            <a:r>
              <a:rPr lang="en-US" dirty="0"/>
              <a:t>2. </a:t>
            </a:r>
            <a:r>
              <a:rPr lang="en-US" b="1" dirty="0"/>
              <a:t>Policy Development</a:t>
            </a:r>
          </a:p>
          <a:p>
            <a:pPr marL="169168" indent="-169168">
              <a:buFont typeface="Arial" pitchFamily="34" charset="0"/>
              <a:buChar char="•"/>
            </a:pPr>
            <a:endParaRPr lang="en-US" b="1" dirty="0"/>
          </a:p>
          <a:p>
            <a:pPr marL="626335" lvl="1" indent="-169168">
              <a:buFont typeface="Arial" pitchFamily="34" charset="0"/>
              <a:buChar char="•"/>
            </a:pPr>
            <a:r>
              <a:rPr lang="en-US" b="1" dirty="0"/>
              <a:t>Inform, educate, and empower people about health concerns</a:t>
            </a:r>
            <a:r>
              <a:rPr lang="en-US" dirty="0"/>
              <a:t>: Place public service announcements on television regarding the dangers of smoking.</a:t>
            </a:r>
          </a:p>
          <a:p>
            <a:pPr marL="169168" indent="-169168">
              <a:buFont typeface="Arial" pitchFamily="34" charset="0"/>
              <a:buChar char="•"/>
            </a:pPr>
            <a:endParaRPr lang="en-US" dirty="0"/>
          </a:p>
          <a:p>
            <a:pPr marL="626335" lvl="1" indent="-169168">
              <a:buFont typeface="Arial" pitchFamily="34" charset="0"/>
              <a:buChar char="•"/>
            </a:pPr>
            <a:r>
              <a:rPr lang="en-US" b="1" dirty="0"/>
              <a:t>Mobilize community partnerships</a:t>
            </a:r>
            <a:r>
              <a:rPr lang="en-US" dirty="0"/>
              <a:t>: Work with advocacy groups to develop antismoking interventions that will work in a specific community.</a:t>
            </a:r>
          </a:p>
          <a:p>
            <a:pPr marL="169168" indent="-169168">
              <a:buFont typeface="Arial" pitchFamily="34" charset="0"/>
              <a:buChar char="•"/>
            </a:pPr>
            <a:endParaRPr lang="en-US" dirty="0"/>
          </a:p>
          <a:p>
            <a:pPr marL="626335" lvl="1" indent="-169168">
              <a:buFont typeface="Arial" pitchFamily="34" charset="0"/>
              <a:buChar char="•"/>
            </a:pPr>
            <a:r>
              <a:rPr lang="en-US" b="1" dirty="0"/>
              <a:t>Develop policies and plans</a:t>
            </a:r>
            <a:r>
              <a:rPr lang="en-US" dirty="0"/>
              <a:t>: Passage of Proposition 99 (the cigarette tax to fund antismoking campaigns); smoke-free workplaces, apartment complexes, and other shared spaces.</a:t>
            </a:r>
          </a:p>
          <a:p>
            <a:endParaRPr lang="en-US" dirty="0"/>
          </a:p>
          <a:p>
            <a:pPr marL="228584" indent="-228584">
              <a:buFont typeface="Arial" pitchFamily="34" charset="0"/>
              <a:buAutoNum type="arabicPeriod" startAt="3"/>
            </a:pPr>
            <a:r>
              <a:rPr lang="en-US" b="1" dirty="0"/>
              <a:t>Assurance</a:t>
            </a:r>
          </a:p>
          <a:p>
            <a:pPr marL="228584" indent="-228584">
              <a:buFont typeface="Arial" pitchFamily="34" charset="0"/>
              <a:buAutoNum type="arabicPeriod" startAt="3"/>
            </a:pPr>
            <a:endParaRPr lang="en-US" dirty="0"/>
          </a:p>
          <a:p>
            <a:pPr marL="626335" lvl="1" indent="-169168">
              <a:buFont typeface="Arial" pitchFamily="34" charset="0"/>
              <a:buChar char="•"/>
            </a:pPr>
            <a:r>
              <a:rPr lang="en-US" b="1" dirty="0"/>
              <a:t>Enforce laws and regulations</a:t>
            </a:r>
            <a:r>
              <a:rPr lang="en-US" dirty="0"/>
              <a:t>: Enforcement of policies and laws, such as placement of cigarette vending machines.</a:t>
            </a:r>
          </a:p>
          <a:p>
            <a:pPr marL="169168" indent="-169168">
              <a:buFont typeface="Arial" pitchFamily="34" charset="0"/>
              <a:buChar char="•"/>
            </a:pPr>
            <a:endParaRPr lang="en-US" dirty="0"/>
          </a:p>
          <a:p>
            <a:pPr marL="626335" lvl="1" indent="-169168">
              <a:buFont typeface="Arial" pitchFamily="34" charset="0"/>
              <a:buChar char="•"/>
            </a:pPr>
            <a:r>
              <a:rPr lang="en-US" b="1" dirty="0"/>
              <a:t>Link people to needed personal health services</a:t>
            </a:r>
            <a:r>
              <a:rPr lang="en-US" dirty="0"/>
              <a:t>: Address potential barriers related to culture and the language of materials, or staff serving special population groups. In California, ads in the tobacco control media campaign were broadcast in Spanish and Mandarin as well as English.</a:t>
            </a:r>
          </a:p>
          <a:p>
            <a:pPr marL="169168" indent="-169168">
              <a:buFont typeface="Arial" pitchFamily="34" charset="0"/>
              <a:buChar char="•"/>
            </a:pPr>
            <a:endParaRPr lang="en-US" dirty="0"/>
          </a:p>
          <a:p>
            <a:pPr marL="626335" lvl="1" indent="-169168">
              <a:buFont typeface="Arial" pitchFamily="34" charset="0"/>
              <a:buChar char="•"/>
            </a:pPr>
            <a:r>
              <a:rPr lang="en-US" b="1" dirty="0"/>
              <a:t>Assure a competent public health and personal health care workforce</a:t>
            </a:r>
            <a:r>
              <a:rPr lang="en-US" dirty="0"/>
              <a:t>: Ensure a knowledgeable workforce is in place to develop and implement the antismoking campaign.</a:t>
            </a:r>
          </a:p>
          <a:p>
            <a:pPr marL="169168" indent="-169168">
              <a:buFont typeface="Arial" pitchFamily="34" charset="0"/>
              <a:buChar char="•"/>
            </a:pPr>
            <a:endParaRPr lang="en-US" dirty="0"/>
          </a:p>
          <a:p>
            <a:pPr marL="626335" lvl="1" indent="-169168">
              <a:buFont typeface="Arial" pitchFamily="34" charset="0"/>
              <a:buChar char="•"/>
            </a:pPr>
            <a:r>
              <a:rPr lang="en-US" b="1" dirty="0"/>
              <a:t>Evaluate effectiveness</a:t>
            </a:r>
            <a:r>
              <a:rPr lang="en-US" dirty="0"/>
              <a:t>: Ongoing evaluation of the campaign to ensure it works as desired; determining how it might be improved.</a:t>
            </a:r>
          </a:p>
          <a:p>
            <a:endParaRPr lang="en-US" dirty="0"/>
          </a:p>
          <a:p>
            <a:pPr marL="626335" lvl="1" indent="-169168">
              <a:buFont typeface="Arial" pitchFamily="34" charset="0"/>
              <a:buChar char="•"/>
            </a:pPr>
            <a:r>
              <a:rPr lang="en-US" b="1" dirty="0"/>
              <a:t>Research for new innovative solutions to health programs</a:t>
            </a:r>
            <a:r>
              <a:rPr lang="en-US" dirty="0"/>
              <a:t>: Take insights gained from the field on what works and confirm them through collaborative study with health researchers.</a:t>
            </a:r>
          </a:p>
          <a:p>
            <a:pPr marL="169168" indent="-169168">
              <a:buFont typeface="Arial" pitchFamily="34" charset="0"/>
              <a:buChar char="•"/>
            </a:pPr>
            <a:endParaRPr lang="en-US" dirty="0"/>
          </a:p>
          <a:p>
            <a:r>
              <a:rPr lang="en-US" b="1" dirty="0"/>
              <a:t>GO</a:t>
            </a:r>
            <a:r>
              <a:rPr lang="en-US" dirty="0"/>
              <a:t> to next slide.</a:t>
            </a:r>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29</a:t>
            </a:fld>
            <a:endParaRPr lang="en-US" dirty="0"/>
          </a:p>
        </p:txBody>
      </p:sp>
    </p:spTree>
    <p:extLst>
      <p:ext uri="{BB962C8B-B14F-4D97-AF65-F5344CB8AC3E}">
        <p14:creationId xmlns:p14="http://schemas.microsoft.com/office/powerpoint/2010/main" val="209869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387136"/>
            <a:ext cx="5486400" cy="1831101"/>
          </a:xfrm>
        </p:spPr>
        <p:txBody>
          <a:bodyPr/>
          <a:lstStyle/>
          <a:p>
            <a:pPr defTabSz="902239">
              <a:defRPr/>
            </a:pPr>
            <a:r>
              <a:rPr lang="en-US" b="1" dirty="0"/>
              <a:t>SAY: </a:t>
            </a:r>
          </a:p>
          <a:p>
            <a:pPr defTabSz="902239">
              <a:defRPr/>
            </a:pPr>
            <a:endParaRPr lang="en-US" b="1" dirty="0">
              <a:solidFill>
                <a:schemeClr val="tx1"/>
              </a:solidFill>
            </a:endParaRPr>
          </a:p>
          <a:p>
            <a:pPr defTabSz="902239">
              <a:defRPr/>
            </a:pPr>
            <a:r>
              <a:rPr lang="en-US" b="0" dirty="0">
                <a:solidFill>
                  <a:schemeClr val="tx1"/>
                </a:solidFill>
              </a:rPr>
              <a:t>After</a:t>
            </a:r>
            <a:r>
              <a:rPr lang="en-US" b="0" baseline="0" dirty="0">
                <a:solidFill>
                  <a:schemeClr val="tx1"/>
                </a:solidFill>
              </a:rPr>
              <a:t> this course, you will be able to</a:t>
            </a:r>
          </a:p>
          <a:p>
            <a:pPr defTabSz="902239">
              <a:defRPr/>
            </a:pPr>
            <a:endParaRPr lang="en-US" b="0" baseline="0" dirty="0">
              <a:solidFill>
                <a:schemeClr val="tx1"/>
              </a:solidFill>
            </a:endParaRPr>
          </a:p>
          <a:p>
            <a:pPr defTabSz="902239">
              <a:defRPr/>
            </a:pPr>
            <a:r>
              <a:rPr lang="en-US" b="0" dirty="0"/>
              <a:t>&lt;</a:t>
            </a:r>
            <a:r>
              <a:rPr lang="en-US" b="1" dirty="0"/>
              <a:t>READ</a:t>
            </a:r>
            <a:r>
              <a:rPr lang="en-US" b="0" baseline="0" dirty="0">
                <a:solidFill>
                  <a:schemeClr val="tx1"/>
                </a:solidFill>
              </a:rPr>
              <a:t> each objective on the slide.&gt;</a:t>
            </a:r>
          </a:p>
          <a:p>
            <a:pPr defTabSz="902239">
              <a:defRPr/>
            </a:pPr>
            <a:endParaRPr lang="en-US" b="0" dirty="0">
              <a:solidFill>
                <a:srgbClr val="000000"/>
              </a:solidFill>
            </a:endParaRPr>
          </a:p>
          <a:p>
            <a:r>
              <a:rPr lang="en-US" b="1" dirty="0"/>
              <a:t>GO</a:t>
            </a:r>
            <a:r>
              <a:rPr lang="en-US" b="0" dirty="0"/>
              <a:t> t</a:t>
            </a:r>
            <a:r>
              <a:rPr lang="en-US" baseline="0" dirty="0"/>
              <a:t>o next slide.</a:t>
            </a:r>
            <a:endParaRPr lang="en-US"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3</a:t>
            </a:fld>
            <a:endParaRPr lang="en-US" dirty="0"/>
          </a:p>
        </p:txBody>
      </p:sp>
    </p:spTree>
    <p:extLst>
      <p:ext uri="{BB962C8B-B14F-4D97-AF65-F5344CB8AC3E}">
        <p14:creationId xmlns:p14="http://schemas.microsoft.com/office/powerpoint/2010/main" val="25416143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387136"/>
            <a:ext cx="5486400" cy="2288301"/>
          </a:xfrm>
        </p:spPr>
        <p:txBody>
          <a:bodyPr/>
          <a:lstStyle/>
          <a:p>
            <a:r>
              <a:rPr lang="en-US" b="1" dirty="0"/>
              <a:t>SAY:</a:t>
            </a:r>
          </a:p>
          <a:p>
            <a:pPr rtl="0"/>
            <a:br>
              <a:rPr lang="en-US" b="1" dirty="0"/>
            </a:br>
            <a:r>
              <a:rPr lang="en-US" dirty="0"/>
              <a:t>The core functions, assessment, policy development, and assurance must be carried out at all levels of government — federal, state, and local for the overall public health system to function effectively. Looking at tobacco use again, here are a few examples of each function at the different governmental levels. </a:t>
            </a:r>
          </a:p>
          <a:p>
            <a:pPr rtl="0"/>
            <a:endParaRPr lang="en-US" dirty="0"/>
          </a:p>
          <a:p>
            <a:pPr rtl="0"/>
            <a:r>
              <a:rPr lang="en-US" dirty="0"/>
              <a:t>&lt;</a:t>
            </a:r>
            <a:r>
              <a:rPr lang="en-US" b="1" dirty="0"/>
              <a:t>READ</a:t>
            </a:r>
            <a:r>
              <a:rPr lang="en-US" dirty="0"/>
              <a:t> a few examples from the slide.&gt;</a:t>
            </a:r>
          </a:p>
          <a:p>
            <a:pPr rtl="0"/>
            <a:endParaRPr lang="en-US" dirty="0"/>
          </a:p>
          <a:p>
            <a:pPr rtl="0"/>
            <a:r>
              <a:rPr lang="en-US" b="1" dirty="0"/>
              <a:t>GO</a:t>
            </a:r>
            <a:r>
              <a:rPr lang="en-US" dirty="0"/>
              <a:t> to next slide.</a:t>
            </a:r>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30</a:t>
            </a:fld>
            <a:endParaRPr lang="en-US" dirty="0"/>
          </a:p>
        </p:txBody>
      </p:sp>
    </p:spTree>
    <p:extLst>
      <p:ext uri="{BB962C8B-B14F-4D97-AF65-F5344CB8AC3E}">
        <p14:creationId xmlns:p14="http://schemas.microsoft.com/office/powerpoint/2010/main" val="36598826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387136"/>
            <a:ext cx="5486400" cy="2212101"/>
          </a:xfrm>
        </p:spPr>
        <p:txBody>
          <a:bodyPr/>
          <a:lstStyle/>
          <a:p>
            <a:pPr>
              <a:spcAft>
                <a:spcPts val="588"/>
              </a:spcAft>
            </a:pPr>
            <a:r>
              <a:rPr lang="en-US" b="0" dirty="0"/>
              <a:t>&lt;</a:t>
            </a:r>
            <a:r>
              <a:rPr lang="en-US" b="1" dirty="0"/>
              <a:t>READ</a:t>
            </a:r>
            <a:r>
              <a:rPr lang="en-US" b="0" baseline="0" dirty="0"/>
              <a:t> </a:t>
            </a:r>
            <a:r>
              <a:rPr lang="en-US" dirty="0">
                <a:solidFill>
                  <a:srgbClr val="000000"/>
                </a:solidFill>
                <a:latin typeface="Arial" pitchFamily="34" charset="0"/>
                <a:cs typeface="Arial" pitchFamily="34" charset="0"/>
              </a:rPr>
              <a:t>the knowledge check question and wait for participant responses.&gt;</a:t>
            </a:r>
          </a:p>
          <a:p>
            <a:pPr>
              <a:spcAft>
                <a:spcPts val="588"/>
              </a:spcAft>
            </a:pPr>
            <a:endParaRPr lang="en-US" dirty="0">
              <a:solidFill>
                <a:srgbClr val="000000"/>
              </a:solidFill>
              <a:latin typeface="Arial" pitchFamily="34" charset="0"/>
              <a:cs typeface="Arial" pitchFamily="34" charset="0"/>
            </a:endParaRPr>
          </a:p>
          <a:p>
            <a:pPr>
              <a:spcAft>
                <a:spcPts val="588"/>
              </a:spcAft>
            </a:pPr>
            <a:r>
              <a:rPr lang="en-US" b="0" dirty="0">
                <a:solidFill>
                  <a:srgbClr val="000000"/>
                </a:solidFill>
                <a:latin typeface="Arial" pitchFamily="34" charset="0"/>
                <a:cs typeface="Arial" pitchFamily="34" charset="0"/>
              </a:rPr>
              <a:t>&lt;</a:t>
            </a:r>
            <a:r>
              <a:rPr lang="en-US" b="1" dirty="0">
                <a:solidFill>
                  <a:srgbClr val="000000"/>
                </a:solidFill>
                <a:latin typeface="Arial" pitchFamily="34" charset="0"/>
                <a:cs typeface="Arial" pitchFamily="34" charset="0"/>
              </a:rPr>
              <a:t>CLICK </a:t>
            </a:r>
            <a:r>
              <a:rPr lang="en-US" dirty="0">
                <a:solidFill>
                  <a:srgbClr val="000000"/>
                </a:solidFill>
                <a:latin typeface="Arial" pitchFamily="34" charset="0"/>
                <a:cs typeface="Arial" pitchFamily="34" charset="0"/>
              </a:rPr>
              <a:t>for correct answer to appear.&gt;</a:t>
            </a:r>
          </a:p>
          <a:p>
            <a:pPr>
              <a:spcAft>
                <a:spcPts val="588"/>
              </a:spcAft>
            </a:pPr>
            <a:endParaRPr lang="en-US" dirty="0">
              <a:solidFill>
                <a:srgbClr val="000000"/>
              </a:solidFill>
              <a:latin typeface="Arial" pitchFamily="34" charset="0"/>
              <a:cs typeface="Arial" pitchFamily="34" charset="0"/>
            </a:endParaRPr>
          </a:p>
          <a:p>
            <a:pPr>
              <a:spcAft>
                <a:spcPts val="588"/>
              </a:spcAft>
            </a:pPr>
            <a:r>
              <a:rPr lang="en-US" dirty="0">
                <a:solidFill>
                  <a:srgbClr val="000000"/>
                </a:solidFill>
                <a:latin typeface="Arial" pitchFamily="34" charset="0"/>
                <a:cs typeface="Arial" pitchFamily="34" charset="0"/>
              </a:rPr>
              <a:t>The correct answer</a:t>
            </a:r>
            <a:r>
              <a:rPr lang="en-US" baseline="0" dirty="0">
                <a:solidFill>
                  <a:srgbClr val="000000"/>
                </a:solidFill>
                <a:latin typeface="Arial" pitchFamily="34" charset="0"/>
                <a:cs typeface="Arial" pitchFamily="34" charset="0"/>
              </a:rPr>
              <a:t> is C, authority.</a:t>
            </a:r>
          </a:p>
          <a:p>
            <a:pPr marL="228584" indent="-228584">
              <a:spcAft>
                <a:spcPts val="588"/>
              </a:spcAft>
              <a:buAutoNum type="alphaUcPeriod" startAt="3"/>
            </a:pPr>
            <a:endParaRPr lang="en-US" dirty="0">
              <a:solidFill>
                <a:srgbClr val="000000"/>
              </a:solidFill>
              <a:latin typeface="Arial" pitchFamily="34" charset="0"/>
              <a:cs typeface="Arial" pitchFamily="34" charset="0"/>
            </a:endParaRPr>
          </a:p>
          <a:p>
            <a:pPr>
              <a:spcAft>
                <a:spcPts val="588"/>
              </a:spcAft>
            </a:pPr>
            <a:r>
              <a:rPr lang="en-US" b="1" dirty="0">
                <a:latin typeface="Arial" pitchFamily="34" charset="0"/>
                <a:cs typeface="Arial" pitchFamily="34" charset="0"/>
              </a:rPr>
              <a:t>GO</a:t>
            </a:r>
            <a:r>
              <a:rPr lang="en-US" dirty="0">
                <a:latin typeface="Arial" pitchFamily="34" charset="0"/>
                <a:cs typeface="Arial" pitchFamily="34" charset="0"/>
              </a:rPr>
              <a:t> to next slide.</a:t>
            </a:r>
            <a:endParaRPr lang="en-US"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31</a:t>
            </a:fld>
            <a:endParaRPr lang="en-US" dirty="0"/>
          </a:p>
        </p:txBody>
      </p:sp>
    </p:spTree>
    <p:extLst>
      <p:ext uri="{BB962C8B-B14F-4D97-AF65-F5344CB8AC3E}">
        <p14:creationId xmlns:p14="http://schemas.microsoft.com/office/powerpoint/2010/main" val="29550418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387136"/>
            <a:ext cx="5486400" cy="2212101"/>
          </a:xfrm>
        </p:spPr>
        <p:txBody>
          <a:bodyPr/>
          <a:lstStyle/>
          <a:p>
            <a:pPr>
              <a:spcAft>
                <a:spcPts val="588"/>
              </a:spcAft>
            </a:pPr>
            <a:r>
              <a:rPr lang="en-US" b="0" dirty="0"/>
              <a:t>&lt;</a:t>
            </a:r>
            <a:r>
              <a:rPr lang="en-US" b="1" dirty="0"/>
              <a:t>READ</a:t>
            </a:r>
            <a:r>
              <a:rPr lang="en-US" b="0" baseline="0" dirty="0"/>
              <a:t> </a:t>
            </a:r>
            <a:r>
              <a:rPr lang="en-US" dirty="0">
                <a:solidFill>
                  <a:srgbClr val="000000"/>
                </a:solidFill>
                <a:latin typeface="Arial" pitchFamily="34" charset="0"/>
                <a:cs typeface="Arial" pitchFamily="34" charset="0"/>
              </a:rPr>
              <a:t>the knowledge check question and wait for participant responses.&gt;</a:t>
            </a:r>
          </a:p>
          <a:p>
            <a:pPr>
              <a:spcAft>
                <a:spcPts val="588"/>
              </a:spcAft>
            </a:pPr>
            <a:endParaRPr lang="en-US" dirty="0">
              <a:solidFill>
                <a:srgbClr val="000000"/>
              </a:solidFill>
              <a:latin typeface="Arial" pitchFamily="34" charset="0"/>
              <a:cs typeface="Arial" pitchFamily="34" charset="0"/>
            </a:endParaRPr>
          </a:p>
          <a:p>
            <a:pPr>
              <a:spcAft>
                <a:spcPts val="588"/>
              </a:spcAft>
            </a:pPr>
            <a:r>
              <a:rPr lang="en-US" b="0" dirty="0">
                <a:solidFill>
                  <a:srgbClr val="000000"/>
                </a:solidFill>
                <a:latin typeface="Arial" pitchFamily="34" charset="0"/>
                <a:cs typeface="Arial" pitchFamily="34" charset="0"/>
              </a:rPr>
              <a:t>&lt;</a:t>
            </a:r>
            <a:r>
              <a:rPr lang="en-US" b="1" dirty="0">
                <a:solidFill>
                  <a:srgbClr val="000000"/>
                </a:solidFill>
                <a:latin typeface="Arial" pitchFamily="34" charset="0"/>
                <a:cs typeface="Arial" pitchFamily="34" charset="0"/>
              </a:rPr>
              <a:t>CLICK</a:t>
            </a:r>
            <a:r>
              <a:rPr lang="en-US" b="0" baseline="0" dirty="0">
                <a:solidFill>
                  <a:srgbClr val="000000"/>
                </a:solidFill>
                <a:latin typeface="Arial" pitchFamily="34" charset="0"/>
                <a:cs typeface="Arial" pitchFamily="34" charset="0"/>
              </a:rPr>
              <a:t> </a:t>
            </a:r>
            <a:r>
              <a:rPr lang="en-US" dirty="0">
                <a:solidFill>
                  <a:srgbClr val="000000"/>
                </a:solidFill>
                <a:latin typeface="Arial" pitchFamily="34" charset="0"/>
                <a:cs typeface="Arial" pitchFamily="34" charset="0"/>
              </a:rPr>
              <a:t>for correct answer to appear.&gt;</a:t>
            </a:r>
          </a:p>
          <a:p>
            <a:pPr>
              <a:spcAft>
                <a:spcPts val="588"/>
              </a:spcAft>
            </a:pPr>
            <a:endParaRPr lang="en-US" dirty="0">
              <a:solidFill>
                <a:srgbClr val="000000"/>
              </a:solidFill>
              <a:latin typeface="Arial" pitchFamily="34" charset="0"/>
              <a:cs typeface="Arial" pitchFamily="34" charset="0"/>
            </a:endParaRPr>
          </a:p>
          <a:p>
            <a:pPr>
              <a:spcAft>
                <a:spcPts val="588"/>
              </a:spcAft>
            </a:pPr>
            <a:r>
              <a:rPr lang="en-US" dirty="0">
                <a:solidFill>
                  <a:srgbClr val="000000"/>
                </a:solidFill>
                <a:latin typeface="Arial" pitchFamily="34" charset="0"/>
                <a:cs typeface="Arial" pitchFamily="34" charset="0"/>
              </a:rPr>
              <a:t>The correct answer</a:t>
            </a:r>
            <a:r>
              <a:rPr lang="en-US" baseline="0" dirty="0">
                <a:solidFill>
                  <a:srgbClr val="000000"/>
                </a:solidFill>
                <a:latin typeface="Arial" pitchFamily="34" charset="0"/>
                <a:cs typeface="Arial" pitchFamily="34" charset="0"/>
              </a:rPr>
              <a:t> is B, assessment.</a:t>
            </a:r>
            <a:endParaRPr lang="en-US" dirty="0">
              <a:solidFill>
                <a:srgbClr val="000000"/>
              </a:solidFill>
              <a:latin typeface="Arial" pitchFamily="34" charset="0"/>
              <a:cs typeface="Arial" pitchFamily="34" charset="0"/>
            </a:endParaRPr>
          </a:p>
          <a:p>
            <a:pPr>
              <a:spcAft>
                <a:spcPts val="588"/>
              </a:spcAft>
            </a:pPr>
            <a:endParaRPr lang="en-US" dirty="0">
              <a:solidFill>
                <a:srgbClr val="000000"/>
              </a:solidFill>
              <a:latin typeface="Arial" pitchFamily="34" charset="0"/>
              <a:cs typeface="Arial" pitchFamily="34" charset="0"/>
            </a:endParaRPr>
          </a:p>
          <a:p>
            <a:pPr>
              <a:spcAft>
                <a:spcPts val="588"/>
              </a:spcAft>
            </a:pPr>
            <a:r>
              <a:rPr lang="en-US" b="1" dirty="0">
                <a:latin typeface="Arial" pitchFamily="34" charset="0"/>
                <a:cs typeface="Arial" pitchFamily="34" charset="0"/>
              </a:rPr>
              <a:t>GO</a:t>
            </a:r>
            <a:r>
              <a:rPr lang="en-US" dirty="0">
                <a:latin typeface="Arial" pitchFamily="34" charset="0"/>
                <a:cs typeface="Arial" pitchFamily="34" charset="0"/>
              </a:rPr>
              <a:t> to next slide.</a:t>
            </a:r>
            <a:endParaRPr lang="en-US"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32</a:t>
            </a:fld>
            <a:endParaRPr lang="en-US" dirty="0"/>
          </a:p>
        </p:txBody>
      </p:sp>
    </p:spTree>
    <p:extLst>
      <p:ext uri="{BB962C8B-B14F-4D97-AF65-F5344CB8AC3E}">
        <p14:creationId xmlns:p14="http://schemas.microsoft.com/office/powerpoint/2010/main" val="29550418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387136"/>
            <a:ext cx="5486400" cy="1754901"/>
          </a:xfrm>
        </p:spPr>
        <p:txBody>
          <a:bodyPr/>
          <a:lstStyle/>
          <a:p>
            <a:pPr defTabSz="902289">
              <a:lnSpc>
                <a:spcPct val="150000"/>
              </a:lnSpc>
              <a:defRPr/>
            </a:pPr>
            <a:r>
              <a:rPr lang="en-US" b="0" dirty="0">
                <a:solidFill>
                  <a:srgbClr val="000000"/>
                </a:solidFill>
              </a:rPr>
              <a:t>Topic 5</a:t>
            </a:r>
          </a:p>
          <a:p>
            <a:pPr defTabSz="902289">
              <a:lnSpc>
                <a:spcPct val="150000"/>
              </a:lnSpc>
              <a:defRPr/>
            </a:pPr>
            <a:endParaRPr lang="en-US" b="0" dirty="0">
              <a:solidFill>
                <a:srgbClr val="000000"/>
              </a:solidFill>
            </a:endParaRPr>
          </a:p>
          <a:p>
            <a:pPr defTabSz="902289">
              <a:lnSpc>
                <a:spcPct val="150000"/>
              </a:lnSpc>
              <a:defRPr/>
            </a:pPr>
            <a:r>
              <a:rPr lang="en-US" b="0" dirty="0">
                <a:solidFill>
                  <a:srgbClr val="000000"/>
                </a:solidFill>
              </a:rPr>
              <a:t>Stakeholder</a:t>
            </a:r>
            <a:r>
              <a:rPr lang="en-US" b="0" baseline="0" dirty="0">
                <a:solidFill>
                  <a:srgbClr val="000000"/>
                </a:solidFill>
              </a:rPr>
              <a:t> Roles in Public Health</a:t>
            </a:r>
          </a:p>
          <a:p>
            <a:pPr defTabSz="902289">
              <a:lnSpc>
                <a:spcPct val="150000"/>
              </a:lnSpc>
              <a:defRPr/>
            </a:pPr>
            <a:endParaRPr lang="en-US" b="0" baseline="0" dirty="0">
              <a:solidFill>
                <a:srgbClr val="000000"/>
              </a:solidFill>
            </a:endParaRPr>
          </a:p>
          <a:p>
            <a:pPr defTabSz="902289">
              <a:lnSpc>
                <a:spcPct val="150000"/>
              </a:lnSpc>
              <a:defRPr/>
            </a:pPr>
            <a:r>
              <a:rPr lang="en-US" b="1" dirty="0">
                <a:solidFill>
                  <a:srgbClr val="000000"/>
                </a:solidFill>
              </a:rPr>
              <a:t>GO</a:t>
            </a:r>
            <a:r>
              <a:rPr lang="en-US" dirty="0">
                <a:solidFill>
                  <a:srgbClr val="000000"/>
                </a:solidFill>
              </a:rPr>
              <a:t> to next slide.</a:t>
            </a:r>
            <a:endParaRPr lang="en-US" baseline="0" dirty="0"/>
          </a:p>
        </p:txBody>
      </p:sp>
      <p:sp>
        <p:nvSpPr>
          <p:cNvPr id="4" name="Slide Number Placeholder 3"/>
          <p:cNvSpPr>
            <a:spLocks noGrp="1"/>
          </p:cNvSpPr>
          <p:nvPr>
            <p:ph type="sldNum" sz="quarter" idx="10"/>
          </p:nvPr>
        </p:nvSpPr>
        <p:spPr/>
        <p:txBody>
          <a:bodyPr/>
          <a:lstStyle/>
          <a:p>
            <a:fld id="{153BCB96-7EEC-4C1C-92AC-A1AF7B1B30F2}" type="slidenum">
              <a:rPr lang="en-US" smtClean="0"/>
              <a:pPr/>
              <a:t>33</a:t>
            </a:fld>
            <a:endParaRPr lang="en-US" dirty="0"/>
          </a:p>
        </p:txBody>
      </p:sp>
    </p:spTree>
    <p:extLst>
      <p:ext uri="{BB962C8B-B14F-4D97-AF65-F5344CB8AC3E}">
        <p14:creationId xmlns:p14="http://schemas.microsoft.com/office/powerpoint/2010/main" val="14150797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387135"/>
            <a:ext cx="5486400" cy="4726701"/>
          </a:xfrm>
        </p:spPr>
        <p:txBody>
          <a:bodyPr/>
          <a:lstStyle/>
          <a:p>
            <a:pPr defTabSz="902239">
              <a:defRPr/>
            </a:pPr>
            <a:r>
              <a:rPr lang="en-US" b="1" dirty="0"/>
              <a:t>SAY:</a:t>
            </a:r>
          </a:p>
          <a:p>
            <a:pPr defTabSz="902239">
              <a:defRPr/>
            </a:pPr>
            <a:br>
              <a:rPr lang="en-US" b="1" dirty="0"/>
            </a:br>
            <a:r>
              <a:rPr lang="en-US" b="0" baseline="0" dirty="0"/>
              <a:t>The field of public health is broad and interdisciplinary. Beyond government, it requires stakeholders with skills in </a:t>
            </a:r>
            <a:r>
              <a:rPr lang="en-US" dirty="0"/>
              <a:t>intervention programs, policies, research, evaluation, and education.</a:t>
            </a:r>
            <a:r>
              <a:rPr lang="en-US" b="0" baseline="0" dirty="0"/>
              <a:t> </a:t>
            </a:r>
          </a:p>
          <a:p>
            <a:pPr defTabSz="902239">
              <a:defRPr/>
            </a:pPr>
            <a:endParaRPr lang="en-US" b="0" baseline="0" dirty="0"/>
          </a:p>
          <a:p>
            <a:pPr defTabSz="902239">
              <a:defRPr/>
            </a:pPr>
            <a:r>
              <a:rPr lang="en-US" b="1" baseline="0" dirty="0"/>
              <a:t>Optional</a:t>
            </a:r>
          </a:p>
          <a:p>
            <a:pPr defTabSz="902239">
              <a:defRPr/>
            </a:pPr>
            <a:endParaRPr lang="en-US" b="1" baseline="0" dirty="0"/>
          </a:p>
          <a:p>
            <a:pPr defTabSz="902239">
              <a:defRPr/>
            </a:pPr>
            <a:r>
              <a:rPr lang="en-US" b="1" baseline="0" dirty="0"/>
              <a:t> </a:t>
            </a:r>
            <a:r>
              <a:rPr lang="en-US" b="0" baseline="0" dirty="0"/>
              <a:t>&lt;</a:t>
            </a:r>
            <a:r>
              <a:rPr lang="en-US" b="1" baseline="0" dirty="0"/>
              <a:t>ASK, </a:t>
            </a:r>
            <a:r>
              <a:rPr lang="en-US" b="0" baseline="0" dirty="0"/>
              <a:t>What other sectors and fields can you think of that have a stake in public health?&gt;</a:t>
            </a:r>
          </a:p>
          <a:p>
            <a:pPr defTabSz="902239">
              <a:defRPr/>
            </a:pPr>
            <a:endParaRPr lang="en-US" b="0" baseline="0" dirty="0"/>
          </a:p>
          <a:p>
            <a:pPr defTabSz="902239">
              <a:defRPr/>
            </a:pPr>
            <a:r>
              <a:rPr lang="en-US" b="1" baseline="0" dirty="0"/>
              <a:t>Possible answers</a:t>
            </a:r>
          </a:p>
          <a:p>
            <a:pPr defTabSz="902239">
              <a:defRPr/>
            </a:pPr>
            <a:r>
              <a:rPr lang="en-US" b="0" baseline="0" dirty="0"/>
              <a:t>Transportation, housing, schools, city planning, or law enforcement.</a:t>
            </a:r>
          </a:p>
          <a:p>
            <a:pPr defTabSz="902239">
              <a:defRPr/>
            </a:pPr>
            <a:endParaRPr lang="en-US" b="0" baseline="0" dirty="0"/>
          </a:p>
          <a:p>
            <a:pPr defTabSz="902239">
              <a:defRPr/>
            </a:pPr>
            <a:r>
              <a:rPr lang="en-US" b="1" baseline="0" dirty="0"/>
              <a:t>SAY:</a:t>
            </a:r>
          </a:p>
          <a:p>
            <a:pPr defTabSz="902239">
              <a:defRPr/>
            </a:pPr>
            <a:endParaRPr lang="en-US" baseline="0" dirty="0"/>
          </a:p>
          <a:p>
            <a:pPr defTabSz="902289">
              <a:defRPr/>
            </a:pPr>
            <a:r>
              <a:rPr lang="en-US" baseline="0" dirty="0"/>
              <a:t>Other partners include governments, community groups, clinical care, employers and businesses, the media, and academia, in addition to the infrastructure provided by government at all levels. </a:t>
            </a:r>
          </a:p>
          <a:p>
            <a:pPr defTabSz="902289">
              <a:defRPr/>
            </a:pPr>
            <a:endParaRPr lang="en-US" baseline="0" dirty="0"/>
          </a:p>
          <a:p>
            <a:r>
              <a:rPr lang="en-US" b="1" dirty="0"/>
              <a:t>GO</a:t>
            </a:r>
            <a:r>
              <a:rPr lang="en-US" b="0" dirty="0"/>
              <a:t> t</a:t>
            </a:r>
            <a:r>
              <a:rPr lang="en-US" baseline="0" dirty="0"/>
              <a:t>o next slide.</a:t>
            </a:r>
            <a:endParaRPr lang="en-US"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34</a:t>
            </a:fld>
            <a:endParaRPr lang="en-US" dirty="0"/>
          </a:p>
        </p:txBody>
      </p:sp>
    </p:spTree>
    <p:extLst>
      <p:ext uri="{BB962C8B-B14F-4D97-AF65-F5344CB8AC3E}">
        <p14:creationId xmlns:p14="http://schemas.microsoft.com/office/powerpoint/2010/main" val="13890941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387136"/>
            <a:ext cx="5486400" cy="3431301"/>
          </a:xfrm>
        </p:spPr>
        <p:txBody>
          <a:bodyPr/>
          <a:lstStyle/>
          <a:p>
            <a:pPr eaLnBrk="1" hangingPunct="1">
              <a:lnSpc>
                <a:spcPct val="90000"/>
              </a:lnSpc>
            </a:pPr>
            <a:r>
              <a:rPr lang="en-US" b="1" baseline="0" dirty="0"/>
              <a:t>SAY:</a:t>
            </a:r>
          </a:p>
          <a:p>
            <a:pPr eaLnBrk="1" hangingPunct="1">
              <a:lnSpc>
                <a:spcPct val="90000"/>
              </a:lnSpc>
            </a:pPr>
            <a:br>
              <a:rPr lang="en-US" b="1" baseline="0" dirty="0"/>
            </a:br>
            <a:r>
              <a:rPr lang="en-US" b="0" dirty="0"/>
              <a:t>Nongovernmental</a:t>
            </a:r>
            <a:r>
              <a:rPr lang="en-US" b="0" baseline="0" dirty="0"/>
              <a:t> organizations (often referred to as “NGOs”) play a key role in public health, especially at the community level. NGOs serve many different purposes </a:t>
            </a:r>
            <a:r>
              <a:rPr lang="en-US" b="0" dirty="0"/>
              <a:t>from advocacy or education to emergency relief </a:t>
            </a:r>
            <a:r>
              <a:rPr lang="en-US" dirty="0"/>
              <a:t>and economic development. General types of NGOs include</a:t>
            </a:r>
          </a:p>
          <a:p>
            <a:pPr eaLnBrk="1" hangingPunct="1">
              <a:lnSpc>
                <a:spcPct val="90000"/>
              </a:lnSpc>
            </a:pPr>
            <a:endParaRPr lang="en-US" dirty="0"/>
          </a:p>
          <a:p>
            <a:pPr marL="169178" indent="-169178" eaLnBrk="1" hangingPunct="1">
              <a:lnSpc>
                <a:spcPct val="90000"/>
              </a:lnSpc>
              <a:buFont typeface="Arial" pitchFamily="34" charset="0"/>
              <a:buChar char="•"/>
            </a:pPr>
            <a:r>
              <a:rPr lang="en-US" dirty="0"/>
              <a:t>professional membership organizations, such</a:t>
            </a:r>
            <a:r>
              <a:rPr lang="en-US" baseline="0" dirty="0"/>
              <a:t> as </a:t>
            </a:r>
            <a:r>
              <a:rPr lang="en-US" dirty="0"/>
              <a:t>the</a:t>
            </a:r>
            <a:r>
              <a:rPr lang="en-US" baseline="0" dirty="0"/>
              <a:t> American Public Health Organization; </a:t>
            </a:r>
            <a:endParaRPr lang="en-US" dirty="0"/>
          </a:p>
          <a:p>
            <a:pPr marL="169178" indent="-169178" eaLnBrk="1" hangingPunct="1">
              <a:lnSpc>
                <a:spcPct val="90000"/>
              </a:lnSpc>
              <a:buFont typeface="Arial" pitchFamily="34" charset="0"/>
              <a:buChar char="•"/>
            </a:pPr>
            <a:r>
              <a:rPr lang="en-US" dirty="0"/>
              <a:t>organizations that</a:t>
            </a:r>
            <a:r>
              <a:rPr lang="en-US" baseline="0" dirty="0"/>
              <a:t> focus on</a:t>
            </a:r>
            <a:r>
              <a:rPr lang="en-US" dirty="0"/>
              <a:t> a specific health problem, such</a:t>
            </a:r>
            <a:r>
              <a:rPr lang="en-US" baseline="0" dirty="0"/>
              <a:t> as</a:t>
            </a:r>
            <a:r>
              <a:rPr lang="en-US" dirty="0"/>
              <a:t> the American Cancer Society;</a:t>
            </a:r>
            <a:r>
              <a:rPr lang="en-US" baseline="0" dirty="0"/>
              <a:t> </a:t>
            </a:r>
            <a:endParaRPr lang="en-US" dirty="0"/>
          </a:p>
          <a:p>
            <a:pPr marL="169178" indent="-169178" eaLnBrk="1" hangingPunct="1">
              <a:lnSpc>
                <a:spcPct val="90000"/>
              </a:lnSpc>
              <a:buFont typeface="Arial" pitchFamily="34" charset="0"/>
              <a:buChar char="•"/>
            </a:pPr>
            <a:r>
              <a:rPr lang="en-US" dirty="0"/>
              <a:t>citizen groups, such as Americans</a:t>
            </a:r>
            <a:r>
              <a:rPr lang="en-US" baseline="0" dirty="0"/>
              <a:t> for Nonsmokers’ Rights; </a:t>
            </a:r>
            <a:r>
              <a:rPr lang="en-US" dirty="0"/>
              <a:t>and </a:t>
            </a:r>
          </a:p>
          <a:p>
            <a:pPr marL="169178" indent="-169178" eaLnBrk="1" hangingPunct="1">
              <a:lnSpc>
                <a:spcPct val="90000"/>
              </a:lnSpc>
              <a:buFont typeface="Arial" pitchFamily="34" charset="0"/>
              <a:buChar char="•"/>
            </a:pPr>
            <a:r>
              <a:rPr lang="en-US" dirty="0"/>
              <a:t>foundations that support health projects and work at the policy level, such</a:t>
            </a:r>
            <a:r>
              <a:rPr lang="en-US" baseline="0" dirty="0"/>
              <a:t> as </a:t>
            </a:r>
            <a:r>
              <a:rPr lang="en-US" dirty="0"/>
              <a:t>CARE, which fights global poverty, and the Bill and Melinda Gates Foundation, which funds public health projects around the world. </a:t>
            </a:r>
          </a:p>
          <a:p>
            <a:pPr eaLnBrk="1" hangingPunct="1">
              <a:lnSpc>
                <a:spcPct val="90000"/>
              </a:lnSpc>
            </a:pPr>
            <a:endParaRPr lang="en-US" dirty="0"/>
          </a:p>
          <a:p>
            <a:r>
              <a:rPr lang="en-US" b="1" dirty="0"/>
              <a:t>GO</a:t>
            </a:r>
            <a:r>
              <a:rPr lang="en-US" b="0" dirty="0"/>
              <a:t> t</a:t>
            </a:r>
            <a:r>
              <a:rPr lang="en-US" baseline="0" dirty="0"/>
              <a:t>o next slide.</a:t>
            </a:r>
            <a:endParaRPr lang="en-US"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35</a:t>
            </a:fld>
            <a:endParaRPr lang="en-US" dirty="0"/>
          </a:p>
        </p:txBody>
      </p:sp>
    </p:spTree>
    <p:extLst>
      <p:ext uri="{BB962C8B-B14F-4D97-AF65-F5344CB8AC3E}">
        <p14:creationId xmlns:p14="http://schemas.microsoft.com/office/powerpoint/2010/main" val="26273231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387138"/>
            <a:ext cx="5486400" cy="2974099"/>
          </a:xfrm>
        </p:spPr>
        <p:txBody>
          <a:bodyPr/>
          <a:lstStyle/>
          <a:p>
            <a:pPr eaLnBrk="1" hangingPunct="1"/>
            <a:r>
              <a:rPr lang="en-US" b="1" baseline="0" dirty="0"/>
              <a:t>SAY:</a:t>
            </a:r>
          </a:p>
          <a:p>
            <a:pPr eaLnBrk="1" hangingPunct="1"/>
            <a:endParaRPr lang="en-US" b="1" baseline="0" dirty="0"/>
          </a:p>
          <a:p>
            <a:r>
              <a:rPr lang="en-US" dirty="0"/>
              <a:t>Health care plays a vital role in protecting and promoting the public’s health along with public health organizations. The two have differences that are worth highlighting here. Public health focuses on populations, while clinical care focuses on the individual patient. </a:t>
            </a:r>
          </a:p>
          <a:p>
            <a:r>
              <a:rPr lang="en-US" dirty="0"/>
              <a:t> </a:t>
            </a:r>
          </a:p>
          <a:p>
            <a:r>
              <a:rPr lang="en-US" dirty="0"/>
              <a:t>&lt;</a:t>
            </a:r>
            <a:r>
              <a:rPr lang="en-US" b="1" dirty="0"/>
              <a:t>DISCUSS</a:t>
            </a:r>
            <a:r>
              <a:rPr lang="en-US" dirty="0"/>
              <a:t> a few examples from the table.&gt;</a:t>
            </a:r>
          </a:p>
          <a:p>
            <a:r>
              <a:rPr lang="en-US" dirty="0"/>
              <a:t> </a:t>
            </a:r>
          </a:p>
          <a:p>
            <a:r>
              <a:rPr lang="en-US" dirty="0"/>
              <a:t>Health care and public health are complementary. When they work collaboratively, all people benefit.</a:t>
            </a:r>
          </a:p>
          <a:p>
            <a:r>
              <a:rPr lang="en-US" dirty="0"/>
              <a:t> </a:t>
            </a:r>
          </a:p>
          <a:p>
            <a:r>
              <a:rPr lang="en-US" b="1" dirty="0"/>
              <a:t>GO</a:t>
            </a:r>
            <a:r>
              <a:rPr lang="en-US" dirty="0"/>
              <a:t> to next slide.</a:t>
            </a:r>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36</a:t>
            </a:fld>
            <a:endParaRPr lang="en-US" dirty="0"/>
          </a:p>
        </p:txBody>
      </p:sp>
    </p:spTree>
    <p:extLst>
      <p:ext uri="{BB962C8B-B14F-4D97-AF65-F5344CB8AC3E}">
        <p14:creationId xmlns:p14="http://schemas.microsoft.com/office/powerpoint/2010/main" val="28675186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5435" y="4387135"/>
            <a:ext cx="5367130" cy="6098302"/>
          </a:xfrm>
        </p:spPr>
        <p:txBody>
          <a:bodyPr/>
          <a:lstStyle/>
          <a:p>
            <a:r>
              <a:rPr lang="en-US" b="1" baseline="0" dirty="0"/>
              <a:t>SAY:</a:t>
            </a:r>
          </a:p>
          <a:p>
            <a:endParaRPr lang="en-US" b="1" baseline="0" dirty="0"/>
          </a:p>
          <a:p>
            <a:r>
              <a:rPr lang="en-US" dirty="0"/>
              <a:t>Here are some of the other primary partners in public health.</a:t>
            </a:r>
          </a:p>
          <a:p>
            <a:r>
              <a:rPr lang="en-US" dirty="0"/>
              <a:t> </a:t>
            </a:r>
          </a:p>
          <a:p>
            <a:pPr lvl="0"/>
            <a:r>
              <a:rPr lang="en-US" dirty="0"/>
              <a:t>Increasingly, social media serves as a vehicle for the public’s discourse on public health concerns, and historically, public health agencies and other partners have educated the public and promoted healthy behaviors through the news and entertainment media.</a:t>
            </a:r>
          </a:p>
          <a:p>
            <a:r>
              <a:rPr lang="en-US" dirty="0"/>
              <a:t> </a:t>
            </a:r>
          </a:p>
          <a:p>
            <a:pPr lvl="0"/>
            <a:r>
              <a:rPr lang="en-US" dirty="0"/>
              <a:t>Employers and businesses contribute to the public’s health by providing health insurance, for example. Workplaces also have wellness initiatives, such as gym subsidies that promote the health of their employees. </a:t>
            </a:r>
          </a:p>
          <a:p>
            <a:r>
              <a:rPr lang="en-US" dirty="0"/>
              <a:t> </a:t>
            </a:r>
          </a:p>
          <a:p>
            <a:pPr lvl="0"/>
            <a:r>
              <a:rPr lang="en-US" dirty="0"/>
              <a:t>Government agencies, such as CDC, work in partnership with state, local, and tribal health departments. However, important contributions are made by other government agencies at all levels. City planning departments can include sidewalks and bike paths to promote and support safe ways to exercise. Education departments can include public health messages for students, implement prevention in school health programs, and work to ensure healthy food options at school. Similarly, many other government agencies can work as partners in public health by including health considerations in their policy development.</a:t>
            </a:r>
          </a:p>
          <a:p>
            <a:r>
              <a:rPr lang="en-US" dirty="0"/>
              <a:t> </a:t>
            </a:r>
          </a:p>
          <a:p>
            <a:pPr lvl="0"/>
            <a:r>
              <a:rPr lang="en-US" dirty="0"/>
              <a:t>Academia educates and trains the public health workforce, such as scientists, epidemiologists, and informaticians. Additionally, research conducted in academia is put to use in the larger communities around the US and the world.</a:t>
            </a:r>
          </a:p>
          <a:p>
            <a:r>
              <a:rPr lang="en-US" dirty="0"/>
              <a:t> </a:t>
            </a:r>
          </a:p>
          <a:p>
            <a:r>
              <a:rPr lang="en-US" b="1" dirty="0"/>
              <a:t>GO</a:t>
            </a:r>
            <a:r>
              <a:rPr lang="en-US" dirty="0"/>
              <a:t> to next slide.</a:t>
            </a:r>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37</a:t>
            </a:fld>
            <a:endParaRPr lang="en-US" dirty="0"/>
          </a:p>
        </p:txBody>
      </p:sp>
    </p:spTree>
    <p:extLst>
      <p:ext uri="{BB962C8B-B14F-4D97-AF65-F5344CB8AC3E}">
        <p14:creationId xmlns:p14="http://schemas.microsoft.com/office/powerpoint/2010/main" val="22100843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387135"/>
            <a:ext cx="5486400" cy="8612902"/>
          </a:xfrm>
        </p:spPr>
        <p:txBody>
          <a:bodyPr/>
          <a:lstStyle/>
          <a:p>
            <a:pPr>
              <a:spcAft>
                <a:spcPts val="588"/>
              </a:spcAft>
            </a:pPr>
            <a:r>
              <a:rPr lang="en-US" b="0" dirty="0"/>
              <a:t>&lt;</a:t>
            </a:r>
            <a:r>
              <a:rPr lang="en-US" b="1" dirty="0"/>
              <a:t>READ</a:t>
            </a:r>
            <a:r>
              <a:rPr lang="en-US" b="0" baseline="0" dirty="0"/>
              <a:t> </a:t>
            </a:r>
            <a:r>
              <a:rPr lang="en-US" b="0" baseline="0" dirty="0">
                <a:solidFill>
                  <a:srgbClr val="000000"/>
                </a:solidFill>
                <a:latin typeface="Arial" pitchFamily="34" charset="0"/>
                <a:cs typeface="Arial" pitchFamily="34" charset="0"/>
              </a:rPr>
              <a:t>the first </a:t>
            </a:r>
            <a:r>
              <a:rPr lang="en-US" dirty="0">
                <a:solidFill>
                  <a:srgbClr val="000000"/>
                </a:solidFill>
                <a:latin typeface="Arial" pitchFamily="34" charset="0"/>
                <a:cs typeface="Arial" pitchFamily="34" charset="0"/>
              </a:rPr>
              <a:t>knowledge check question and wait for participant responses.&gt;</a:t>
            </a:r>
          </a:p>
          <a:p>
            <a:pPr>
              <a:spcAft>
                <a:spcPts val="588"/>
              </a:spcAft>
            </a:pPr>
            <a:endParaRPr lang="en-US" dirty="0">
              <a:solidFill>
                <a:srgbClr val="000000"/>
              </a:solidFill>
              <a:latin typeface="Arial" pitchFamily="34" charset="0"/>
              <a:cs typeface="Arial" pitchFamily="34" charset="0"/>
            </a:endParaRPr>
          </a:p>
          <a:p>
            <a:pPr>
              <a:spcAft>
                <a:spcPts val="588"/>
              </a:spcAft>
            </a:pPr>
            <a:r>
              <a:rPr lang="en-US" b="0" dirty="0">
                <a:solidFill>
                  <a:srgbClr val="000000"/>
                </a:solidFill>
                <a:latin typeface="Arial" pitchFamily="34" charset="0"/>
                <a:cs typeface="Arial" pitchFamily="34" charset="0"/>
              </a:rPr>
              <a:t>&lt;</a:t>
            </a:r>
            <a:r>
              <a:rPr lang="en-US" b="1" dirty="0">
                <a:solidFill>
                  <a:srgbClr val="000000"/>
                </a:solidFill>
                <a:latin typeface="Arial" pitchFamily="34" charset="0"/>
                <a:cs typeface="Arial" pitchFamily="34" charset="0"/>
              </a:rPr>
              <a:t>CLICK</a:t>
            </a:r>
            <a:r>
              <a:rPr lang="en-US" b="0" baseline="0" dirty="0">
                <a:solidFill>
                  <a:srgbClr val="000000"/>
                </a:solidFill>
                <a:latin typeface="Arial" pitchFamily="34" charset="0"/>
                <a:cs typeface="Arial" pitchFamily="34" charset="0"/>
              </a:rPr>
              <a:t> </a:t>
            </a:r>
            <a:r>
              <a:rPr lang="en-US" dirty="0">
                <a:solidFill>
                  <a:srgbClr val="000000"/>
                </a:solidFill>
                <a:latin typeface="Arial" pitchFamily="34" charset="0"/>
                <a:cs typeface="Arial" pitchFamily="34" charset="0"/>
              </a:rPr>
              <a:t>for</a:t>
            </a:r>
            <a:r>
              <a:rPr lang="en-US" baseline="0" dirty="0">
                <a:solidFill>
                  <a:srgbClr val="000000"/>
                </a:solidFill>
                <a:latin typeface="Arial" pitchFamily="34" charset="0"/>
                <a:cs typeface="Arial" pitchFamily="34" charset="0"/>
              </a:rPr>
              <a:t> answer</a:t>
            </a:r>
            <a:r>
              <a:rPr lang="en-US" dirty="0">
                <a:solidFill>
                  <a:srgbClr val="000000"/>
                </a:solidFill>
                <a:latin typeface="Arial" pitchFamily="34" charset="0"/>
                <a:cs typeface="Arial" pitchFamily="34" charset="0"/>
              </a:rPr>
              <a:t> to appear.&gt;</a:t>
            </a:r>
          </a:p>
          <a:p>
            <a:pPr>
              <a:spcAft>
                <a:spcPts val="588"/>
              </a:spcAft>
            </a:pPr>
            <a:endParaRPr lang="en-US" dirty="0">
              <a:solidFill>
                <a:srgbClr val="000000"/>
              </a:solidFill>
              <a:latin typeface="Arial" pitchFamily="34" charset="0"/>
              <a:cs typeface="Arial" pitchFamily="34" charset="0"/>
            </a:endParaRPr>
          </a:p>
          <a:p>
            <a:pPr>
              <a:spcAft>
                <a:spcPts val="588"/>
              </a:spcAft>
            </a:pPr>
            <a:r>
              <a:rPr lang="en-US" dirty="0">
                <a:solidFill>
                  <a:srgbClr val="000000"/>
                </a:solidFill>
                <a:latin typeface="Arial" pitchFamily="34" charset="0"/>
                <a:cs typeface="Arial" pitchFamily="34" charset="0"/>
              </a:rPr>
              <a:t>The correct answer is </a:t>
            </a:r>
            <a:r>
              <a:rPr lang="en-US" baseline="0" dirty="0">
                <a:solidFill>
                  <a:srgbClr val="000000"/>
                </a:solidFill>
                <a:latin typeface="Arial" pitchFamily="34" charset="0"/>
                <a:cs typeface="Arial" pitchFamily="34" charset="0"/>
              </a:rPr>
              <a:t>D, media.</a:t>
            </a:r>
          </a:p>
          <a:p>
            <a:pPr>
              <a:spcAft>
                <a:spcPts val="588"/>
              </a:spcAft>
            </a:pPr>
            <a:endParaRPr lang="en-US" baseline="0" dirty="0">
              <a:solidFill>
                <a:srgbClr val="000000"/>
              </a:solidFill>
              <a:latin typeface="Arial" pitchFamily="34" charset="0"/>
              <a:cs typeface="Arial" pitchFamily="34" charset="0"/>
            </a:endParaRPr>
          </a:p>
          <a:p>
            <a:pPr>
              <a:spcAft>
                <a:spcPts val="588"/>
              </a:spcAft>
            </a:pPr>
            <a:r>
              <a:rPr lang="en-US" b="0" dirty="0"/>
              <a:t>&lt;</a:t>
            </a:r>
            <a:r>
              <a:rPr lang="en-US" b="1" dirty="0"/>
              <a:t>READ</a:t>
            </a:r>
            <a:r>
              <a:rPr lang="en-US" b="0" baseline="0" dirty="0"/>
              <a:t> </a:t>
            </a:r>
            <a:r>
              <a:rPr lang="en-US" b="0" baseline="0" dirty="0">
                <a:solidFill>
                  <a:srgbClr val="000000"/>
                </a:solidFill>
                <a:latin typeface="Arial" pitchFamily="34" charset="0"/>
                <a:cs typeface="Arial" pitchFamily="34" charset="0"/>
              </a:rPr>
              <a:t>the second </a:t>
            </a:r>
            <a:r>
              <a:rPr lang="en-US" dirty="0">
                <a:solidFill>
                  <a:srgbClr val="000000"/>
                </a:solidFill>
                <a:latin typeface="Arial" pitchFamily="34" charset="0"/>
                <a:cs typeface="Arial" pitchFamily="34" charset="0"/>
              </a:rPr>
              <a:t>knowledge check question and wait for participant responses.&gt;</a:t>
            </a:r>
          </a:p>
          <a:p>
            <a:pPr>
              <a:spcAft>
                <a:spcPts val="588"/>
              </a:spcAft>
            </a:pPr>
            <a:endParaRPr lang="en-US" dirty="0">
              <a:solidFill>
                <a:srgbClr val="000000"/>
              </a:solidFill>
              <a:latin typeface="Arial" pitchFamily="34" charset="0"/>
              <a:cs typeface="Arial" pitchFamily="34" charset="0"/>
            </a:endParaRPr>
          </a:p>
          <a:p>
            <a:pPr>
              <a:spcAft>
                <a:spcPts val="588"/>
              </a:spcAft>
            </a:pPr>
            <a:r>
              <a:rPr lang="en-US" b="0" dirty="0">
                <a:solidFill>
                  <a:srgbClr val="000000"/>
                </a:solidFill>
                <a:latin typeface="Arial" pitchFamily="34" charset="0"/>
                <a:cs typeface="Arial" pitchFamily="34" charset="0"/>
              </a:rPr>
              <a:t>&lt;</a:t>
            </a:r>
            <a:r>
              <a:rPr lang="en-US" b="1" dirty="0">
                <a:solidFill>
                  <a:srgbClr val="000000"/>
                </a:solidFill>
                <a:latin typeface="Arial" pitchFamily="34" charset="0"/>
                <a:cs typeface="Arial" pitchFamily="34" charset="0"/>
              </a:rPr>
              <a:t>CLICK</a:t>
            </a:r>
            <a:r>
              <a:rPr lang="en-US" b="0" baseline="0" dirty="0">
                <a:solidFill>
                  <a:srgbClr val="000000"/>
                </a:solidFill>
                <a:latin typeface="Arial" pitchFamily="34" charset="0"/>
                <a:cs typeface="Arial" pitchFamily="34" charset="0"/>
              </a:rPr>
              <a:t> </a:t>
            </a:r>
            <a:r>
              <a:rPr lang="en-US" dirty="0">
                <a:solidFill>
                  <a:srgbClr val="000000"/>
                </a:solidFill>
                <a:latin typeface="Arial" pitchFamily="34" charset="0"/>
                <a:cs typeface="Arial" pitchFamily="34" charset="0"/>
              </a:rPr>
              <a:t>for</a:t>
            </a:r>
            <a:r>
              <a:rPr lang="en-US" baseline="0" dirty="0">
                <a:solidFill>
                  <a:srgbClr val="000000"/>
                </a:solidFill>
                <a:latin typeface="Arial" pitchFamily="34" charset="0"/>
                <a:cs typeface="Arial" pitchFamily="34" charset="0"/>
              </a:rPr>
              <a:t> answer</a:t>
            </a:r>
            <a:r>
              <a:rPr lang="en-US" dirty="0">
                <a:solidFill>
                  <a:srgbClr val="000000"/>
                </a:solidFill>
                <a:latin typeface="Arial" pitchFamily="34" charset="0"/>
                <a:cs typeface="Arial" pitchFamily="34" charset="0"/>
              </a:rPr>
              <a:t> to appear.&gt;</a:t>
            </a:r>
          </a:p>
          <a:p>
            <a:pPr>
              <a:spcAft>
                <a:spcPts val="588"/>
              </a:spcAft>
            </a:pPr>
            <a:endParaRPr lang="en-US" dirty="0">
              <a:solidFill>
                <a:srgbClr val="000000"/>
              </a:solidFill>
              <a:latin typeface="Arial" pitchFamily="34" charset="0"/>
              <a:cs typeface="Arial" pitchFamily="34" charset="0"/>
            </a:endParaRPr>
          </a:p>
          <a:p>
            <a:pPr>
              <a:spcAft>
                <a:spcPts val="588"/>
              </a:spcAft>
            </a:pPr>
            <a:r>
              <a:rPr lang="en-US" dirty="0">
                <a:solidFill>
                  <a:srgbClr val="000000"/>
                </a:solidFill>
                <a:latin typeface="Arial" pitchFamily="34" charset="0"/>
                <a:cs typeface="Arial" pitchFamily="34" charset="0"/>
              </a:rPr>
              <a:t>The correct answer is </a:t>
            </a:r>
            <a:r>
              <a:rPr lang="en-US" baseline="0" dirty="0">
                <a:solidFill>
                  <a:srgbClr val="000000"/>
                </a:solidFill>
                <a:latin typeface="Arial" pitchFamily="34" charset="0"/>
                <a:cs typeface="Arial" pitchFamily="34" charset="0"/>
              </a:rPr>
              <a:t>C, government.</a:t>
            </a:r>
          </a:p>
          <a:p>
            <a:pPr>
              <a:spcAft>
                <a:spcPts val="588"/>
              </a:spcAft>
            </a:pPr>
            <a:endParaRPr lang="en-US" baseline="0" dirty="0">
              <a:solidFill>
                <a:srgbClr val="000000"/>
              </a:solidFill>
              <a:latin typeface="Arial" pitchFamily="34" charset="0"/>
              <a:cs typeface="Arial" pitchFamily="34" charset="0"/>
            </a:endParaRPr>
          </a:p>
          <a:p>
            <a:pPr>
              <a:spcAft>
                <a:spcPts val="588"/>
              </a:spcAft>
            </a:pPr>
            <a:r>
              <a:rPr lang="en-US" b="0" dirty="0"/>
              <a:t>&lt;</a:t>
            </a:r>
            <a:r>
              <a:rPr lang="en-US" b="1" dirty="0"/>
              <a:t>READ</a:t>
            </a:r>
            <a:r>
              <a:rPr lang="en-US" b="0" baseline="0" dirty="0"/>
              <a:t> </a:t>
            </a:r>
            <a:r>
              <a:rPr lang="en-US" b="0" baseline="0" dirty="0">
                <a:solidFill>
                  <a:srgbClr val="000000"/>
                </a:solidFill>
                <a:latin typeface="Arial" pitchFamily="34" charset="0"/>
                <a:cs typeface="Arial" pitchFamily="34" charset="0"/>
              </a:rPr>
              <a:t>the third </a:t>
            </a:r>
            <a:r>
              <a:rPr lang="en-US" dirty="0">
                <a:solidFill>
                  <a:srgbClr val="000000"/>
                </a:solidFill>
                <a:latin typeface="Arial" pitchFamily="34" charset="0"/>
                <a:cs typeface="Arial" pitchFamily="34" charset="0"/>
              </a:rPr>
              <a:t>knowledge check question and wait for participant responses.&gt;</a:t>
            </a:r>
          </a:p>
          <a:p>
            <a:pPr>
              <a:spcAft>
                <a:spcPts val="588"/>
              </a:spcAft>
            </a:pPr>
            <a:endParaRPr lang="en-US" dirty="0">
              <a:solidFill>
                <a:srgbClr val="000000"/>
              </a:solidFill>
              <a:latin typeface="Arial" pitchFamily="34" charset="0"/>
              <a:cs typeface="Arial" pitchFamily="34" charset="0"/>
            </a:endParaRPr>
          </a:p>
          <a:p>
            <a:pPr>
              <a:spcAft>
                <a:spcPts val="588"/>
              </a:spcAft>
            </a:pPr>
            <a:r>
              <a:rPr lang="en-US" b="0" dirty="0">
                <a:solidFill>
                  <a:srgbClr val="000000"/>
                </a:solidFill>
                <a:latin typeface="Arial" pitchFamily="34" charset="0"/>
                <a:cs typeface="Arial" pitchFamily="34" charset="0"/>
              </a:rPr>
              <a:t>&lt;</a:t>
            </a:r>
            <a:r>
              <a:rPr lang="en-US" b="1" dirty="0">
                <a:solidFill>
                  <a:srgbClr val="000000"/>
                </a:solidFill>
                <a:latin typeface="Arial" pitchFamily="34" charset="0"/>
                <a:cs typeface="Arial" pitchFamily="34" charset="0"/>
              </a:rPr>
              <a:t>CLICK</a:t>
            </a:r>
            <a:r>
              <a:rPr lang="en-US" b="0" baseline="0" dirty="0">
                <a:solidFill>
                  <a:srgbClr val="000000"/>
                </a:solidFill>
                <a:latin typeface="Arial" pitchFamily="34" charset="0"/>
                <a:cs typeface="Arial" pitchFamily="34" charset="0"/>
              </a:rPr>
              <a:t> </a:t>
            </a:r>
            <a:r>
              <a:rPr lang="en-US" dirty="0">
                <a:solidFill>
                  <a:srgbClr val="000000"/>
                </a:solidFill>
                <a:latin typeface="Arial" pitchFamily="34" charset="0"/>
                <a:cs typeface="Arial" pitchFamily="34" charset="0"/>
              </a:rPr>
              <a:t>for</a:t>
            </a:r>
            <a:r>
              <a:rPr lang="en-US" baseline="0" dirty="0">
                <a:solidFill>
                  <a:srgbClr val="000000"/>
                </a:solidFill>
                <a:latin typeface="Arial" pitchFamily="34" charset="0"/>
                <a:cs typeface="Arial" pitchFamily="34" charset="0"/>
              </a:rPr>
              <a:t> answer</a:t>
            </a:r>
            <a:r>
              <a:rPr lang="en-US" dirty="0">
                <a:solidFill>
                  <a:srgbClr val="000000"/>
                </a:solidFill>
                <a:latin typeface="Arial" pitchFamily="34" charset="0"/>
                <a:cs typeface="Arial" pitchFamily="34" charset="0"/>
              </a:rPr>
              <a:t> to appear.&gt;</a:t>
            </a:r>
          </a:p>
          <a:p>
            <a:pPr>
              <a:spcAft>
                <a:spcPts val="588"/>
              </a:spcAft>
            </a:pPr>
            <a:endParaRPr lang="en-US" dirty="0">
              <a:solidFill>
                <a:srgbClr val="000000"/>
              </a:solidFill>
              <a:latin typeface="Arial" pitchFamily="34" charset="0"/>
              <a:cs typeface="Arial" pitchFamily="34" charset="0"/>
            </a:endParaRPr>
          </a:p>
          <a:p>
            <a:pPr>
              <a:spcAft>
                <a:spcPts val="588"/>
              </a:spcAft>
            </a:pPr>
            <a:r>
              <a:rPr lang="en-US" dirty="0">
                <a:solidFill>
                  <a:srgbClr val="000000"/>
                </a:solidFill>
                <a:latin typeface="Arial" pitchFamily="34" charset="0"/>
                <a:cs typeface="Arial" pitchFamily="34" charset="0"/>
              </a:rPr>
              <a:t>The correct answer is </a:t>
            </a:r>
            <a:r>
              <a:rPr lang="en-US" baseline="0" dirty="0">
                <a:solidFill>
                  <a:srgbClr val="000000"/>
                </a:solidFill>
                <a:latin typeface="Arial" pitchFamily="34" charset="0"/>
                <a:cs typeface="Arial" pitchFamily="34" charset="0"/>
              </a:rPr>
              <a:t>A, academia.</a:t>
            </a:r>
          </a:p>
          <a:p>
            <a:pPr>
              <a:spcAft>
                <a:spcPts val="588"/>
              </a:spcAft>
            </a:pPr>
            <a:endParaRPr lang="en-US" baseline="0" dirty="0">
              <a:solidFill>
                <a:srgbClr val="000000"/>
              </a:solidFill>
              <a:latin typeface="Arial" pitchFamily="34" charset="0"/>
              <a:cs typeface="Arial" pitchFamily="34" charset="0"/>
            </a:endParaRPr>
          </a:p>
          <a:p>
            <a:pPr>
              <a:spcAft>
                <a:spcPts val="588"/>
              </a:spcAft>
            </a:pPr>
            <a:r>
              <a:rPr lang="en-US" b="0" dirty="0"/>
              <a:t>&lt;</a:t>
            </a:r>
            <a:r>
              <a:rPr lang="en-US" b="1" dirty="0"/>
              <a:t>READ</a:t>
            </a:r>
            <a:r>
              <a:rPr lang="en-US" b="0" baseline="0" dirty="0"/>
              <a:t> </a:t>
            </a:r>
            <a:r>
              <a:rPr lang="en-US" b="0" baseline="0" dirty="0">
                <a:solidFill>
                  <a:srgbClr val="000000"/>
                </a:solidFill>
                <a:latin typeface="Arial" pitchFamily="34" charset="0"/>
                <a:cs typeface="Arial" pitchFamily="34" charset="0"/>
              </a:rPr>
              <a:t>the fourth </a:t>
            </a:r>
            <a:r>
              <a:rPr lang="en-US" dirty="0">
                <a:solidFill>
                  <a:srgbClr val="000000"/>
                </a:solidFill>
                <a:latin typeface="Arial" pitchFamily="34" charset="0"/>
                <a:cs typeface="Arial" pitchFamily="34" charset="0"/>
              </a:rPr>
              <a:t>knowledge check question and wait for participant responses.&gt;</a:t>
            </a:r>
          </a:p>
          <a:p>
            <a:pPr>
              <a:spcAft>
                <a:spcPts val="588"/>
              </a:spcAft>
            </a:pPr>
            <a:endParaRPr lang="en-US" dirty="0">
              <a:solidFill>
                <a:srgbClr val="000000"/>
              </a:solidFill>
              <a:latin typeface="Arial" pitchFamily="34" charset="0"/>
              <a:cs typeface="Arial" pitchFamily="34" charset="0"/>
            </a:endParaRPr>
          </a:p>
          <a:p>
            <a:pPr>
              <a:spcAft>
                <a:spcPts val="588"/>
              </a:spcAft>
            </a:pPr>
            <a:r>
              <a:rPr lang="en-US" b="0" dirty="0">
                <a:solidFill>
                  <a:srgbClr val="000000"/>
                </a:solidFill>
                <a:latin typeface="Arial" pitchFamily="34" charset="0"/>
                <a:cs typeface="Arial" pitchFamily="34" charset="0"/>
              </a:rPr>
              <a:t>&lt;</a:t>
            </a:r>
            <a:r>
              <a:rPr lang="en-US" b="1" dirty="0">
                <a:solidFill>
                  <a:srgbClr val="000000"/>
                </a:solidFill>
                <a:latin typeface="Arial" pitchFamily="34" charset="0"/>
                <a:cs typeface="Arial" pitchFamily="34" charset="0"/>
              </a:rPr>
              <a:t>CLICK</a:t>
            </a:r>
            <a:r>
              <a:rPr lang="en-US" b="0" baseline="0" dirty="0">
                <a:solidFill>
                  <a:srgbClr val="000000"/>
                </a:solidFill>
                <a:latin typeface="Arial" pitchFamily="34" charset="0"/>
                <a:cs typeface="Arial" pitchFamily="34" charset="0"/>
              </a:rPr>
              <a:t> </a:t>
            </a:r>
            <a:r>
              <a:rPr lang="en-US" dirty="0">
                <a:solidFill>
                  <a:srgbClr val="000000"/>
                </a:solidFill>
                <a:latin typeface="Arial" pitchFamily="34" charset="0"/>
                <a:cs typeface="Arial" pitchFamily="34" charset="0"/>
              </a:rPr>
              <a:t>for</a:t>
            </a:r>
            <a:r>
              <a:rPr lang="en-US" baseline="0" dirty="0">
                <a:solidFill>
                  <a:srgbClr val="000000"/>
                </a:solidFill>
                <a:latin typeface="Arial" pitchFamily="34" charset="0"/>
                <a:cs typeface="Arial" pitchFamily="34" charset="0"/>
              </a:rPr>
              <a:t> answer</a:t>
            </a:r>
            <a:r>
              <a:rPr lang="en-US" dirty="0">
                <a:solidFill>
                  <a:srgbClr val="000000"/>
                </a:solidFill>
                <a:latin typeface="Arial" pitchFamily="34" charset="0"/>
                <a:cs typeface="Arial" pitchFamily="34" charset="0"/>
              </a:rPr>
              <a:t> to appear.&gt;</a:t>
            </a:r>
          </a:p>
          <a:p>
            <a:pPr>
              <a:spcAft>
                <a:spcPts val="588"/>
              </a:spcAft>
            </a:pPr>
            <a:endParaRPr lang="en-US" dirty="0">
              <a:solidFill>
                <a:srgbClr val="000000"/>
              </a:solidFill>
              <a:latin typeface="Arial" pitchFamily="34" charset="0"/>
              <a:cs typeface="Arial" pitchFamily="34" charset="0"/>
            </a:endParaRPr>
          </a:p>
          <a:p>
            <a:pPr>
              <a:spcAft>
                <a:spcPts val="588"/>
              </a:spcAft>
            </a:pPr>
            <a:r>
              <a:rPr lang="en-US" dirty="0">
                <a:solidFill>
                  <a:srgbClr val="000000"/>
                </a:solidFill>
                <a:latin typeface="Arial" pitchFamily="34" charset="0"/>
                <a:cs typeface="Arial" pitchFamily="34" charset="0"/>
              </a:rPr>
              <a:t>The correct answer is </a:t>
            </a:r>
            <a:r>
              <a:rPr lang="en-US" baseline="0" dirty="0">
                <a:solidFill>
                  <a:srgbClr val="000000"/>
                </a:solidFill>
                <a:latin typeface="Arial" pitchFamily="34" charset="0"/>
                <a:cs typeface="Arial" pitchFamily="34" charset="0"/>
              </a:rPr>
              <a:t>B, employers and businesses.</a:t>
            </a:r>
            <a:endParaRPr lang="en-US" dirty="0">
              <a:solidFill>
                <a:srgbClr val="000000"/>
              </a:solidFill>
              <a:latin typeface="Arial" pitchFamily="34" charset="0"/>
              <a:cs typeface="Arial" pitchFamily="34" charset="0"/>
            </a:endParaRPr>
          </a:p>
          <a:p>
            <a:pPr marL="225573" indent="-225573">
              <a:spcAft>
                <a:spcPts val="588"/>
              </a:spcAft>
              <a:buAutoNum type="alphaUcPeriod" startAt="4"/>
            </a:pPr>
            <a:endParaRPr lang="en-US" dirty="0">
              <a:solidFill>
                <a:srgbClr val="000000"/>
              </a:solidFill>
              <a:latin typeface="Arial" pitchFamily="34" charset="0"/>
              <a:cs typeface="Arial" pitchFamily="34" charset="0"/>
            </a:endParaRPr>
          </a:p>
          <a:p>
            <a:pPr>
              <a:spcAft>
                <a:spcPts val="588"/>
              </a:spcAft>
            </a:pPr>
            <a:r>
              <a:rPr lang="en-US" b="1" dirty="0">
                <a:latin typeface="Arial" pitchFamily="34" charset="0"/>
                <a:cs typeface="Arial" pitchFamily="34" charset="0"/>
              </a:rPr>
              <a:t>GO</a:t>
            </a:r>
            <a:r>
              <a:rPr lang="en-US" dirty="0">
                <a:latin typeface="Arial" pitchFamily="34" charset="0"/>
                <a:cs typeface="Arial" pitchFamily="34" charset="0"/>
              </a:rPr>
              <a:t> to next slide.</a:t>
            </a:r>
            <a:endParaRPr lang="en-US"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38</a:t>
            </a:fld>
            <a:endParaRPr lang="en-US" dirty="0"/>
          </a:p>
        </p:txBody>
      </p:sp>
    </p:spTree>
    <p:extLst>
      <p:ext uri="{BB962C8B-B14F-4D97-AF65-F5344CB8AC3E}">
        <p14:creationId xmlns:p14="http://schemas.microsoft.com/office/powerpoint/2010/main" val="29550418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387136"/>
            <a:ext cx="5486400" cy="1373901"/>
          </a:xfrm>
        </p:spPr>
        <p:txBody>
          <a:bodyPr/>
          <a:lstStyle/>
          <a:p>
            <a:r>
              <a:rPr lang="en-US" dirty="0"/>
              <a:t>Topic 6</a:t>
            </a:r>
          </a:p>
          <a:p>
            <a:endParaRPr lang="en-US" dirty="0"/>
          </a:p>
          <a:p>
            <a:r>
              <a:rPr lang="en-US" dirty="0"/>
              <a:t>Determining and Influencing the Public’s Health</a:t>
            </a:r>
          </a:p>
          <a:p>
            <a:endParaRPr lang="en-US" dirty="0"/>
          </a:p>
          <a:p>
            <a:pPr defTabSz="902289">
              <a:lnSpc>
                <a:spcPct val="150000"/>
              </a:lnSpc>
              <a:defRPr/>
            </a:pPr>
            <a:r>
              <a:rPr lang="en-US" b="1" dirty="0">
                <a:solidFill>
                  <a:srgbClr val="000000"/>
                </a:solidFill>
              </a:rPr>
              <a:t>GO</a:t>
            </a:r>
            <a:r>
              <a:rPr lang="en-US" dirty="0">
                <a:solidFill>
                  <a:srgbClr val="000000"/>
                </a:solidFill>
              </a:rPr>
              <a:t> to next slide.</a:t>
            </a:r>
            <a:endParaRPr lang="en-US" baseline="0" dirty="0"/>
          </a:p>
        </p:txBody>
      </p:sp>
      <p:sp>
        <p:nvSpPr>
          <p:cNvPr id="4" name="Slide Number Placeholder 3"/>
          <p:cNvSpPr>
            <a:spLocks noGrp="1"/>
          </p:cNvSpPr>
          <p:nvPr>
            <p:ph type="sldNum" sz="quarter" idx="10"/>
          </p:nvPr>
        </p:nvSpPr>
        <p:spPr/>
        <p:txBody>
          <a:bodyPr/>
          <a:lstStyle/>
          <a:p>
            <a:fld id="{153BCB96-7EEC-4C1C-92AC-A1AF7B1B30F2}" type="slidenum">
              <a:rPr lang="en-US" smtClean="0"/>
              <a:pPr/>
              <a:t>39</a:t>
            </a:fld>
            <a:endParaRPr lang="en-US" dirty="0"/>
          </a:p>
        </p:txBody>
      </p:sp>
    </p:spTree>
    <p:extLst>
      <p:ext uri="{BB962C8B-B14F-4D97-AF65-F5344CB8AC3E}">
        <p14:creationId xmlns:p14="http://schemas.microsoft.com/office/powerpoint/2010/main" val="1415079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387136"/>
            <a:ext cx="5486400" cy="2516901"/>
          </a:xfrm>
        </p:spPr>
        <p:txBody>
          <a:bodyPr/>
          <a:lstStyle/>
          <a:p>
            <a:pPr defTabSz="902239">
              <a:defRPr/>
            </a:pPr>
            <a:r>
              <a:rPr lang="en-US" b="0" dirty="0"/>
              <a:t>Topic 1</a:t>
            </a:r>
          </a:p>
          <a:p>
            <a:pPr defTabSz="902239">
              <a:defRPr/>
            </a:pPr>
            <a:endParaRPr lang="en-US" b="0" dirty="0"/>
          </a:p>
          <a:p>
            <a:pPr defTabSz="902239">
              <a:defRPr/>
            </a:pPr>
            <a:r>
              <a:rPr lang="en-US" b="0" i="0" strike="noStrike" baseline="0" dirty="0"/>
              <a:t>Public Health Definition and Key Terms</a:t>
            </a:r>
          </a:p>
          <a:p>
            <a:pPr defTabSz="902239">
              <a:defRPr/>
            </a:pPr>
            <a:endParaRPr lang="en-US" b="0" i="0" strike="noStrike" baseline="0" dirty="0"/>
          </a:p>
          <a:p>
            <a:r>
              <a:rPr lang="en-US" b="1" dirty="0"/>
              <a:t>SAY:</a:t>
            </a:r>
            <a:endParaRPr lang="en-US" dirty="0"/>
          </a:p>
          <a:p>
            <a:r>
              <a:rPr lang="en-US" dirty="0"/>
              <a:t> </a:t>
            </a:r>
          </a:p>
          <a:p>
            <a:r>
              <a:rPr lang="en-US" dirty="0"/>
              <a:t>We will begin this course with an overview of what public health is, along with key terms associated with public health.</a:t>
            </a:r>
          </a:p>
          <a:p>
            <a:r>
              <a:rPr lang="en-US" dirty="0"/>
              <a:t> </a:t>
            </a:r>
          </a:p>
          <a:p>
            <a:r>
              <a:rPr lang="en-US" b="1" dirty="0"/>
              <a:t>GO</a:t>
            </a:r>
            <a:r>
              <a:rPr lang="en-US" dirty="0"/>
              <a:t> to next slide.</a:t>
            </a:r>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4</a:t>
            </a:fld>
            <a:endParaRPr lang="en-US" dirty="0"/>
          </a:p>
        </p:txBody>
      </p:sp>
    </p:spTree>
    <p:extLst>
      <p:ext uri="{BB962C8B-B14F-4D97-AF65-F5344CB8AC3E}">
        <p14:creationId xmlns:p14="http://schemas.microsoft.com/office/powerpoint/2010/main" val="29313251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87135"/>
            <a:ext cx="5486400" cy="6784102"/>
          </a:xfrm>
        </p:spPr>
        <p:txBody>
          <a:bodyPr/>
          <a:lstStyle/>
          <a:p>
            <a:pPr defTabSz="902289">
              <a:spcAft>
                <a:spcPts val="592"/>
              </a:spcAft>
              <a:defRPr/>
            </a:pPr>
            <a:r>
              <a:rPr lang="en-US" b="1" baseline="0" dirty="0"/>
              <a:t>SAY:</a:t>
            </a:r>
          </a:p>
          <a:p>
            <a:pPr defTabSz="902289">
              <a:spcAft>
                <a:spcPts val="592"/>
              </a:spcAft>
              <a:defRPr/>
            </a:pPr>
            <a:endParaRPr lang="en-US" b="1" baseline="0" dirty="0"/>
          </a:p>
          <a:p>
            <a:r>
              <a:rPr lang="en-US" dirty="0"/>
              <a:t>As we discussed previously in the course, certain factors determine a person's state of health. Scientists generally recognize these health determinants for any population.</a:t>
            </a:r>
          </a:p>
          <a:p>
            <a:r>
              <a:rPr lang="en-US" dirty="0"/>
              <a:t> </a:t>
            </a:r>
          </a:p>
          <a:p>
            <a:r>
              <a:rPr lang="en-US" dirty="0"/>
              <a:t>Take a minute to read them.</a:t>
            </a:r>
          </a:p>
          <a:p>
            <a:r>
              <a:rPr lang="en-US" dirty="0"/>
              <a:t> </a:t>
            </a:r>
          </a:p>
          <a:p>
            <a:r>
              <a:rPr lang="en-US" dirty="0"/>
              <a:t> &lt;</a:t>
            </a:r>
            <a:r>
              <a:rPr lang="en-US" b="1" dirty="0"/>
              <a:t>ASK </a:t>
            </a:r>
            <a:r>
              <a:rPr lang="en-US" dirty="0"/>
              <a:t>the following question.&gt;</a:t>
            </a:r>
          </a:p>
          <a:p>
            <a:endParaRPr lang="en-US" dirty="0"/>
          </a:p>
          <a:p>
            <a:r>
              <a:rPr lang="en-US" b="1" dirty="0"/>
              <a:t> </a:t>
            </a:r>
            <a:r>
              <a:rPr lang="en-US" dirty="0"/>
              <a:t>What are some specific examples of each type of health determinants? </a:t>
            </a:r>
          </a:p>
          <a:p>
            <a:r>
              <a:rPr lang="en-US" dirty="0"/>
              <a:t> </a:t>
            </a:r>
          </a:p>
          <a:p>
            <a:r>
              <a:rPr lang="en-US" b="1" dirty="0"/>
              <a:t>Possible answers: </a:t>
            </a:r>
          </a:p>
          <a:p>
            <a:endParaRPr lang="en-US" dirty="0"/>
          </a:p>
          <a:p>
            <a:r>
              <a:rPr lang="en-US" b="1" dirty="0"/>
              <a:t>Genes and biology</a:t>
            </a:r>
            <a:r>
              <a:rPr lang="en-US" dirty="0"/>
              <a:t>: sex, age, genetic makeup. </a:t>
            </a:r>
          </a:p>
          <a:p>
            <a:endParaRPr lang="en-US" dirty="0"/>
          </a:p>
          <a:p>
            <a:r>
              <a:rPr lang="en-US" b="1" dirty="0"/>
              <a:t>Health behaviors</a:t>
            </a:r>
            <a:r>
              <a:rPr lang="en-US" dirty="0"/>
              <a:t>: smoking, eating habits, physical activity.</a:t>
            </a:r>
          </a:p>
          <a:p>
            <a:endParaRPr lang="en-US" dirty="0"/>
          </a:p>
          <a:p>
            <a:r>
              <a:rPr lang="en-US" b="1" dirty="0"/>
              <a:t>Social/societal characteristics,</a:t>
            </a:r>
            <a:r>
              <a:rPr lang="en-US" b="1" baseline="0" dirty="0"/>
              <a:t> including the total ecology</a:t>
            </a:r>
            <a:r>
              <a:rPr lang="en-US" dirty="0"/>
              <a:t>: discrimination because of income or sex. where a person lives, including especially air, water, and sanitation quality.</a:t>
            </a:r>
          </a:p>
          <a:p>
            <a:endParaRPr lang="en-US" dirty="0"/>
          </a:p>
          <a:p>
            <a:r>
              <a:rPr lang="en-US" b="1" dirty="0"/>
              <a:t>Medical care</a:t>
            </a:r>
            <a:r>
              <a:rPr lang="en-US" dirty="0"/>
              <a:t>: quality health care, insurance coverage.</a:t>
            </a:r>
          </a:p>
          <a:p>
            <a:endParaRPr lang="en-US" dirty="0"/>
          </a:p>
          <a:p>
            <a:r>
              <a:rPr lang="en-US" b="1" dirty="0"/>
              <a:t>Other answers</a:t>
            </a:r>
            <a:r>
              <a:rPr lang="en-US" dirty="0"/>
              <a:t>: level of education achieved, immunity levels, income level, parenting, race/ethnicity, quality of the surrounding built environment, quality of schools, and ability to work.</a:t>
            </a:r>
          </a:p>
          <a:p>
            <a:endParaRPr lang="en-US" baseline="0" dirty="0">
              <a:latin typeface="Arial" pitchFamily="34" charset="0"/>
              <a:cs typeface="Arial" pitchFamily="34" charset="0"/>
            </a:endParaRPr>
          </a:p>
          <a:p>
            <a:r>
              <a:rPr lang="en-US" b="1" dirty="0"/>
              <a:t>GO</a:t>
            </a:r>
            <a:r>
              <a:rPr lang="en-US" b="0" dirty="0"/>
              <a:t> t</a:t>
            </a:r>
            <a:r>
              <a:rPr lang="en-US" baseline="0" dirty="0"/>
              <a:t>o next slide.</a:t>
            </a:r>
            <a:endParaRPr lang="en-US"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40</a:t>
            </a:fld>
            <a:endParaRPr lang="en-US" dirty="0"/>
          </a:p>
        </p:txBody>
      </p:sp>
    </p:spTree>
    <p:extLst>
      <p:ext uri="{BB962C8B-B14F-4D97-AF65-F5344CB8AC3E}">
        <p14:creationId xmlns:p14="http://schemas.microsoft.com/office/powerpoint/2010/main" val="39494602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5435" y="4387138"/>
            <a:ext cx="5367130" cy="6098299"/>
          </a:xfrm>
        </p:spPr>
        <p:txBody>
          <a:bodyPr/>
          <a:lstStyle/>
          <a:p>
            <a:pPr defTabSz="902239">
              <a:defRPr/>
            </a:pPr>
            <a:r>
              <a:rPr lang="en-US" b="1" baseline="0" dirty="0"/>
              <a:t>SAY:</a:t>
            </a:r>
          </a:p>
          <a:p>
            <a:pPr defTabSz="902239">
              <a:defRPr/>
            </a:pPr>
            <a:endParaRPr lang="en-US" b="1" baseline="0" dirty="0"/>
          </a:p>
          <a:p>
            <a:pPr rtl="0"/>
            <a:r>
              <a:rPr lang="en-US" dirty="0"/>
              <a:t>This chart is an estimate of how these four major determinants influence health at the population level.</a:t>
            </a:r>
          </a:p>
          <a:p>
            <a:pPr rtl="0"/>
            <a:endParaRPr lang="en-US" dirty="0"/>
          </a:p>
          <a:p>
            <a:pPr rtl="0"/>
            <a:r>
              <a:rPr lang="en-US" dirty="0"/>
              <a:t>Notice the portion of the chart that represents medical care. We spend trillions of dollars on health care, yet it only determines about 25% of our health. The remaining 75% of what determines our health as a population is our total environment or ecology, including the social environment in which we live, plus our health behaviors and to a lesser extent, our genes and biology.</a:t>
            </a:r>
          </a:p>
          <a:p>
            <a:pPr rtl="0"/>
            <a:endParaRPr lang="en-US" dirty="0"/>
          </a:p>
          <a:p>
            <a:pPr rtl="0"/>
            <a:r>
              <a:rPr lang="en-US" dirty="0"/>
              <a:t>An example of the role these determinants play in our daily lives is through nutrition and physical activity. Both are essential elements in producing optimal health and should be viewed in the context of such environmental factors as</a:t>
            </a:r>
          </a:p>
          <a:p>
            <a:pPr rtl="0"/>
            <a:endParaRPr lang="en-US" dirty="0"/>
          </a:p>
          <a:p>
            <a:pPr marL="171437" indent="-171437">
              <a:buFont typeface="Arial" panose="020B0604020202020204" pitchFamily="34" charset="0"/>
              <a:buChar char="•"/>
            </a:pPr>
            <a:r>
              <a:rPr lang="en-US" dirty="0"/>
              <a:t>social and cultural norms that influence food choices and physical activity,</a:t>
            </a:r>
          </a:p>
          <a:p>
            <a:pPr marL="171437" indent="-171437">
              <a:buFont typeface="Arial" panose="020B0604020202020204" pitchFamily="34" charset="0"/>
              <a:buChar char="•"/>
            </a:pPr>
            <a:endParaRPr lang="en-US" dirty="0"/>
          </a:p>
          <a:p>
            <a:pPr marL="171437" indent="-171437">
              <a:buFont typeface="Arial" panose="020B0604020202020204" pitchFamily="34" charset="0"/>
              <a:buChar char="•"/>
            </a:pPr>
            <a:r>
              <a:rPr lang="en-US" dirty="0"/>
              <a:t>environmental characteristics, such as availability (lack of healthy food, open space for exercise, or safety in urban neighborhoods), and</a:t>
            </a:r>
          </a:p>
          <a:p>
            <a:pPr marL="171437" indent="-171437">
              <a:buFont typeface="Arial" panose="020B0604020202020204" pitchFamily="34" charset="0"/>
              <a:buChar char="•"/>
            </a:pPr>
            <a:endParaRPr lang="en-US" dirty="0"/>
          </a:p>
          <a:p>
            <a:pPr marL="171437" indent="-171437">
              <a:buFont typeface="Arial" panose="020B0604020202020204" pitchFamily="34" charset="0"/>
              <a:buChar char="•"/>
            </a:pPr>
            <a:r>
              <a:rPr lang="en-US" dirty="0"/>
              <a:t>sector influences, such as the marketing of processed food. </a:t>
            </a:r>
          </a:p>
          <a:p>
            <a:pPr rtl="0"/>
            <a:endParaRPr lang="en-US" dirty="0"/>
          </a:p>
          <a:p>
            <a:pPr rtl="0"/>
            <a:r>
              <a:rPr lang="en-US" dirty="0"/>
              <a:t>All of these factors influence our individual choices, which in turn, influence our overall health. </a:t>
            </a:r>
          </a:p>
          <a:p>
            <a:pPr rtl="0"/>
            <a:endParaRPr lang="en-US" dirty="0"/>
          </a:p>
          <a:p>
            <a:pPr defTabSz="902289">
              <a:defRPr/>
            </a:pPr>
            <a:r>
              <a:rPr lang="en-US" b="1" dirty="0"/>
              <a:t>GO</a:t>
            </a:r>
            <a:r>
              <a:rPr lang="en-US" b="0" dirty="0"/>
              <a:t> t</a:t>
            </a:r>
            <a:r>
              <a:rPr lang="en-US" baseline="0" dirty="0"/>
              <a:t>o next slide.</a:t>
            </a:r>
            <a:endParaRPr lang="en-US"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41</a:t>
            </a:fld>
            <a:endParaRPr lang="en-US" dirty="0"/>
          </a:p>
        </p:txBody>
      </p:sp>
    </p:spTree>
    <p:extLst>
      <p:ext uri="{BB962C8B-B14F-4D97-AF65-F5344CB8AC3E}">
        <p14:creationId xmlns:p14="http://schemas.microsoft.com/office/powerpoint/2010/main" val="32583522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387135"/>
            <a:ext cx="5486400" cy="5793502"/>
          </a:xfrm>
        </p:spPr>
        <p:txBody>
          <a:bodyPr/>
          <a:lstStyle/>
          <a:p>
            <a:pPr defTabSz="902355">
              <a:defRPr/>
            </a:pPr>
            <a:r>
              <a:rPr lang="en-US" b="1" dirty="0"/>
              <a:t>SAY: </a:t>
            </a:r>
          </a:p>
          <a:p>
            <a:pPr defTabSz="902355">
              <a:defRPr/>
            </a:pPr>
            <a:br>
              <a:rPr lang="en-US" b="1" dirty="0"/>
            </a:br>
            <a:r>
              <a:rPr lang="en-US" b="0" dirty="0"/>
              <a:t>T</a:t>
            </a:r>
            <a:r>
              <a:rPr lang="en-US" b="0" baseline="0" dirty="0"/>
              <a:t>o address the determinants on the slide we just discussed, we have to have a plan of attack or a means to affect change. </a:t>
            </a:r>
            <a:r>
              <a:rPr lang="en-US" baseline="0" dirty="0"/>
              <a:t>This</a:t>
            </a:r>
            <a:r>
              <a:rPr lang="en-US" dirty="0"/>
              <a:t> pyramid describes such a plan — the</a:t>
            </a:r>
            <a:r>
              <a:rPr lang="en-US" baseline="0" dirty="0"/>
              <a:t> </a:t>
            </a:r>
            <a:r>
              <a:rPr lang="en-US" dirty="0"/>
              <a:t>impact of different types of public health interventions.</a:t>
            </a:r>
          </a:p>
          <a:p>
            <a:pPr defTabSz="902355">
              <a:defRPr/>
            </a:pPr>
            <a:endParaRPr lang="en-US" baseline="0" dirty="0"/>
          </a:p>
          <a:p>
            <a:pPr defTabSz="902355">
              <a:defRPr/>
            </a:pPr>
            <a:r>
              <a:rPr lang="en-US" baseline="0" dirty="0"/>
              <a:t>&lt;</a:t>
            </a:r>
            <a:r>
              <a:rPr lang="en-US" b="1" baseline="0" dirty="0"/>
              <a:t>CLICK</a:t>
            </a:r>
            <a:r>
              <a:rPr lang="en-US" baseline="0" dirty="0"/>
              <a:t> to advance animation; arrow on left will appear.&gt;</a:t>
            </a:r>
          </a:p>
          <a:p>
            <a:pPr defTabSz="902355">
              <a:defRPr/>
            </a:pPr>
            <a:endParaRPr lang="en-US" baseline="0" dirty="0"/>
          </a:p>
          <a:p>
            <a:pPr defTabSz="902355">
              <a:defRPr/>
            </a:pPr>
            <a:r>
              <a:rPr lang="en-US" baseline="0" dirty="0"/>
              <a:t>As we move down the pyramid, the public health impact grows greater. However, </a:t>
            </a:r>
          </a:p>
          <a:p>
            <a:pPr defTabSz="902355">
              <a:defRPr/>
            </a:pPr>
            <a:endParaRPr lang="en-US" baseline="0" dirty="0"/>
          </a:p>
          <a:p>
            <a:pPr defTabSz="902355">
              <a:defRPr/>
            </a:pPr>
            <a:r>
              <a:rPr lang="en-US" baseline="0" dirty="0"/>
              <a:t>&lt;</a:t>
            </a:r>
            <a:r>
              <a:rPr lang="en-US" b="1" baseline="0" dirty="0"/>
              <a:t>CLICK</a:t>
            </a:r>
            <a:r>
              <a:rPr lang="en-US" b="0" baseline="0" dirty="0"/>
              <a:t> </a:t>
            </a:r>
            <a:r>
              <a:rPr lang="en-US" baseline="0" dirty="0"/>
              <a:t>to advance animation; arrow on right will appear.&gt;</a:t>
            </a:r>
          </a:p>
          <a:p>
            <a:pPr defTabSz="902355">
              <a:defRPr/>
            </a:pPr>
            <a:endParaRPr lang="en-US" baseline="0" dirty="0"/>
          </a:p>
          <a:p>
            <a:pPr defTabSz="902355">
              <a:defRPr/>
            </a:pPr>
            <a:r>
              <a:rPr lang="en-US" baseline="0" dirty="0"/>
              <a:t>As we move up the pyramid, the amount of individual effort increases. </a:t>
            </a:r>
          </a:p>
          <a:p>
            <a:pPr defTabSz="902355">
              <a:defRPr/>
            </a:pPr>
            <a:endParaRPr lang="en-US" baseline="0" dirty="0"/>
          </a:p>
          <a:p>
            <a:pPr defTabSz="902355">
              <a:defRPr/>
            </a:pPr>
            <a:r>
              <a:rPr lang="en-US" baseline="0" dirty="0"/>
              <a:t>Starting at the top, we can do counseling and education, perform clinical interventions, have longer lasting preventive interventions, change the context in which people operate so the default decisions they make are healthy, and lastly, positively influence socioeconomic factors. </a:t>
            </a:r>
          </a:p>
          <a:p>
            <a:pPr defTabSz="902355">
              <a:defRPr/>
            </a:pPr>
            <a:endParaRPr lang="en-US" baseline="0" dirty="0"/>
          </a:p>
          <a:p>
            <a:pPr defTabSz="902355">
              <a:defRPr/>
            </a:pPr>
            <a:r>
              <a:rPr lang="en-US" baseline="0" dirty="0"/>
              <a:t>A point to emphasize here is that we have to have tradeoffs. We have to sometimes give up resources in one area to have a larger impact in another. </a:t>
            </a:r>
          </a:p>
          <a:p>
            <a:pPr defTabSz="902355">
              <a:defRPr/>
            </a:pPr>
            <a:endParaRPr lang="en-US" baseline="0" dirty="0"/>
          </a:p>
          <a:p>
            <a:pPr defTabSz="902355">
              <a:defRPr/>
            </a:pPr>
            <a:r>
              <a:rPr lang="en-US" b="0" baseline="0" dirty="0"/>
              <a:t>Let’s take a look at some examples. </a:t>
            </a:r>
          </a:p>
          <a:p>
            <a:pPr defTabSz="902355">
              <a:defRPr/>
            </a:pPr>
            <a:endParaRPr lang="en-US" b="0" baseline="0" dirty="0"/>
          </a:p>
          <a:p>
            <a:r>
              <a:rPr lang="en-US" b="1" dirty="0"/>
              <a:t>GO</a:t>
            </a:r>
            <a:r>
              <a:rPr lang="en-US" b="0" dirty="0"/>
              <a:t> t</a:t>
            </a:r>
            <a:r>
              <a:rPr lang="en-US" baseline="0" dirty="0"/>
              <a:t>o next slide.</a:t>
            </a:r>
            <a:endParaRPr lang="en-US" b="1" dirty="0">
              <a:solidFill>
                <a:srgbClr val="FF0000"/>
              </a:solidFill>
            </a:endParaRPr>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42</a:t>
            </a:fld>
            <a:endParaRPr lang="en-US" dirty="0"/>
          </a:p>
        </p:txBody>
      </p:sp>
    </p:spTree>
    <p:extLst>
      <p:ext uri="{BB962C8B-B14F-4D97-AF65-F5344CB8AC3E}">
        <p14:creationId xmlns:p14="http://schemas.microsoft.com/office/powerpoint/2010/main" val="11912418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2000" y="4389437"/>
            <a:ext cx="5367130" cy="9576698"/>
          </a:xfrm>
        </p:spPr>
        <p:txBody>
          <a:bodyPr/>
          <a:lstStyle/>
          <a:p>
            <a:pPr eaLnBrk="1" hangingPunct="1"/>
            <a:r>
              <a:rPr lang="en-US" b="1" dirty="0"/>
              <a:t>SAY:</a:t>
            </a:r>
          </a:p>
          <a:p>
            <a:pPr eaLnBrk="1" hangingPunct="1"/>
            <a:endParaRPr lang="en-US" b="1" dirty="0"/>
          </a:p>
          <a:p>
            <a:pPr eaLnBrk="1" hangingPunct="1"/>
            <a:r>
              <a:rPr lang="en-US" dirty="0"/>
              <a:t>This pyramid illustrates the impact of different types of public health interventions. Let’s start at the top of the pyramid and work down.</a:t>
            </a:r>
            <a:endParaRPr lang="en-US" b="1" dirty="0"/>
          </a:p>
          <a:p>
            <a:pPr rtl="0"/>
            <a:br>
              <a:rPr lang="en-US" baseline="0" dirty="0"/>
            </a:br>
            <a:r>
              <a:rPr lang="en-US" dirty="0"/>
              <a:t>&lt;</a:t>
            </a:r>
            <a:r>
              <a:rPr lang="en-US" b="1" dirty="0"/>
              <a:t>CLICK</a:t>
            </a:r>
            <a:r>
              <a:rPr lang="en-US" dirty="0"/>
              <a:t> to advance animation; text box will appear.&gt;</a:t>
            </a:r>
          </a:p>
          <a:p>
            <a:pPr rtl="0"/>
            <a:endParaRPr lang="en-US" dirty="0"/>
          </a:p>
          <a:p>
            <a:pPr rtl="0"/>
            <a:r>
              <a:rPr lang="en-US" dirty="0"/>
              <a:t>Counseling and education (in clinical and other settings) is regarded by some as the essence of public health action, but unfortunately, it is not as effective as we would like. That being said, at times, counseling and education are the only forms of intervention available and, when applied consistently and repeatedly, can have an impact. Examples include warning labels on cigarette packs and campaigns to promote tobacco cessation.</a:t>
            </a:r>
          </a:p>
          <a:p>
            <a:pPr rtl="0"/>
            <a:endParaRPr lang="en-US" dirty="0"/>
          </a:p>
          <a:p>
            <a:pPr rtl="0"/>
            <a:r>
              <a:rPr lang="en-US" dirty="0"/>
              <a:t>&lt;</a:t>
            </a:r>
            <a:r>
              <a:rPr lang="en-US" b="1" dirty="0"/>
              <a:t>CLICK</a:t>
            </a:r>
            <a:r>
              <a:rPr lang="en-US" dirty="0"/>
              <a:t> to advance animation; text box will appear.&gt;</a:t>
            </a:r>
          </a:p>
          <a:p>
            <a:pPr rtl="0"/>
            <a:endParaRPr lang="en-US" dirty="0"/>
          </a:p>
          <a:p>
            <a:pPr rtl="0"/>
            <a:r>
              <a:rPr lang="en-US" dirty="0"/>
              <a:t>Moving to clinical interventions, ongoing medical care for a health condition is an example. In the case of cardiovascular disease, these interventions can have a considerable effect. However, we are limited by a lack of access to certain patients who need care and lack of adherence to medical instructions in the real world.</a:t>
            </a:r>
          </a:p>
          <a:p>
            <a:pPr rtl="0"/>
            <a:endParaRPr lang="en-US" dirty="0"/>
          </a:p>
          <a:p>
            <a:pPr rtl="0"/>
            <a:r>
              <a:rPr lang="en-US" dirty="0"/>
              <a:t>&lt;</a:t>
            </a:r>
            <a:r>
              <a:rPr lang="en-US" b="1" dirty="0"/>
              <a:t>CLICK</a:t>
            </a:r>
            <a:r>
              <a:rPr lang="en-US" dirty="0"/>
              <a:t> to advance animation; text box will appear.&gt;</a:t>
            </a:r>
          </a:p>
          <a:p>
            <a:pPr rtl="0"/>
            <a:endParaRPr lang="en-US" dirty="0"/>
          </a:p>
          <a:p>
            <a:pPr rtl="0"/>
            <a:r>
              <a:rPr lang="en-US" dirty="0"/>
              <a:t>Long-lasting preventive medicine interventions, vaccines for example, prevent 2.5 million deaths among children around the world every year. In this case, a single dose or instance of an intervention can have a life-long effect.</a:t>
            </a:r>
          </a:p>
          <a:p>
            <a:pPr rtl="0"/>
            <a:endParaRPr lang="en-US" dirty="0"/>
          </a:p>
          <a:p>
            <a:pPr rtl="0"/>
            <a:r>
              <a:rPr lang="en-US" dirty="0"/>
              <a:t>&lt;</a:t>
            </a:r>
            <a:r>
              <a:rPr lang="en-US" b="1" dirty="0"/>
              <a:t>CLICK</a:t>
            </a:r>
            <a:r>
              <a:rPr lang="en-US" dirty="0"/>
              <a:t> to advance animation; text box will appear.&gt;</a:t>
            </a:r>
          </a:p>
          <a:p>
            <a:pPr rtl="0"/>
            <a:endParaRPr lang="en-US" dirty="0"/>
          </a:p>
          <a:p>
            <a:pPr rtl="0"/>
            <a:r>
              <a:rPr lang="en-US" dirty="0"/>
              <a:t>We make health decisions the default by changing the context in which behaviors occur, making it difficult to avoid the intervention. For example, changing the laws to require seat belt use in cars and banning smoking in certain public places have had substantial impact.</a:t>
            </a:r>
          </a:p>
          <a:p>
            <a:pPr rtl="0"/>
            <a:endParaRPr lang="en-US" dirty="0"/>
          </a:p>
          <a:p>
            <a:pPr rtl="0"/>
            <a:r>
              <a:rPr lang="en-US" dirty="0"/>
              <a:t>&lt;</a:t>
            </a:r>
            <a:r>
              <a:rPr lang="en-US" b="1" dirty="0"/>
              <a:t>CLICK</a:t>
            </a:r>
            <a:r>
              <a:rPr lang="en-US" dirty="0"/>
              <a:t> to advance animation; text box will appear.&gt;</a:t>
            </a:r>
          </a:p>
          <a:p>
            <a:pPr rtl="0"/>
            <a:endParaRPr lang="en-US" dirty="0"/>
          </a:p>
          <a:p>
            <a:pPr rtl="0"/>
            <a:r>
              <a:rPr lang="en-US" dirty="0"/>
              <a:t>At the base of the pyramid are public health interventions that affect socioeconomic factors. If we can improve quality of life by helping people out of poverty, providing basic sanitation, improving their access to education, healthy food, and medical care, we can greatly improve a population’s chances for a healthy life.</a:t>
            </a:r>
          </a:p>
          <a:p>
            <a:pPr rtl="0"/>
            <a:endParaRPr lang="en-US" b="1" dirty="0"/>
          </a:p>
          <a:p>
            <a:pPr rtl="0"/>
            <a:r>
              <a:rPr lang="en-US" b="1" dirty="0"/>
              <a:t>GO</a:t>
            </a:r>
            <a:r>
              <a:rPr lang="en-US" dirty="0"/>
              <a:t> to next slide.</a:t>
            </a:r>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43</a:t>
            </a:fld>
            <a:endParaRPr lang="en-US" dirty="0"/>
          </a:p>
        </p:txBody>
      </p:sp>
    </p:spTree>
    <p:extLst>
      <p:ext uri="{BB962C8B-B14F-4D97-AF65-F5344CB8AC3E}">
        <p14:creationId xmlns:p14="http://schemas.microsoft.com/office/powerpoint/2010/main" val="11912418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387136"/>
            <a:ext cx="5486400" cy="3659901"/>
          </a:xfrm>
        </p:spPr>
        <p:txBody>
          <a:bodyPr/>
          <a:lstStyle/>
          <a:p>
            <a:pPr>
              <a:spcAft>
                <a:spcPts val="588"/>
              </a:spcAft>
            </a:pPr>
            <a:r>
              <a:rPr lang="en-US" b="0" dirty="0"/>
              <a:t>&lt;</a:t>
            </a:r>
            <a:r>
              <a:rPr lang="en-US" b="1" dirty="0"/>
              <a:t>READ</a:t>
            </a:r>
            <a:r>
              <a:rPr lang="en-US" b="0" baseline="0" dirty="0"/>
              <a:t> </a:t>
            </a:r>
            <a:r>
              <a:rPr lang="en-US" dirty="0">
                <a:solidFill>
                  <a:srgbClr val="000000"/>
                </a:solidFill>
                <a:latin typeface="Arial" pitchFamily="34" charset="0"/>
                <a:cs typeface="Arial" pitchFamily="34" charset="0"/>
              </a:rPr>
              <a:t>the knowledge check question and wait for participant responses.&gt;</a:t>
            </a:r>
          </a:p>
          <a:p>
            <a:pPr>
              <a:spcAft>
                <a:spcPts val="588"/>
              </a:spcAft>
            </a:pPr>
            <a:endParaRPr lang="en-US" dirty="0">
              <a:solidFill>
                <a:srgbClr val="000000"/>
              </a:solidFill>
              <a:latin typeface="Arial" pitchFamily="34" charset="0"/>
              <a:cs typeface="Arial" pitchFamily="34" charset="0"/>
            </a:endParaRPr>
          </a:p>
          <a:p>
            <a:pPr>
              <a:spcAft>
                <a:spcPts val="588"/>
              </a:spcAft>
            </a:pPr>
            <a:r>
              <a:rPr lang="en-US" b="0" dirty="0">
                <a:solidFill>
                  <a:srgbClr val="000000"/>
                </a:solidFill>
                <a:latin typeface="Arial" pitchFamily="34" charset="0"/>
                <a:cs typeface="Arial" pitchFamily="34" charset="0"/>
              </a:rPr>
              <a:t>&lt;</a:t>
            </a:r>
            <a:r>
              <a:rPr lang="en-US" b="1" dirty="0">
                <a:solidFill>
                  <a:srgbClr val="000000"/>
                </a:solidFill>
                <a:latin typeface="Arial" pitchFamily="34" charset="0"/>
                <a:cs typeface="Arial" pitchFamily="34" charset="0"/>
              </a:rPr>
              <a:t>CLICK </a:t>
            </a:r>
            <a:r>
              <a:rPr lang="en-US" dirty="0">
                <a:solidFill>
                  <a:srgbClr val="000000"/>
                </a:solidFill>
                <a:latin typeface="Arial" pitchFamily="34" charset="0"/>
                <a:cs typeface="Arial" pitchFamily="34" charset="0"/>
              </a:rPr>
              <a:t>for correct answers to appear.&gt;</a:t>
            </a:r>
          </a:p>
          <a:p>
            <a:pPr>
              <a:spcAft>
                <a:spcPts val="588"/>
              </a:spcAft>
            </a:pPr>
            <a:endParaRPr lang="en-US" b="1" dirty="0">
              <a:solidFill>
                <a:srgbClr val="000000"/>
              </a:solidFill>
              <a:latin typeface="Arial" pitchFamily="34" charset="0"/>
              <a:cs typeface="Arial" pitchFamily="34" charset="0"/>
            </a:endParaRPr>
          </a:p>
          <a:p>
            <a:pPr rtl="0"/>
            <a:r>
              <a:rPr lang="en-US" dirty="0"/>
              <a:t>The correct answers are</a:t>
            </a:r>
          </a:p>
          <a:p>
            <a:pPr rtl="0"/>
            <a:endParaRPr lang="en-US" dirty="0"/>
          </a:p>
          <a:p>
            <a:pPr>
              <a:spcAft>
                <a:spcPts val="588"/>
              </a:spcAft>
            </a:pPr>
            <a:r>
              <a:rPr lang="en-US" b="0" dirty="0">
                <a:solidFill>
                  <a:srgbClr val="000000"/>
                </a:solidFill>
                <a:latin typeface="Arial" pitchFamily="34" charset="0"/>
                <a:cs typeface="Arial" pitchFamily="34" charset="0"/>
              </a:rPr>
              <a:t>Genes</a:t>
            </a:r>
            <a:r>
              <a:rPr lang="en-US" b="0" baseline="0" dirty="0">
                <a:solidFill>
                  <a:srgbClr val="000000"/>
                </a:solidFill>
                <a:latin typeface="Arial" pitchFamily="34" charset="0"/>
                <a:cs typeface="Arial" pitchFamily="34" charset="0"/>
              </a:rPr>
              <a:t> and biology</a:t>
            </a:r>
          </a:p>
          <a:p>
            <a:pPr>
              <a:spcAft>
                <a:spcPts val="588"/>
              </a:spcAft>
            </a:pPr>
            <a:r>
              <a:rPr lang="en-US" b="0" baseline="0" dirty="0">
                <a:solidFill>
                  <a:srgbClr val="000000"/>
                </a:solidFill>
                <a:latin typeface="Arial" pitchFamily="34" charset="0"/>
                <a:cs typeface="Arial" pitchFamily="34" charset="0"/>
              </a:rPr>
              <a:t>Health behaviors</a:t>
            </a:r>
          </a:p>
          <a:p>
            <a:pPr>
              <a:spcAft>
                <a:spcPts val="588"/>
              </a:spcAft>
            </a:pPr>
            <a:r>
              <a:rPr lang="en-US" b="0" baseline="0" dirty="0">
                <a:solidFill>
                  <a:srgbClr val="000000"/>
                </a:solidFill>
                <a:latin typeface="Arial" pitchFamily="34" charset="0"/>
                <a:cs typeface="Arial" pitchFamily="34" charset="0"/>
              </a:rPr>
              <a:t>Social/societal characteristics (total ecology)</a:t>
            </a:r>
          </a:p>
          <a:p>
            <a:pPr>
              <a:spcAft>
                <a:spcPts val="588"/>
              </a:spcAft>
            </a:pPr>
            <a:r>
              <a:rPr lang="en-US" b="0" baseline="0" dirty="0">
                <a:solidFill>
                  <a:srgbClr val="000000"/>
                </a:solidFill>
                <a:latin typeface="Arial" pitchFamily="34" charset="0"/>
                <a:cs typeface="Arial" pitchFamily="34" charset="0"/>
              </a:rPr>
              <a:t>Health services or medical care</a:t>
            </a:r>
            <a:endParaRPr lang="en-US" b="0" dirty="0">
              <a:solidFill>
                <a:srgbClr val="000000"/>
              </a:solidFill>
              <a:latin typeface="Arial" pitchFamily="34" charset="0"/>
              <a:cs typeface="Arial" pitchFamily="34" charset="0"/>
            </a:endParaRPr>
          </a:p>
          <a:p>
            <a:pPr defTabSz="895613">
              <a:spcAft>
                <a:spcPts val="588"/>
              </a:spcAft>
              <a:defRPr/>
            </a:pPr>
            <a:endParaRPr lang="en-US" b="1" dirty="0">
              <a:solidFill>
                <a:srgbClr val="000000"/>
              </a:solidFill>
              <a:latin typeface="Arial" pitchFamily="34" charset="0"/>
              <a:cs typeface="Arial" pitchFamily="34" charset="0"/>
            </a:endParaRPr>
          </a:p>
          <a:p>
            <a:r>
              <a:rPr lang="en-US" b="1" dirty="0"/>
              <a:t>GO </a:t>
            </a:r>
            <a:r>
              <a:rPr lang="en-US" b="0" dirty="0"/>
              <a:t>to next slide.</a:t>
            </a:r>
            <a:endParaRPr lang="en-US"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44</a:t>
            </a:fld>
            <a:endParaRPr lang="en-US" dirty="0"/>
          </a:p>
        </p:txBody>
      </p:sp>
    </p:spTree>
    <p:extLst>
      <p:ext uri="{BB962C8B-B14F-4D97-AF65-F5344CB8AC3E}">
        <p14:creationId xmlns:p14="http://schemas.microsoft.com/office/powerpoint/2010/main" val="295504185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387136"/>
            <a:ext cx="5486400" cy="2212101"/>
          </a:xfrm>
        </p:spPr>
        <p:txBody>
          <a:bodyPr/>
          <a:lstStyle/>
          <a:p>
            <a:pPr>
              <a:spcAft>
                <a:spcPts val="588"/>
              </a:spcAft>
            </a:pPr>
            <a:r>
              <a:rPr lang="en-US" b="0" dirty="0"/>
              <a:t>&lt;</a:t>
            </a:r>
            <a:r>
              <a:rPr lang="en-US" b="1" dirty="0"/>
              <a:t>READ</a:t>
            </a:r>
            <a:r>
              <a:rPr lang="en-US" b="0" baseline="0" dirty="0"/>
              <a:t> </a:t>
            </a:r>
            <a:r>
              <a:rPr lang="en-US" dirty="0">
                <a:solidFill>
                  <a:srgbClr val="000000"/>
                </a:solidFill>
                <a:latin typeface="Arial" pitchFamily="34" charset="0"/>
                <a:cs typeface="Arial" pitchFamily="34" charset="0"/>
              </a:rPr>
              <a:t>the knowledge check question and wait for participant responses.&gt;</a:t>
            </a:r>
          </a:p>
          <a:p>
            <a:pPr>
              <a:spcAft>
                <a:spcPts val="588"/>
              </a:spcAft>
            </a:pPr>
            <a:endParaRPr lang="en-US" dirty="0">
              <a:solidFill>
                <a:srgbClr val="000000"/>
              </a:solidFill>
              <a:latin typeface="Arial" pitchFamily="34" charset="0"/>
              <a:cs typeface="Arial" pitchFamily="34" charset="0"/>
            </a:endParaRPr>
          </a:p>
          <a:p>
            <a:pPr>
              <a:spcAft>
                <a:spcPts val="588"/>
              </a:spcAft>
            </a:pPr>
            <a:r>
              <a:rPr lang="en-US" b="0" dirty="0">
                <a:solidFill>
                  <a:srgbClr val="000000"/>
                </a:solidFill>
                <a:latin typeface="Arial" pitchFamily="34" charset="0"/>
                <a:cs typeface="Arial" pitchFamily="34" charset="0"/>
              </a:rPr>
              <a:t>&lt;</a:t>
            </a:r>
            <a:r>
              <a:rPr lang="en-US" b="1" dirty="0">
                <a:solidFill>
                  <a:srgbClr val="000000"/>
                </a:solidFill>
                <a:latin typeface="Arial" pitchFamily="34" charset="0"/>
                <a:cs typeface="Arial" pitchFamily="34" charset="0"/>
              </a:rPr>
              <a:t>CLICK</a:t>
            </a:r>
            <a:r>
              <a:rPr lang="en-US" b="0" baseline="0" dirty="0">
                <a:solidFill>
                  <a:srgbClr val="000000"/>
                </a:solidFill>
                <a:latin typeface="Arial" pitchFamily="34" charset="0"/>
                <a:cs typeface="Arial" pitchFamily="34" charset="0"/>
              </a:rPr>
              <a:t> </a:t>
            </a:r>
            <a:r>
              <a:rPr lang="en-US" dirty="0">
                <a:solidFill>
                  <a:srgbClr val="000000"/>
                </a:solidFill>
                <a:latin typeface="Arial" pitchFamily="34" charset="0"/>
                <a:cs typeface="Arial" pitchFamily="34" charset="0"/>
              </a:rPr>
              <a:t>for correct answers to appear.&gt;</a:t>
            </a:r>
          </a:p>
          <a:p>
            <a:pPr>
              <a:spcAft>
                <a:spcPts val="588"/>
              </a:spcAft>
            </a:pPr>
            <a:endParaRPr lang="en-US" dirty="0">
              <a:solidFill>
                <a:srgbClr val="000000"/>
              </a:solidFill>
              <a:latin typeface="Arial" pitchFamily="34" charset="0"/>
              <a:cs typeface="Arial" pitchFamily="34" charset="0"/>
            </a:endParaRPr>
          </a:p>
          <a:p>
            <a:pPr>
              <a:spcAft>
                <a:spcPts val="588"/>
              </a:spcAft>
            </a:pPr>
            <a:r>
              <a:rPr lang="en-US" dirty="0">
                <a:solidFill>
                  <a:srgbClr val="000000"/>
                </a:solidFill>
                <a:latin typeface="Arial" pitchFamily="34" charset="0"/>
                <a:cs typeface="Arial" pitchFamily="34" charset="0"/>
              </a:rPr>
              <a:t>The correct answers are (1) </a:t>
            </a:r>
            <a:r>
              <a:rPr lang="en-US" baseline="0" dirty="0">
                <a:solidFill>
                  <a:srgbClr val="000000"/>
                </a:solidFill>
                <a:latin typeface="Arial" pitchFamily="34" charset="0"/>
                <a:cs typeface="Arial" pitchFamily="34" charset="0"/>
              </a:rPr>
              <a:t>A, down and (2) B, up.</a:t>
            </a:r>
          </a:p>
          <a:p>
            <a:pPr>
              <a:spcAft>
                <a:spcPts val="588"/>
              </a:spcAft>
            </a:pPr>
            <a:endParaRPr lang="en-US" dirty="0">
              <a:solidFill>
                <a:srgbClr val="000000"/>
              </a:solidFill>
              <a:latin typeface="Arial" pitchFamily="34" charset="0"/>
              <a:cs typeface="Arial" pitchFamily="34" charset="0"/>
            </a:endParaRPr>
          </a:p>
          <a:p>
            <a:pPr>
              <a:spcAft>
                <a:spcPts val="588"/>
              </a:spcAft>
            </a:pPr>
            <a:r>
              <a:rPr lang="en-US" b="1" dirty="0">
                <a:latin typeface="Arial" pitchFamily="34" charset="0"/>
                <a:cs typeface="Arial" pitchFamily="34" charset="0"/>
              </a:rPr>
              <a:t>GO</a:t>
            </a:r>
            <a:r>
              <a:rPr lang="en-US" dirty="0">
                <a:latin typeface="Arial" pitchFamily="34" charset="0"/>
                <a:cs typeface="Arial" pitchFamily="34" charset="0"/>
              </a:rPr>
              <a:t> to next slide.</a:t>
            </a:r>
            <a:endParaRPr lang="en-US"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45</a:t>
            </a:fld>
            <a:endParaRPr lang="en-US" dirty="0"/>
          </a:p>
        </p:txBody>
      </p:sp>
    </p:spTree>
    <p:extLst>
      <p:ext uri="{BB962C8B-B14F-4D97-AF65-F5344CB8AC3E}">
        <p14:creationId xmlns:p14="http://schemas.microsoft.com/office/powerpoint/2010/main" val="295504185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8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685801" y="4387136"/>
            <a:ext cx="5486400" cy="3659901"/>
          </a:xfrm>
        </p:spPr>
        <p:txBody>
          <a:bodyPr>
            <a:normAutofit/>
          </a:bodyPr>
          <a:lstStyle/>
          <a:p>
            <a:r>
              <a:rPr lang="en-US" b="1" dirty="0">
                <a:latin typeface="Arial" panose="020B0604020202020204" pitchFamily="34" charset="0"/>
                <a:cs typeface="Arial" panose="020B0604020202020204" pitchFamily="34" charset="0"/>
              </a:rPr>
              <a:t>SAY:</a:t>
            </a:r>
            <a:r>
              <a:rPr lang="en-US" dirty="0">
                <a:latin typeface="Arial" panose="020B0604020202020204" pitchFamily="34" charset="0"/>
                <a:cs typeface="Arial" panose="020B0604020202020204" pitchFamily="34" charset="0"/>
              </a:rPr>
              <a:t> </a:t>
            </a:r>
          </a:p>
          <a:p>
            <a:pPr rtl="0"/>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Within each of the topics we have covered in this course, underlying all of our actions and decisions is the application of the public health core sciences.</a:t>
            </a:r>
          </a:p>
          <a:p>
            <a:pPr rtl="0"/>
            <a:endParaRPr lang="en-US" dirty="0">
              <a:latin typeface="Arial" panose="020B0604020202020204" pitchFamily="34" charset="0"/>
              <a:cs typeface="Arial" panose="020B0604020202020204" pitchFamily="34" charset="0"/>
            </a:endParaRPr>
          </a:p>
          <a:p>
            <a:pPr rtl="0"/>
            <a:r>
              <a:rPr lang="en-US" dirty="0">
                <a:latin typeface="Arial" panose="020B0604020202020204" pitchFamily="34" charset="0"/>
                <a:cs typeface="Arial" panose="020B0604020202020204" pitchFamily="34" charset="0"/>
              </a:rPr>
              <a:t>I encourage you to build on what you have learned in this course by learning more about how these core sciences contribute to public health by taking the introductory courses offered in this Public Health 101 series in</a:t>
            </a:r>
          </a:p>
          <a:p>
            <a:pPr rtl="0"/>
            <a:endParaRPr lang="en-US" dirty="0">
              <a:latin typeface="Arial" panose="020B0604020202020204" pitchFamily="34" charset="0"/>
              <a:cs typeface="Arial" panose="020B0604020202020204" pitchFamily="34" charset="0"/>
            </a:endParaRPr>
          </a:p>
          <a:p>
            <a:pPr marL="171437" indent="-171437">
              <a:buFont typeface="Arial" panose="020B0604020202020204" pitchFamily="34" charset="0"/>
              <a:buChar char="•"/>
            </a:pPr>
            <a:r>
              <a:rPr lang="en-US" dirty="0">
                <a:latin typeface="Arial" panose="020B0604020202020204" pitchFamily="34" charset="0"/>
                <a:cs typeface="Arial" panose="020B0604020202020204" pitchFamily="34" charset="0"/>
              </a:rPr>
              <a:t>prevention effectiveness,</a:t>
            </a:r>
          </a:p>
          <a:p>
            <a:pPr marL="171437" indent="-171437">
              <a:buFont typeface="Arial" panose="020B0604020202020204" pitchFamily="34" charset="0"/>
              <a:buChar char="•"/>
            </a:pPr>
            <a:r>
              <a:rPr lang="en-US" dirty="0">
                <a:latin typeface="Arial" panose="020B0604020202020204" pitchFamily="34" charset="0"/>
                <a:cs typeface="Arial" panose="020B0604020202020204" pitchFamily="34" charset="0"/>
              </a:rPr>
              <a:t>epidemiology,</a:t>
            </a:r>
          </a:p>
          <a:p>
            <a:pPr marL="171437" indent="-171437">
              <a:buFont typeface="Arial" panose="020B0604020202020204" pitchFamily="34" charset="0"/>
              <a:buChar char="•"/>
            </a:pPr>
            <a:r>
              <a:rPr lang="en-US" dirty="0">
                <a:latin typeface="Arial" panose="020B0604020202020204" pitchFamily="34" charset="0"/>
                <a:cs typeface="Arial" panose="020B0604020202020204" pitchFamily="34" charset="0"/>
              </a:rPr>
              <a:t>laboratory,</a:t>
            </a:r>
          </a:p>
          <a:p>
            <a:pPr marL="171437" indent="-171437">
              <a:buFont typeface="Arial" panose="020B0604020202020204" pitchFamily="34" charset="0"/>
              <a:buChar char="•"/>
            </a:pPr>
            <a:r>
              <a:rPr lang="en-US" dirty="0">
                <a:latin typeface="Arial" panose="020B0604020202020204" pitchFamily="34" charset="0"/>
                <a:cs typeface="Arial" panose="020B0604020202020204" pitchFamily="34" charset="0"/>
              </a:rPr>
              <a:t>informatics, and</a:t>
            </a:r>
          </a:p>
          <a:p>
            <a:pPr marL="171437" indent="-171437">
              <a:buFont typeface="Arial" panose="020B0604020202020204" pitchFamily="34" charset="0"/>
              <a:buChar char="•"/>
            </a:pPr>
            <a:r>
              <a:rPr lang="en-US" dirty="0">
                <a:latin typeface="Arial" panose="020B0604020202020204" pitchFamily="34" charset="0"/>
                <a:cs typeface="Arial" panose="020B0604020202020204" pitchFamily="34" charset="0"/>
              </a:rPr>
              <a:t>surveillance.</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GO</a:t>
            </a:r>
            <a:r>
              <a:rPr lang="en-US" dirty="0">
                <a:latin typeface="Arial" panose="020B0604020202020204" pitchFamily="34" charset="0"/>
                <a:cs typeface="Arial" panose="020B0604020202020204" pitchFamily="34" charset="0"/>
              </a:rPr>
              <a:t> to next slide.</a:t>
            </a:r>
            <a:endParaRPr lang="en-US" sz="1100" dirty="0">
              <a:latin typeface="Arial" pitchFamily="34" charset="0"/>
              <a:cs typeface="Arial" pitchFamily="34" charset="0"/>
            </a:endParaRPr>
          </a:p>
        </p:txBody>
      </p:sp>
      <p:sp>
        <p:nvSpPr>
          <p:cNvPr id="962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7BF2C68-A0EF-4237-A22C-BADEA8C68193}" type="slidenum">
              <a:rPr lang="en-US">
                <a:solidFill>
                  <a:srgbClr val="000000"/>
                </a:solidFill>
                <a:cs typeface="Arial" charset="0"/>
              </a:rPr>
              <a:pPr fontAlgn="base">
                <a:spcBef>
                  <a:spcPct val="0"/>
                </a:spcBef>
                <a:spcAft>
                  <a:spcPct val="0"/>
                </a:spcAft>
                <a:defRPr/>
              </a:pPr>
              <a:t>46</a:t>
            </a:fld>
            <a:endParaRPr lang="en-US" dirty="0">
              <a:solidFill>
                <a:srgbClr val="000000"/>
              </a:solidFill>
              <a:cs typeface="Arial" charset="0"/>
            </a:endParaRPr>
          </a:p>
        </p:txBody>
      </p:sp>
    </p:spTree>
    <p:extLst>
      <p:ext uri="{BB962C8B-B14F-4D97-AF65-F5344CB8AC3E}">
        <p14:creationId xmlns:p14="http://schemas.microsoft.com/office/powerpoint/2010/main" val="22550391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387136"/>
            <a:ext cx="5486400" cy="1831101"/>
          </a:xfrm>
        </p:spPr>
        <p:txBody>
          <a:bodyPr/>
          <a:lstStyle/>
          <a:p>
            <a:pPr defTabSz="902239">
              <a:defRPr/>
            </a:pPr>
            <a:r>
              <a:rPr lang="en-US" b="1" dirty="0"/>
              <a:t>SAY:</a:t>
            </a:r>
          </a:p>
          <a:p>
            <a:pPr defTabSz="902239">
              <a:defRPr/>
            </a:pPr>
            <a:endParaRPr lang="en-US" b="1" dirty="0"/>
          </a:p>
          <a:p>
            <a:pPr defTabSz="902239">
              <a:defRPr/>
            </a:pPr>
            <a:r>
              <a:rPr lang="en-US" b="0" dirty="0"/>
              <a:t>Let’s review the learning objectives for this session.</a:t>
            </a:r>
          </a:p>
          <a:p>
            <a:pPr defTabSz="902239">
              <a:defRPr/>
            </a:pPr>
            <a:endParaRPr lang="en-US" b="0" dirty="0"/>
          </a:p>
          <a:p>
            <a:pPr defTabSz="902239">
              <a:defRPr/>
            </a:pPr>
            <a:r>
              <a:rPr lang="en-US" dirty="0">
                <a:solidFill>
                  <a:srgbClr val="000000"/>
                </a:solidFill>
              </a:rPr>
              <a:t>&lt;</a:t>
            </a:r>
            <a:r>
              <a:rPr lang="en-US" b="1" dirty="0">
                <a:solidFill>
                  <a:srgbClr val="000000"/>
                </a:solidFill>
              </a:rPr>
              <a:t>READ</a:t>
            </a:r>
            <a:r>
              <a:rPr lang="en-US" dirty="0">
                <a:solidFill>
                  <a:srgbClr val="000000"/>
                </a:solidFill>
              </a:rPr>
              <a:t> the objectives listed on the</a:t>
            </a:r>
            <a:r>
              <a:rPr lang="en-US" baseline="0" dirty="0">
                <a:solidFill>
                  <a:srgbClr val="000000"/>
                </a:solidFill>
              </a:rPr>
              <a:t> </a:t>
            </a:r>
            <a:r>
              <a:rPr lang="en-US" dirty="0">
                <a:solidFill>
                  <a:srgbClr val="000000"/>
                </a:solidFill>
              </a:rPr>
              <a:t>slide.&gt;</a:t>
            </a:r>
          </a:p>
          <a:p>
            <a:pPr defTabSz="902239">
              <a:defRPr/>
            </a:pPr>
            <a:endParaRPr lang="en-US" dirty="0">
              <a:solidFill>
                <a:srgbClr val="000000"/>
              </a:solidFill>
            </a:endParaRPr>
          </a:p>
          <a:p>
            <a:r>
              <a:rPr lang="en-US" b="1" dirty="0"/>
              <a:t>GO</a:t>
            </a:r>
            <a:r>
              <a:rPr lang="en-US" b="0" dirty="0"/>
              <a:t> t</a:t>
            </a:r>
            <a:r>
              <a:rPr lang="en-US" baseline="0" dirty="0"/>
              <a:t>o next slide.</a:t>
            </a:r>
            <a:endParaRPr lang="en-US"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47</a:t>
            </a:fld>
            <a:endParaRPr lang="en-US" dirty="0"/>
          </a:p>
        </p:txBody>
      </p:sp>
    </p:spTree>
    <p:extLst>
      <p:ext uri="{BB962C8B-B14F-4D97-AF65-F5344CB8AC3E}">
        <p14:creationId xmlns:p14="http://schemas.microsoft.com/office/powerpoint/2010/main" val="25416143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387136"/>
            <a:ext cx="5486400" cy="383301"/>
          </a:xfrm>
        </p:spPr>
        <p:txBody>
          <a:bodyPr/>
          <a:lstStyle/>
          <a:p>
            <a:pPr defTabSz="914333">
              <a:lnSpc>
                <a:spcPct val="150000"/>
              </a:lnSpc>
              <a:spcBef>
                <a:spcPts val="0"/>
              </a:spcBef>
              <a:spcAft>
                <a:spcPts val="600"/>
              </a:spcAft>
              <a:defRPr/>
            </a:pPr>
            <a:r>
              <a:rPr lang="en-US" b="1" dirty="0"/>
              <a:t>GO</a:t>
            </a:r>
            <a:r>
              <a:rPr lang="en-US" dirty="0"/>
              <a:t> to next slide.</a:t>
            </a:r>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48</a:t>
            </a:fld>
            <a:endParaRPr lang="en-US" dirty="0"/>
          </a:p>
        </p:txBody>
      </p:sp>
    </p:spTree>
    <p:extLst>
      <p:ext uri="{BB962C8B-B14F-4D97-AF65-F5344CB8AC3E}">
        <p14:creationId xmlns:p14="http://schemas.microsoft.com/office/powerpoint/2010/main" val="119864861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387136"/>
            <a:ext cx="5486400" cy="383301"/>
          </a:xfrm>
        </p:spPr>
        <p:txBody>
          <a:bodyPr/>
          <a:lstStyle/>
          <a:p>
            <a:pPr defTabSz="914333">
              <a:lnSpc>
                <a:spcPct val="150000"/>
              </a:lnSpc>
              <a:spcBef>
                <a:spcPts val="0"/>
              </a:spcBef>
              <a:spcAft>
                <a:spcPts val="600"/>
              </a:spcAft>
              <a:defRPr/>
            </a:pPr>
            <a:r>
              <a:rPr lang="en-US" b="1" dirty="0"/>
              <a:t>GO</a:t>
            </a:r>
            <a:r>
              <a:rPr lang="en-US" dirty="0"/>
              <a:t> to next slide.</a:t>
            </a:r>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49</a:t>
            </a:fld>
            <a:endParaRPr lang="en-US" dirty="0"/>
          </a:p>
        </p:txBody>
      </p:sp>
    </p:spTree>
    <p:extLst>
      <p:ext uri="{BB962C8B-B14F-4D97-AF65-F5344CB8AC3E}">
        <p14:creationId xmlns:p14="http://schemas.microsoft.com/office/powerpoint/2010/main" val="3645165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5435" y="4315215"/>
            <a:ext cx="5367130" cy="3122221"/>
          </a:xfrm>
        </p:spPr>
        <p:txBody>
          <a:bodyPr/>
          <a:lstStyle/>
          <a:p>
            <a:pPr defTabSz="902239">
              <a:defRPr/>
            </a:pPr>
            <a:r>
              <a:rPr lang="en-US" b="1" dirty="0"/>
              <a:t>SAY:</a:t>
            </a:r>
          </a:p>
          <a:p>
            <a:pPr defTabSz="902239">
              <a:defRPr/>
            </a:pPr>
            <a:endParaRPr lang="en-US" b="1" dirty="0"/>
          </a:p>
          <a:p>
            <a:r>
              <a:rPr lang="en-US" sz="1100" dirty="0"/>
              <a:t>Charles-Edward Armory Winslow is a leading figure in the development of the modern study of public health. His definition of public health, developed almost a century ago, is as follows: </a:t>
            </a:r>
          </a:p>
          <a:p>
            <a:endParaRPr lang="en-US" sz="1100" dirty="0"/>
          </a:p>
          <a:p>
            <a:r>
              <a:rPr lang="en-US" sz="1100" dirty="0"/>
              <a:t>“Public health is the science and art of preventing disease, prolonging life and promoting health through the organized efforts and informed choices of society, organizations, public and private communities, and individuals.”</a:t>
            </a:r>
          </a:p>
          <a:p>
            <a:endParaRPr lang="en-US" sz="1100" dirty="0"/>
          </a:p>
          <a:p>
            <a:r>
              <a:rPr lang="en-US" sz="1100" dirty="0"/>
              <a:t>Note the influences at the broader, societal, and community levels as well as the individual levels. You will see examples of public health at each of these levels throughout this course.</a:t>
            </a:r>
          </a:p>
          <a:p>
            <a:endParaRPr lang="en-US" sz="1100" dirty="0"/>
          </a:p>
          <a:p>
            <a:pPr defTabSz="914333">
              <a:defRPr/>
            </a:pPr>
            <a:r>
              <a:rPr lang="en-US" sz="1100" b="1" dirty="0"/>
              <a:t>GO</a:t>
            </a:r>
            <a:r>
              <a:rPr lang="en-US" sz="1100" dirty="0"/>
              <a:t> to next slide.</a:t>
            </a:r>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5</a:t>
            </a:fld>
            <a:endParaRPr lang="en-US" dirty="0"/>
          </a:p>
        </p:txBody>
      </p:sp>
    </p:spTree>
    <p:extLst>
      <p:ext uri="{BB962C8B-B14F-4D97-AF65-F5344CB8AC3E}">
        <p14:creationId xmlns:p14="http://schemas.microsoft.com/office/powerpoint/2010/main" val="367652554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387136"/>
            <a:ext cx="5486400" cy="383301"/>
          </a:xfrm>
        </p:spPr>
        <p:txBody>
          <a:bodyPr/>
          <a:lstStyle/>
          <a:p>
            <a:pPr defTabSz="914333">
              <a:lnSpc>
                <a:spcPct val="150000"/>
              </a:lnSpc>
              <a:spcBef>
                <a:spcPts val="0"/>
              </a:spcBef>
              <a:spcAft>
                <a:spcPts val="600"/>
              </a:spcAft>
              <a:defRPr/>
            </a:pPr>
            <a:r>
              <a:rPr lang="en-US" b="1" dirty="0"/>
              <a:t>GO</a:t>
            </a:r>
            <a:r>
              <a:rPr lang="en-US" dirty="0"/>
              <a:t> to next slide.</a:t>
            </a:r>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50</a:t>
            </a:fld>
            <a:endParaRPr lang="en-US" dirty="0"/>
          </a:p>
        </p:txBody>
      </p:sp>
    </p:spTree>
    <p:extLst>
      <p:ext uri="{BB962C8B-B14F-4D97-AF65-F5344CB8AC3E}">
        <p14:creationId xmlns:p14="http://schemas.microsoft.com/office/powerpoint/2010/main" val="39536758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387136"/>
            <a:ext cx="5486400" cy="383301"/>
          </a:xfrm>
        </p:spPr>
        <p:txBody>
          <a:bodyPr/>
          <a:lstStyle/>
          <a:p>
            <a:pPr defTabSz="914333">
              <a:lnSpc>
                <a:spcPct val="150000"/>
              </a:lnSpc>
              <a:spcBef>
                <a:spcPts val="0"/>
              </a:spcBef>
              <a:spcAft>
                <a:spcPts val="600"/>
              </a:spcAft>
              <a:defRPr/>
            </a:pPr>
            <a:r>
              <a:rPr lang="en-US" b="1" dirty="0"/>
              <a:t>GO</a:t>
            </a:r>
            <a:r>
              <a:rPr lang="en-US" dirty="0"/>
              <a:t> to next slide.</a:t>
            </a:r>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51</a:t>
            </a:fld>
            <a:endParaRPr lang="en-US" dirty="0"/>
          </a:p>
        </p:txBody>
      </p:sp>
    </p:spTree>
    <p:extLst>
      <p:ext uri="{BB962C8B-B14F-4D97-AF65-F5344CB8AC3E}">
        <p14:creationId xmlns:p14="http://schemas.microsoft.com/office/powerpoint/2010/main" val="21669180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387136"/>
            <a:ext cx="5486400" cy="383301"/>
          </a:xfrm>
        </p:spPr>
        <p:txBody>
          <a:bodyPr/>
          <a:lstStyle/>
          <a:p>
            <a:pPr defTabSz="914333">
              <a:lnSpc>
                <a:spcPct val="150000"/>
              </a:lnSpc>
              <a:spcBef>
                <a:spcPts val="0"/>
              </a:spcBef>
              <a:spcAft>
                <a:spcPts val="600"/>
              </a:spcAft>
              <a:defRPr/>
            </a:pPr>
            <a:r>
              <a:rPr lang="en-US" b="1" dirty="0"/>
              <a:t>GO</a:t>
            </a:r>
            <a:r>
              <a:rPr lang="en-US" dirty="0"/>
              <a:t> to next slide.</a:t>
            </a:r>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52</a:t>
            </a:fld>
            <a:endParaRPr lang="en-US" dirty="0"/>
          </a:p>
        </p:txBody>
      </p:sp>
    </p:spTree>
    <p:extLst>
      <p:ext uri="{BB962C8B-B14F-4D97-AF65-F5344CB8AC3E}">
        <p14:creationId xmlns:p14="http://schemas.microsoft.com/office/powerpoint/2010/main" val="273669537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387136"/>
            <a:ext cx="5486400" cy="383301"/>
          </a:xfrm>
        </p:spPr>
        <p:txBody>
          <a:bodyPr/>
          <a:lstStyle/>
          <a:p>
            <a:pPr defTabSz="914333">
              <a:lnSpc>
                <a:spcPct val="150000"/>
              </a:lnSpc>
              <a:spcBef>
                <a:spcPts val="0"/>
              </a:spcBef>
              <a:spcAft>
                <a:spcPts val="600"/>
              </a:spcAft>
              <a:defRPr/>
            </a:pPr>
            <a:r>
              <a:rPr lang="en-US" b="1" dirty="0"/>
              <a:t>GO</a:t>
            </a:r>
            <a:r>
              <a:rPr lang="en-US" dirty="0"/>
              <a:t> to next slide.</a:t>
            </a:r>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53</a:t>
            </a:fld>
            <a:endParaRPr lang="en-US" dirty="0"/>
          </a:p>
        </p:txBody>
      </p:sp>
    </p:spTree>
    <p:extLst>
      <p:ext uri="{BB962C8B-B14F-4D97-AF65-F5344CB8AC3E}">
        <p14:creationId xmlns:p14="http://schemas.microsoft.com/office/powerpoint/2010/main" val="169821092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387136"/>
            <a:ext cx="5486400" cy="383301"/>
          </a:xfrm>
        </p:spPr>
        <p:txBody>
          <a:bodyPr/>
          <a:lstStyle/>
          <a:p>
            <a:pPr defTabSz="914333">
              <a:lnSpc>
                <a:spcPct val="150000"/>
              </a:lnSpc>
              <a:spcBef>
                <a:spcPts val="0"/>
              </a:spcBef>
              <a:spcAft>
                <a:spcPts val="600"/>
              </a:spcAft>
              <a:defRPr/>
            </a:pPr>
            <a:r>
              <a:rPr lang="en-US" b="1" dirty="0"/>
              <a:t>GO</a:t>
            </a:r>
            <a:r>
              <a:rPr lang="en-US" dirty="0"/>
              <a:t> to next slide.</a:t>
            </a:r>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54</a:t>
            </a:fld>
            <a:endParaRPr lang="en-US" dirty="0"/>
          </a:p>
        </p:txBody>
      </p:sp>
    </p:spTree>
    <p:extLst>
      <p:ext uri="{BB962C8B-B14F-4D97-AF65-F5344CB8AC3E}">
        <p14:creationId xmlns:p14="http://schemas.microsoft.com/office/powerpoint/2010/main" val="295191829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387136"/>
            <a:ext cx="5486400" cy="383301"/>
          </a:xfrm>
        </p:spPr>
        <p:txBody>
          <a:bodyPr/>
          <a:lstStyle/>
          <a:p>
            <a:pPr defTabSz="914333">
              <a:lnSpc>
                <a:spcPct val="150000"/>
              </a:lnSpc>
              <a:spcBef>
                <a:spcPts val="0"/>
              </a:spcBef>
              <a:spcAft>
                <a:spcPts val="600"/>
              </a:spcAft>
              <a:defRPr/>
            </a:pPr>
            <a:r>
              <a:rPr lang="en-US" b="1" dirty="0"/>
              <a:t>GO</a:t>
            </a:r>
            <a:r>
              <a:rPr lang="en-US" dirty="0"/>
              <a:t> to next slide.</a:t>
            </a:r>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55</a:t>
            </a:fld>
            <a:endParaRPr lang="en-US" dirty="0"/>
          </a:p>
        </p:txBody>
      </p:sp>
    </p:spTree>
    <p:extLst>
      <p:ext uri="{BB962C8B-B14F-4D97-AF65-F5344CB8AC3E}">
        <p14:creationId xmlns:p14="http://schemas.microsoft.com/office/powerpoint/2010/main" val="166128962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387136"/>
            <a:ext cx="5486400" cy="383301"/>
          </a:xfrm>
        </p:spPr>
        <p:txBody>
          <a:bodyPr/>
          <a:lstStyle/>
          <a:p>
            <a:pPr defTabSz="914333">
              <a:lnSpc>
                <a:spcPct val="150000"/>
              </a:lnSpc>
              <a:spcBef>
                <a:spcPts val="0"/>
              </a:spcBef>
              <a:spcAft>
                <a:spcPts val="600"/>
              </a:spcAft>
              <a:defRPr/>
            </a:pPr>
            <a:r>
              <a:rPr lang="en-US" b="1" dirty="0"/>
              <a:t>GO</a:t>
            </a:r>
            <a:r>
              <a:rPr lang="en-US" dirty="0"/>
              <a:t> to next slide.</a:t>
            </a:r>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56</a:t>
            </a:fld>
            <a:endParaRPr lang="en-US" dirty="0"/>
          </a:p>
        </p:txBody>
      </p:sp>
    </p:spTree>
    <p:extLst>
      <p:ext uri="{BB962C8B-B14F-4D97-AF65-F5344CB8AC3E}">
        <p14:creationId xmlns:p14="http://schemas.microsoft.com/office/powerpoint/2010/main" val="2882338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387136"/>
            <a:ext cx="5486400" cy="3202701"/>
          </a:xfrm>
        </p:spPr>
        <p:txBody>
          <a:bodyPr/>
          <a:lstStyle/>
          <a:p>
            <a:r>
              <a:rPr lang="en-US" b="1" dirty="0"/>
              <a:t>SAY:</a:t>
            </a:r>
          </a:p>
          <a:p>
            <a:endParaRPr lang="en-US" dirty="0"/>
          </a:p>
          <a:p>
            <a:r>
              <a:rPr lang="en-US" dirty="0"/>
              <a:t>The Institute of Medicine states</a:t>
            </a:r>
            <a:r>
              <a:rPr lang="en-US" baseline="0" dirty="0"/>
              <a:t> that</a:t>
            </a:r>
            <a:r>
              <a:rPr lang="en-US" dirty="0"/>
              <a:t> the </a:t>
            </a:r>
            <a:r>
              <a:rPr lang="en-US" b="0" dirty="0"/>
              <a:t>mission</a:t>
            </a:r>
            <a:r>
              <a:rPr lang="en-US" b="1" dirty="0"/>
              <a:t> </a:t>
            </a:r>
            <a:r>
              <a:rPr lang="en-US" dirty="0"/>
              <a:t>of public health is fulfilling society’s interest in assuring conditions in which people can be healthy.</a:t>
            </a:r>
          </a:p>
          <a:p>
            <a:endParaRPr lang="en-US" dirty="0"/>
          </a:p>
          <a:p>
            <a:pPr>
              <a:spcBef>
                <a:spcPts val="592"/>
              </a:spcBef>
              <a:spcAft>
                <a:spcPts val="592"/>
              </a:spcAft>
            </a:pPr>
            <a:r>
              <a:rPr lang="en-US" dirty="0"/>
              <a:t>Similarly, the World Health Organization stresses that public health</a:t>
            </a:r>
            <a:r>
              <a:rPr lang="en-US" baseline="0" dirty="0"/>
              <a:t> </a:t>
            </a:r>
            <a:r>
              <a:rPr lang="en-US" dirty="0"/>
              <a:t>aims to provide</a:t>
            </a:r>
            <a:r>
              <a:rPr lang="en-US" baseline="0" dirty="0"/>
              <a:t> </a:t>
            </a:r>
            <a:r>
              <a:rPr lang="en-US" dirty="0"/>
              <a:t>maximum benefit for the largest number of people.</a:t>
            </a:r>
          </a:p>
          <a:p>
            <a:pPr defTabSz="914333">
              <a:spcBef>
                <a:spcPts val="592"/>
              </a:spcBef>
              <a:spcAft>
                <a:spcPts val="0"/>
              </a:spcAft>
              <a:defRPr/>
            </a:pPr>
            <a:endParaRPr lang="en-US" dirty="0"/>
          </a:p>
          <a:p>
            <a:pPr defTabSz="914333">
              <a:spcBef>
                <a:spcPts val="592"/>
              </a:spcBef>
              <a:spcAft>
                <a:spcPts val="0"/>
              </a:spcAft>
              <a:defRPr/>
            </a:pPr>
            <a:r>
              <a:rPr lang="en-US" dirty="0"/>
              <a:t>Public health focuses on groups of people, rather than just an individual.</a:t>
            </a:r>
            <a:r>
              <a:rPr lang="en-US" baseline="0" dirty="0"/>
              <a:t> At the core of p</a:t>
            </a:r>
            <a:r>
              <a:rPr lang="en-US" dirty="0"/>
              <a:t>ublic health lies the principle of social justice,</a:t>
            </a:r>
            <a:r>
              <a:rPr lang="en-US" baseline="0" dirty="0"/>
              <a:t> providing people</a:t>
            </a:r>
            <a:r>
              <a:rPr lang="en-US" dirty="0"/>
              <a:t> the</a:t>
            </a:r>
            <a:r>
              <a:rPr lang="en-US" baseline="0" dirty="0"/>
              <a:t> </a:t>
            </a:r>
            <a:r>
              <a:rPr lang="en-US" dirty="0"/>
              <a:t>right to be healthy and to live in conditions that will support their health. </a:t>
            </a:r>
          </a:p>
          <a:p>
            <a:pPr defTabSz="914333">
              <a:spcBef>
                <a:spcPts val="592"/>
              </a:spcBef>
              <a:spcAft>
                <a:spcPts val="0"/>
              </a:spcAft>
              <a:defRPr/>
            </a:pPr>
            <a:endParaRPr lang="en-US" dirty="0"/>
          </a:p>
          <a:p>
            <a:pPr defTabSz="914333">
              <a:defRPr/>
            </a:pPr>
            <a:r>
              <a:rPr lang="en-US" b="1" dirty="0"/>
              <a:t>GO</a:t>
            </a:r>
            <a:r>
              <a:rPr lang="en-US" b="0" dirty="0"/>
              <a:t> t</a:t>
            </a:r>
            <a:r>
              <a:rPr lang="en-US" baseline="0" dirty="0"/>
              <a:t>o next slide.</a:t>
            </a:r>
            <a:endParaRPr lang="en-US"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6</a:t>
            </a:fld>
            <a:endParaRPr lang="en-US" dirty="0"/>
          </a:p>
        </p:txBody>
      </p:sp>
    </p:spTree>
    <p:extLst>
      <p:ext uri="{BB962C8B-B14F-4D97-AF65-F5344CB8AC3E}">
        <p14:creationId xmlns:p14="http://schemas.microsoft.com/office/powerpoint/2010/main" val="4186612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5435" y="4387138"/>
            <a:ext cx="5367130" cy="2364499"/>
          </a:xfrm>
        </p:spPr>
        <p:txBody>
          <a:bodyPr/>
          <a:lstStyle/>
          <a:p>
            <a:pPr defTabSz="902289">
              <a:defRPr/>
            </a:pPr>
            <a:r>
              <a:rPr lang="en-US" b="1" dirty="0"/>
              <a:t>SAY: </a:t>
            </a:r>
          </a:p>
          <a:p>
            <a:pPr defTabSz="902289">
              <a:defRPr/>
            </a:pPr>
            <a:endParaRPr lang="en-US" b="1" dirty="0"/>
          </a:p>
          <a:p>
            <a:pPr defTabSz="902289">
              <a:defRPr/>
            </a:pPr>
            <a:r>
              <a:rPr lang="en-US" b="0" dirty="0"/>
              <a:t>Now</a:t>
            </a:r>
            <a:r>
              <a:rPr lang="en-US" b="0" baseline="0" dirty="0"/>
              <a:t> that we know what public health is, </a:t>
            </a:r>
            <a:r>
              <a:rPr lang="en-US" dirty="0"/>
              <a:t>let’s review some</a:t>
            </a:r>
            <a:r>
              <a:rPr lang="en-US" baseline="0" dirty="0"/>
              <a:t> common key terms. Please locate the document titled “Public Health Key Terms” in your participant handout. </a:t>
            </a:r>
          </a:p>
          <a:p>
            <a:pPr defTabSz="902289">
              <a:defRPr/>
            </a:pPr>
            <a:endParaRPr lang="en-US" baseline="0" dirty="0"/>
          </a:p>
          <a:p>
            <a:pPr defTabSz="902289">
              <a:defRPr/>
            </a:pPr>
            <a:r>
              <a:rPr lang="en-US" b="0" dirty="0"/>
              <a:t>&lt;</a:t>
            </a:r>
            <a:r>
              <a:rPr lang="en-US" b="1" dirty="0"/>
              <a:t>READ</a:t>
            </a:r>
            <a:r>
              <a:rPr lang="en-US" b="0" baseline="0" dirty="0"/>
              <a:t> </a:t>
            </a:r>
            <a:r>
              <a:rPr lang="en-US" b="0" baseline="0" dirty="0">
                <a:solidFill>
                  <a:schemeClr val="tx1"/>
                </a:solidFill>
              </a:rPr>
              <a:t>the key terms from the handout and provide examples, if necessary.&gt;</a:t>
            </a:r>
          </a:p>
          <a:p>
            <a:pPr defTabSz="902289">
              <a:defRPr/>
            </a:pPr>
            <a:endParaRPr lang="en-US" b="0" baseline="0" dirty="0">
              <a:solidFill>
                <a:schemeClr val="tx1"/>
              </a:solidFill>
            </a:endParaRPr>
          </a:p>
          <a:p>
            <a:pPr defTabSz="902289">
              <a:defRPr/>
            </a:pPr>
            <a:r>
              <a:rPr lang="en-US" b="1" dirty="0"/>
              <a:t>GO</a:t>
            </a:r>
            <a:r>
              <a:rPr lang="en-US" b="0" dirty="0"/>
              <a:t> t</a:t>
            </a:r>
            <a:r>
              <a:rPr lang="en-US" baseline="0" dirty="0"/>
              <a:t>o next slide.</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7</a:t>
            </a:fld>
            <a:endParaRPr lang="en-US" dirty="0"/>
          </a:p>
        </p:txBody>
      </p:sp>
    </p:spTree>
    <p:extLst>
      <p:ext uri="{BB962C8B-B14F-4D97-AF65-F5344CB8AC3E}">
        <p14:creationId xmlns:p14="http://schemas.microsoft.com/office/powerpoint/2010/main" val="20382795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387136"/>
            <a:ext cx="5486400" cy="3659901"/>
          </a:xfrm>
        </p:spPr>
        <p:txBody>
          <a:bodyPr/>
          <a:lstStyle/>
          <a:p>
            <a:pPr>
              <a:spcAft>
                <a:spcPts val="588"/>
              </a:spcAft>
            </a:pPr>
            <a:r>
              <a:rPr lang="en-US" b="1" dirty="0">
                <a:solidFill>
                  <a:srgbClr val="000000"/>
                </a:solidFill>
                <a:latin typeface="Arial" pitchFamily="34" charset="0"/>
                <a:cs typeface="Arial" pitchFamily="34" charset="0"/>
              </a:rPr>
              <a:t>SAY:</a:t>
            </a:r>
          </a:p>
          <a:p>
            <a:pPr>
              <a:spcAft>
                <a:spcPts val="588"/>
              </a:spcAft>
            </a:pPr>
            <a:endParaRPr lang="en-US" b="1" dirty="0">
              <a:solidFill>
                <a:srgbClr val="000000"/>
              </a:solidFill>
              <a:latin typeface="Arial" pitchFamily="34" charset="0"/>
              <a:cs typeface="Arial" pitchFamily="34" charset="0"/>
            </a:endParaRPr>
          </a:p>
          <a:p>
            <a:pPr>
              <a:spcAft>
                <a:spcPts val="588"/>
              </a:spcAft>
            </a:pPr>
            <a:r>
              <a:rPr lang="en-US" b="0" dirty="0">
                <a:solidFill>
                  <a:srgbClr val="000000"/>
                </a:solidFill>
                <a:latin typeface="Arial" pitchFamily="34" charset="0"/>
                <a:cs typeface="Arial" pitchFamily="34" charset="0"/>
              </a:rPr>
              <a:t>Let’s review what we have learned about public health</a:t>
            </a:r>
            <a:r>
              <a:rPr lang="en-US" b="0" baseline="0" dirty="0">
                <a:solidFill>
                  <a:srgbClr val="000000"/>
                </a:solidFill>
                <a:latin typeface="Arial" pitchFamily="34" charset="0"/>
                <a:cs typeface="Arial" pitchFamily="34" charset="0"/>
              </a:rPr>
              <a:t> so far through a few knowledge check exercises.</a:t>
            </a:r>
            <a:endParaRPr lang="en-US" b="0" dirty="0">
              <a:solidFill>
                <a:srgbClr val="000000"/>
              </a:solidFill>
              <a:latin typeface="Arial" pitchFamily="34" charset="0"/>
              <a:cs typeface="Arial" pitchFamily="34" charset="0"/>
            </a:endParaRPr>
          </a:p>
          <a:p>
            <a:pPr>
              <a:spcAft>
                <a:spcPts val="588"/>
              </a:spcAft>
            </a:pPr>
            <a:endParaRPr lang="en-US" b="1" dirty="0">
              <a:solidFill>
                <a:srgbClr val="000000"/>
              </a:solidFill>
              <a:latin typeface="Arial" pitchFamily="34" charset="0"/>
              <a:cs typeface="Arial" pitchFamily="34" charset="0"/>
            </a:endParaRPr>
          </a:p>
          <a:p>
            <a:pPr>
              <a:spcAft>
                <a:spcPts val="588"/>
              </a:spcAft>
            </a:pPr>
            <a:r>
              <a:rPr lang="en-US" b="0" dirty="0"/>
              <a:t>&lt;</a:t>
            </a:r>
            <a:r>
              <a:rPr lang="en-US" b="1" dirty="0"/>
              <a:t>READ</a:t>
            </a:r>
            <a:r>
              <a:rPr lang="en-US" dirty="0">
                <a:solidFill>
                  <a:srgbClr val="000000"/>
                </a:solidFill>
                <a:latin typeface="Arial" pitchFamily="34" charset="0"/>
                <a:cs typeface="Arial" pitchFamily="34" charset="0"/>
              </a:rPr>
              <a:t> the knowledge check question and wait for participant responses.&gt;</a:t>
            </a:r>
          </a:p>
          <a:p>
            <a:pPr>
              <a:spcAft>
                <a:spcPts val="588"/>
              </a:spcAft>
            </a:pPr>
            <a:endParaRPr lang="en-US" dirty="0">
              <a:solidFill>
                <a:srgbClr val="000000"/>
              </a:solidFill>
              <a:latin typeface="Arial" pitchFamily="34" charset="0"/>
              <a:cs typeface="Arial" pitchFamily="34" charset="0"/>
            </a:endParaRPr>
          </a:p>
          <a:p>
            <a:pPr>
              <a:spcAft>
                <a:spcPts val="588"/>
              </a:spcAft>
            </a:pPr>
            <a:r>
              <a:rPr lang="en-US" b="0" dirty="0">
                <a:solidFill>
                  <a:srgbClr val="000000"/>
                </a:solidFill>
                <a:latin typeface="Arial" pitchFamily="34" charset="0"/>
                <a:cs typeface="Arial" pitchFamily="34" charset="0"/>
              </a:rPr>
              <a:t>&lt;</a:t>
            </a:r>
            <a:r>
              <a:rPr lang="en-US" b="1" dirty="0">
                <a:solidFill>
                  <a:srgbClr val="000000"/>
                </a:solidFill>
                <a:latin typeface="Arial" pitchFamily="34" charset="0"/>
                <a:cs typeface="Arial" pitchFamily="34" charset="0"/>
              </a:rPr>
              <a:t>CLICK</a:t>
            </a:r>
            <a:r>
              <a:rPr lang="en-US" b="0" baseline="0" dirty="0">
                <a:solidFill>
                  <a:srgbClr val="000000"/>
                </a:solidFill>
                <a:latin typeface="Arial" pitchFamily="34" charset="0"/>
                <a:cs typeface="Arial" pitchFamily="34" charset="0"/>
              </a:rPr>
              <a:t> </a:t>
            </a:r>
            <a:r>
              <a:rPr lang="en-US" dirty="0">
                <a:solidFill>
                  <a:srgbClr val="000000"/>
                </a:solidFill>
                <a:latin typeface="Arial" pitchFamily="34" charset="0"/>
                <a:cs typeface="Arial" pitchFamily="34" charset="0"/>
              </a:rPr>
              <a:t>for correct answer to appear.&gt;</a:t>
            </a:r>
          </a:p>
          <a:p>
            <a:pPr>
              <a:spcAft>
                <a:spcPts val="588"/>
              </a:spcAft>
            </a:pPr>
            <a:endParaRPr lang="en-US" dirty="0">
              <a:solidFill>
                <a:srgbClr val="000000"/>
              </a:solidFill>
              <a:latin typeface="Arial" pitchFamily="34" charset="0"/>
              <a:cs typeface="Arial" pitchFamily="34" charset="0"/>
            </a:endParaRPr>
          </a:p>
          <a:p>
            <a:pPr>
              <a:spcAft>
                <a:spcPts val="588"/>
              </a:spcAft>
            </a:pPr>
            <a:r>
              <a:rPr lang="en-US" dirty="0">
                <a:solidFill>
                  <a:srgbClr val="000000"/>
                </a:solidFill>
                <a:latin typeface="Arial" pitchFamily="34" charset="0"/>
                <a:cs typeface="Arial" pitchFamily="34" charset="0"/>
              </a:rPr>
              <a:t>The correct answer is A, </a:t>
            </a:r>
            <a:r>
              <a:rPr lang="en-US" b="0" baseline="0" dirty="0">
                <a:solidFill>
                  <a:srgbClr val="000000"/>
                </a:solidFill>
                <a:latin typeface="Arial" pitchFamily="34" charset="0"/>
                <a:cs typeface="Arial" pitchFamily="34" charset="0"/>
              </a:rPr>
              <a:t>groups of people.</a:t>
            </a:r>
          </a:p>
          <a:p>
            <a:pPr marL="228584" indent="-228584">
              <a:spcAft>
                <a:spcPts val="588"/>
              </a:spcAft>
              <a:buAutoNum type="alphaUcPeriod"/>
            </a:pPr>
            <a:endParaRPr lang="en-US" dirty="0">
              <a:solidFill>
                <a:srgbClr val="000000"/>
              </a:solidFill>
              <a:latin typeface="Arial" pitchFamily="34" charset="0"/>
              <a:cs typeface="Arial" pitchFamily="34" charset="0"/>
            </a:endParaRPr>
          </a:p>
          <a:p>
            <a:pPr>
              <a:spcAft>
                <a:spcPts val="588"/>
              </a:spcAft>
            </a:pPr>
            <a:r>
              <a:rPr lang="en-US" b="1" dirty="0">
                <a:latin typeface="Arial" pitchFamily="34" charset="0"/>
                <a:cs typeface="Arial" pitchFamily="34" charset="0"/>
              </a:rPr>
              <a:t>GO</a:t>
            </a:r>
            <a:r>
              <a:rPr lang="en-US" dirty="0">
                <a:latin typeface="Arial" pitchFamily="34" charset="0"/>
                <a:cs typeface="Arial" pitchFamily="34" charset="0"/>
              </a:rPr>
              <a:t> to next slide.</a:t>
            </a:r>
          </a:p>
        </p:txBody>
      </p:sp>
      <p:sp>
        <p:nvSpPr>
          <p:cNvPr id="4" name="Slide Number Placeholder 3"/>
          <p:cNvSpPr>
            <a:spLocks noGrp="1"/>
          </p:cNvSpPr>
          <p:nvPr>
            <p:ph type="sldNum" sz="quarter" idx="10"/>
          </p:nvPr>
        </p:nvSpPr>
        <p:spPr/>
        <p:txBody>
          <a:bodyPr/>
          <a:lstStyle/>
          <a:p>
            <a:fld id="{153BCB96-7EEC-4C1C-92AC-A1AF7B1B30F2}" type="slidenum">
              <a:rPr lang="en-US" smtClean="0"/>
              <a:t>8</a:t>
            </a:fld>
            <a:endParaRPr lang="en-US" dirty="0"/>
          </a:p>
        </p:txBody>
      </p:sp>
      <p:sp>
        <p:nvSpPr>
          <p:cNvPr id="5" name="Date Placeholder 4"/>
          <p:cNvSpPr>
            <a:spLocks noGrp="1"/>
          </p:cNvSpPr>
          <p:nvPr>
            <p:ph type="dt" idx="11"/>
          </p:nvPr>
        </p:nvSpPr>
        <p:spPr/>
        <p:txBody>
          <a:bodyPr/>
          <a:lstStyle/>
          <a:p>
            <a:fld id="{3A9A61C8-30E9-4792-9BE3-A3C3DAE19011}" type="datetime1">
              <a:rPr lang="en-US" smtClean="0"/>
              <a:t>7/24/2024</a:t>
            </a:fld>
            <a:endParaRPr lang="en-US" dirty="0"/>
          </a:p>
        </p:txBody>
      </p:sp>
    </p:spTree>
    <p:extLst>
      <p:ext uri="{BB962C8B-B14F-4D97-AF65-F5344CB8AC3E}">
        <p14:creationId xmlns:p14="http://schemas.microsoft.com/office/powerpoint/2010/main" val="41459956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387136"/>
            <a:ext cx="5486400" cy="2288301"/>
          </a:xfrm>
        </p:spPr>
        <p:txBody>
          <a:bodyPr/>
          <a:lstStyle/>
          <a:p>
            <a:pPr>
              <a:spcAft>
                <a:spcPts val="588"/>
              </a:spcAft>
            </a:pPr>
            <a:r>
              <a:rPr lang="en-US" b="0" dirty="0"/>
              <a:t>&lt;</a:t>
            </a:r>
            <a:r>
              <a:rPr lang="en-US" b="1" dirty="0"/>
              <a:t>READ</a:t>
            </a:r>
            <a:r>
              <a:rPr lang="en-US" dirty="0">
                <a:solidFill>
                  <a:srgbClr val="000000"/>
                </a:solidFill>
                <a:latin typeface="Arial" pitchFamily="34" charset="0"/>
                <a:cs typeface="Arial" pitchFamily="34" charset="0"/>
              </a:rPr>
              <a:t> the knowledge check question and wait for participant responses.&gt;</a:t>
            </a:r>
          </a:p>
          <a:p>
            <a:pPr>
              <a:spcAft>
                <a:spcPts val="588"/>
              </a:spcAft>
            </a:pPr>
            <a:endParaRPr lang="en-US" dirty="0">
              <a:solidFill>
                <a:srgbClr val="000000"/>
              </a:solidFill>
              <a:latin typeface="Arial" pitchFamily="34" charset="0"/>
              <a:cs typeface="Arial" pitchFamily="34" charset="0"/>
            </a:endParaRPr>
          </a:p>
          <a:p>
            <a:pPr>
              <a:spcAft>
                <a:spcPts val="588"/>
              </a:spcAft>
            </a:pPr>
            <a:r>
              <a:rPr lang="en-US" b="0" dirty="0">
                <a:solidFill>
                  <a:srgbClr val="000000"/>
                </a:solidFill>
                <a:latin typeface="Arial" pitchFamily="34" charset="0"/>
                <a:cs typeface="Arial" pitchFamily="34" charset="0"/>
              </a:rPr>
              <a:t>&lt;</a:t>
            </a:r>
            <a:r>
              <a:rPr lang="en-US" b="1" dirty="0">
                <a:solidFill>
                  <a:srgbClr val="000000"/>
                </a:solidFill>
                <a:latin typeface="Arial" pitchFamily="34" charset="0"/>
                <a:cs typeface="Arial" pitchFamily="34" charset="0"/>
              </a:rPr>
              <a:t>CLICK </a:t>
            </a:r>
            <a:r>
              <a:rPr lang="en-US" dirty="0">
                <a:solidFill>
                  <a:srgbClr val="000000"/>
                </a:solidFill>
                <a:latin typeface="Arial" pitchFamily="34" charset="0"/>
                <a:cs typeface="Arial" pitchFamily="34" charset="0"/>
              </a:rPr>
              <a:t>for correct answer to appear.&gt;</a:t>
            </a:r>
          </a:p>
          <a:p>
            <a:pPr>
              <a:spcAft>
                <a:spcPts val="588"/>
              </a:spcAft>
            </a:pPr>
            <a:endParaRPr lang="en-US" dirty="0">
              <a:solidFill>
                <a:srgbClr val="000000"/>
              </a:solidFill>
              <a:latin typeface="Arial" pitchFamily="34" charset="0"/>
              <a:cs typeface="Arial" pitchFamily="34" charset="0"/>
            </a:endParaRPr>
          </a:p>
          <a:p>
            <a:pPr>
              <a:spcAft>
                <a:spcPts val="588"/>
              </a:spcAft>
            </a:pPr>
            <a:r>
              <a:rPr lang="en-US" dirty="0">
                <a:solidFill>
                  <a:srgbClr val="000000"/>
                </a:solidFill>
                <a:latin typeface="Arial" pitchFamily="34" charset="0"/>
                <a:cs typeface="Arial" pitchFamily="34" charset="0"/>
              </a:rPr>
              <a:t>The correct answer is </a:t>
            </a:r>
            <a:r>
              <a:rPr lang="en-US" b="0" baseline="0" dirty="0">
                <a:solidFill>
                  <a:srgbClr val="000000"/>
                </a:solidFill>
                <a:latin typeface="Arial" pitchFamily="34" charset="0"/>
                <a:cs typeface="Arial" pitchFamily="34" charset="0"/>
              </a:rPr>
              <a:t>C, epidemic or outbreak.</a:t>
            </a:r>
            <a:endParaRPr lang="en-US" b="0" dirty="0">
              <a:solidFill>
                <a:srgbClr val="000000"/>
              </a:solidFill>
              <a:latin typeface="Arial" pitchFamily="34" charset="0"/>
              <a:cs typeface="Arial" pitchFamily="34" charset="0"/>
            </a:endParaRPr>
          </a:p>
          <a:p>
            <a:pPr marL="225573" indent="-225573">
              <a:spcAft>
                <a:spcPts val="588"/>
              </a:spcAft>
              <a:buAutoNum type="alphaUcPeriod" startAt="4"/>
            </a:pPr>
            <a:endParaRPr lang="en-US" dirty="0">
              <a:solidFill>
                <a:srgbClr val="000000"/>
              </a:solidFill>
              <a:latin typeface="Arial" pitchFamily="34" charset="0"/>
              <a:cs typeface="Arial" pitchFamily="34" charset="0"/>
            </a:endParaRPr>
          </a:p>
          <a:p>
            <a:pPr>
              <a:spcAft>
                <a:spcPts val="588"/>
              </a:spcAft>
            </a:pPr>
            <a:r>
              <a:rPr lang="en-US" b="1" dirty="0">
                <a:latin typeface="Arial" pitchFamily="34" charset="0"/>
                <a:cs typeface="Arial" pitchFamily="34" charset="0"/>
              </a:rPr>
              <a:t>GO</a:t>
            </a:r>
            <a:r>
              <a:rPr lang="en-US" dirty="0">
                <a:latin typeface="Arial" pitchFamily="34" charset="0"/>
                <a:cs typeface="Arial" pitchFamily="34" charset="0"/>
              </a:rPr>
              <a:t> to next slide.</a:t>
            </a:r>
          </a:p>
        </p:txBody>
      </p:sp>
      <p:sp>
        <p:nvSpPr>
          <p:cNvPr id="4" name="Slide Number Placeholder 3"/>
          <p:cNvSpPr>
            <a:spLocks noGrp="1"/>
          </p:cNvSpPr>
          <p:nvPr>
            <p:ph type="sldNum" sz="quarter" idx="10"/>
          </p:nvPr>
        </p:nvSpPr>
        <p:spPr/>
        <p:txBody>
          <a:bodyPr/>
          <a:lstStyle/>
          <a:p>
            <a:fld id="{153BCB96-7EEC-4C1C-92AC-A1AF7B1B30F2}" type="slidenum">
              <a:rPr lang="en-US" smtClean="0"/>
              <a:t>9</a:t>
            </a:fld>
            <a:endParaRPr lang="en-US" dirty="0"/>
          </a:p>
        </p:txBody>
      </p:sp>
      <p:sp>
        <p:nvSpPr>
          <p:cNvPr id="5" name="Date Placeholder 4"/>
          <p:cNvSpPr>
            <a:spLocks noGrp="1"/>
          </p:cNvSpPr>
          <p:nvPr>
            <p:ph type="dt" idx="11"/>
          </p:nvPr>
        </p:nvSpPr>
        <p:spPr/>
        <p:txBody>
          <a:bodyPr/>
          <a:lstStyle/>
          <a:p>
            <a:fld id="{3A9A61C8-30E9-4792-9BE3-A3C3DAE19011}" type="datetime1">
              <a:rPr lang="en-US" smtClean="0"/>
              <a:t>7/24/2024</a:t>
            </a:fld>
            <a:endParaRPr lang="en-US" dirty="0"/>
          </a:p>
        </p:txBody>
      </p:sp>
    </p:spTree>
    <p:extLst>
      <p:ext uri="{BB962C8B-B14F-4D97-AF65-F5344CB8AC3E}">
        <p14:creationId xmlns:p14="http://schemas.microsoft.com/office/powerpoint/2010/main" val="4145995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8" Type="http://schemas.openxmlformats.org/officeDocument/2006/relationships/tags" Target="../tags/tag12.xml"/><Relationship Id="rId13" Type="http://schemas.openxmlformats.org/officeDocument/2006/relationships/tags" Target="../tags/tag17.xml"/><Relationship Id="rId18" Type="http://schemas.openxmlformats.org/officeDocument/2006/relationships/oleObject" Target="../embeddings/oleObject2.bin"/><Relationship Id="rId3" Type="http://schemas.openxmlformats.org/officeDocument/2006/relationships/tags" Target="../tags/tag7.xml"/><Relationship Id="rId7" Type="http://schemas.openxmlformats.org/officeDocument/2006/relationships/tags" Target="../tags/tag11.xml"/><Relationship Id="rId12" Type="http://schemas.openxmlformats.org/officeDocument/2006/relationships/tags" Target="../tags/tag16.xml"/><Relationship Id="rId17" Type="http://schemas.openxmlformats.org/officeDocument/2006/relationships/slideMaster" Target="../slideMasters/slideMaster5.xml"/><Relationship Id="rId2" Type="http://schemas.openxmlformats.org/officeDocument/2006/relationships/tags" Target="../tags/tag6.xml"/><Relationship Id="rId16" Type="http://schemas.openxmlformats.org/officeDocument/2006/relationships/tags" Target="../tags/tag20.xml"/><Relationship Id="rId1" Type="http://schemas.openxmlformats.org/officeDocument/2006/relationships/vmlDrawing" Target="../drawings/vmlDrawing2.vml"/><Relationship Id="rId6" Type="http://schemas.openxmlformats.org/officeDocument/2006/relationships/tags" Target="../tags/tag10.xml"/><Relationship Id="rId11" Type="http://schemas.openxmlformats.org/officeDocument/2006/relationships/tags" Target="../tags/tag15.xml"/><Relationship Id="rId5" Type="http://schemas.openxmlformats.org/officeDocument/2006/relationships/tags" Target="../tags/tag9.xml"/><Relationship Id="rId15" Type="http://schemas.openxmlformats.org/officeDocument/2006/relationships/tags" Target="../tags/tag19.xml"/><Relationship Id="rId10" Type="http://schemas.openxmlformats.org/officeDocument/2006/relationships/tags" Target="../tags/tag14.xml"/><Relationship Id="rId19" Type="http://schemas.openxmlformats.org/officeDocument/2006/relationships/image" Target="../media/image2.jpeg"/><Relationship Id="rId4" Type="http://schemas.openxmlformats.org/officeDocument/2006/relationships/tags" Target="../tags/tag8.xml"/><Relationship Id="rId9" Type="http://schemas.openxmlformats.org/officeDocument/2006/relationships/tags" Target="../tags/tag13.xml"/><Relationship Id="rId14" Type="http://schemas.openxmlformats.org/officeDocument/2006/relationships/tags" Target="../tags/tag1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tags" Target="../tags/tag22.xml"/><Relationship Id="rId7" Type="http://schemas.openxmlformats.org/officeDocument/2006/relationships/oleObject" Target="../embeddings/oleObject3.bin"/><Relationship Id="rId2" Type="http://schemas.openxmlformats.org/officeDocument/2006/relationships/tags" Target="../tags/tag21.xml"/><Relationship Id="rId1" Type="http://schemas.openxmlformats.org/officeDocument/2006/relationships/vmlDrawing" Target="../drawings/vmlDrawing3.vml"/><Relationship Id="rId6" Type="http://schemas.openxmlformats.org/officeDocument/2006/relationships/slideMaster" Target="../slideMasters/slideMaster5.xml"/><Relationship Id="rId5" Type="http://schemas.openxmlformats.org/officeDocument/2006/relationships/tags" Target="../tags/tag24.xml"/><Relationship Id="rId4" Type="http://schemas.openxmlformats.org/officeDocument/2006/relationships/tags" Target="../tags/tag23.xml"/></Relationships>
</file>

<file path=ppt/slideLayouts/_rels/slideLayout81.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oleObject" Target="../embeddings/oleObject4.bin"/><Relationship Id="rId2" Type="http://schemas.openxmlformats.org/officeDocument/2006/relationships/tags" Target="../tags/tag25.xml"/><Relationship Id="rId1" Type="http://schemas.openxmlformats.org/officeDocument/2006/relationships/vmlDrawing" Target="../drawings/vmlDrawing4.vml"/><Relationship Id="rId6" Type="http://schemas.openxmlformats.org/officeDocument/2006/relationships/slideMaster" Target="../slideMasters/slideMaster5.xml"/><Relationship Id="rId5" Type="http://schemas.openxmlformats.org/officeDocument/2006/relationships/tags" Target="../tags/tag28.xml"/><Relationship Id="rId4" Type="http://schemas.openxmlformats.org/officeDocument/2006/relationships/tags" Target="../tags/tag27.xml"/></Relationships>
</file>

<file path=ppt/slideLayouts/_rels/slideLayout82.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vmlDrawing" Target="../drawings/vmlDrawing5.vml"/><Relationship Id="rId1" Type="http://schemas.openxmlformats.org/officeDocument/2006/relationships/themeOverride" Target="../theme/themeOverride1.xml"/><Relationship Id="rId5" Type="http://schemas.openxmlformats.org/officeDocument/2006/relationships/oleObject" Target="../embeddings/oleObject5.bin"/><Relationship Id="rId4"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a:t>Title of Presentation – Myriad Pro</a:t>
            </a:r>
            <a:br>
              <a:rPr lang="en-US" dirty="0"/>
            </a:br>
            <a:r>
              <a:rPr lang="en-US" dirty="0"/>
              <a:t> Bold, Shadow 28pt</a:t>
            </a:r>
          </a:p>
        </p:txBody>
      </p:sp>
      <p:sp>
        <p:nvSpPr>
          <p:cNvPr id="6"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a:t>Place Descriptor Here</a:t>
            </a:r>
          </a:p>
        </p:txBody>
      </p:sp>
      <p:sp>
        <p:nvSpPr>
          <p:cNvPr id="7"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a:t>Place Descriptor Here</a:t>
            </a:r>
          </a:p>
        </p:txBody>
      </p:sp>
    </p:spTree>
    <p:extLst>
      <p:ext uri="{BB962C8B-B14F-4D97-AF65-F5344CB8AC3E}">
        <p14:creationId xmlns:p14="http://schemas.microsoft.com/office/powerpoint/2010/main" val="4035771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6_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9" name="Rectangle 3"/>
          <p:cNvSpPr>
            <a:spLocks noGrp="1" noChangeArrowheads="1"/>
          </p:cNvSpPr>
          <p:nvPr>
            <p:ph type="body" idx="1"/>
          </p:nvPr>
        </p:nvSpPr>
        <p:spPr>
          <a:xfrm>
            <a:off x="457200" y="1600200"/>
            <a:ext cx="8229600" cy="5029200"/>
          </a:xfrm>
          <a:prstGeom prst="rect">
            <a:avLst/>
          </a:prstGeom>
        </p:spPr>
        <p:txBody>
          <a:bodyPr/>
          <a:lstStyle>
            <a:lvl1pPr>
              <a:defRPr i="1">
                <a:solidFill>
                  <a:schemeClr val="bg2">
                    <a:lumMod val="95000"/>
                  </a:schemeClr>
                </a:solidFill>
              </a:defRPr>
            </a:lvl1pPr>
            <a:lvl2pPr>
              <a:defRPr i="1">
                <a:solidFill>
                  <a:schemeClr val="bg2">
                    <a:lumMod val="95000"/>
                  </a:schemeClr>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30563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1_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9" name="Rectangle 3"/>
          <p:cNvSpPr>
            <a:spLocks noGrp="1" noChangeArrowheads="1"/>
          </p:cNvSpPr>
          <p:nvPr>
            <p:ph type="body" idx="1"/>
          </p:nvPr>
        </p:nvSpPr>
        <p:spPr>
          <a:xfrm>
            <a:off x="457200" y="1600200"/>
            <a:ext cx="8229600" cy="5029200"/>
          </a:xfrm>
          <a:prstGeom prst="rect">
            <a:avLst/>
          </a:prstGeom>
        </p:spPr>
        <p:txBody>
          <a:bodyPr/>
          <a:lstStyle>
            <a:lvl1pPr>
              <a:defRPr i="1">
                <a:solidFill>
                  <a:schemeClr val="bg2">
                    <a:lumMod val="95000"/>
                  </a:schemeClr>
                </a:solidFill>
              </a:defRPr>
            </a:lvl1pPr>
            <a:lvl2pPr>
              <a:defRPr i="1">
                <a:solidFill>
                  <a:schemeClr val="bg2">
                    <a:lumMod val="95000"/>
                  </a:schemeClr>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750092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1"/>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F43F5823-AC9D-4020-81D5-41C2D0C4018C}" type="slidenum">
              <a:rPr lang="en-US" smtClean="0"/>
              <a:t>‹#›</a:t>
            </a:fld>
            <a:endParaRPr lang="en-US" dirty="0"/>
          </a:p>
        </p:txBody>
      </p:sp>
    </p:spTree>
    <p:extLst>
      <p:ext uri="{BB962C8B-B14F-4D97-AF65-F5344CB8AC3E}">
        <p14:creationId xmlns:p14="http://schemas.microsoft.com/office/powerpoint/2010/main" val="29240148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8_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9" name="Rectangle 3"/>
          <p:cNvSpPr>
            <a:spLocks noGrp="1" noChangeArrowheads="1"/>
          </p:cNvSpPr>
          <p:nvPr>
            <p:ph type="body" idx="1"/>
          </p:nvPr>
        </p:nvSpPr>
        <p:spPr>
          <a:xfrm>
            <a:off x="457200" y="1600200"/>
            <a:ext cx="8229600" cy="5029200"/>
          </a:xfrm>
          <a:prstGeom prst="rect">
            <a:avLst/>
          </a:prstGeom>
        </p:spPr>
        <p:txBody>
          <a:bodyPr/>
          <a:lstStyle>
            <a:lvl1pPr>
              <a:defRPr i="1">
                <a:solidFill>
                  <a:schemeClr val="bg2">
                    <a:lumMod val="95000"/>
                  </a:schemeClr>
                </a:solidFill>
              </a:defRPr>
            </a:lvl1pPr>
            <a:lvl2pPr>
              <a:defRPr i="1">
                <a:solidFill>
                  <a:schemeClr val="bg2">
                    <a:lumMod val="95000"/>
                  </a:schemeClr>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133814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0_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9" name="Rectangle 3"/>
          <p:cNvSpPr>
            <a:spLocks noGrp="1" noChangeArrowheads="1"/>
          </p:cNvSpPr>
          <p:nvPr>
            <p:ph type="body" idx="1"/>
          </p:nvPr>
        </p:nvSpPr>
        <p:spPr>
          <a:xfrm>
            <a:off x="457200" y="1600200"/>
            <a:ext cx="8229600" cy="5029200"/>
          </a:xfrm>
          <a:prstGeom prst="rect">
            <a:avLst/>
          </a:prstGeom>
        </p:spPr>
        <p:txBody>
          <a:bodyPr/>
          <a:lstStyle>
            <a:lvl1pPr>
              <a:defRPr i="1">
                <a:solidFill>
                  <a:schemeClr val="bg2">
                    <a:lumMod val="95000"/>
                  </a:schemeClr>
                </a:solidFill>
              </a:defRPr>
            </a:lvl1pPr>
            <a:lvl2pPr>
              <a:defRPr i="1">
                <a:solidFill>
                  <a:schemeClr val="bg2">
                    <a:lumMod val="95000"/>
                  </a:schemeClr>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13315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1"/>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1"/>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02CE4BD9-426A-4568-8658-FEBB2CD0A0E7}" type="slidenum">
              <a:rPr lang="en-US" smtClean="0"/>
              <a:t>‹#›</a:t>
            </a:fld>
            <a:endParaRPr lang="en-US" dirty="0"/>
          </a:p>
        </p:txBody>
      </p:sp>
    </p:spTree>
    <p:extLst>
      <p:ext uri="{BB962C8B-B14F-4D97-AF65-F5344CB8AC3E}">
        <p14:creationId xmlns:p14="http://schemas.microsoft.com/office/powerpoint/2010/main" val="17508248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9" name="Rectangle 3"/>
          <p:cNvSpPr>
            <a:spLocks noGrp="1" noChangeArrowheads="1"/>
          </p:cNvSpPr>
          <p:nvPr>
            <p:ph type="body" idx="1"/>
          </p:nvPr>
        </p:nvSpPr>
        <p:spPr>
          <a:xfrm>
            <a:off x="457200" y="1600200"/>
            <a:ext cx="8229600" cy="5029200"/>
          </a:xfrm>
          <a:prstGeom prst="rect">
            <a:avLst/>
          </a:prstGeom>
        </p:spPr>
        <p:txBody>
          <a:bodyPr/>
          <a:lstStyle>
            <a:lvl1pPr>
              <a:defRPr i="1">
                <a:solidFill>
                  <a:schemeClr val="bg2">
                    <a:lumMod val="95000"/>
                  </a:schemeClr>
                </a:solidFill>
              </a:defRPr>
            </a:lvl1pPr>
            <a:lvl2pPr>
              <a:defRPr i="1">
                <a:solidFill>
                  <a:schemeClr val="bg2">
                    <a:lumMod val="95000"/>
                  </a:schemeClr>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78053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2_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9" name="Rectangle 3"/>
          <p:cNvSpPr>
            <a:spLocks noGrp="1" noChangeArrowheads="1"/>
          </p:cNvSpPr>
          <p:nvPr>
            <p:ph type="body" idx="1"/>
          </p:nvPr>
        </p:nvSpPr>
        <p:spPr>
          <a:xfrm>
            <a:off x="457200" y="1600200"/>
            <a:ext cx="8229600" cy="5029200"/>
          </a:xfrm>
          <a:prstGeom prst="rect">
            <a:avLst/>
          </a:prstGeom>
        </p:spPr>
        <p:txBody>
          <a:bodyPr/>
          <a:lstStyle>
            <a:lvl1pPr>
              <a:defRPr i="1">
                <a:solidFill>
                  <a:schemeClr val="bg2">
                    <a:lumMod val="95000"/>
                  </a:schemeClr>
                </a:solidFill>
              </a:defRPr>
            </a:lvl1pPr>
            <a:lvl2pPr>
              <a:defRPr i="1">
                <a:solidFill>
                  <a:schemeClr val="bg2">
                    <a:lumMod val="95000"/>
                  </a:schemeClr>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56686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3_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9" name="Rectangle 3"/>
          <p:cNvSpPr>
            <a:spLocks noGrp="1" noChangeArrowheads="1"/>
          </p:cNvSpPr>
          <p:nvPr>
            <p:ph type="body" idx="1"/>
          </p:nvPr>
        </p:nvSpPr>
        <p:spPr>
          <a:xfrm>
            <a:off x="457200" y="1600200"/>
            <a:ext cx="8229600" cy="5029200"/>
          </a:xfrm>
          <a:prstGeom prst="rect">
            <a:avLst/>
          </a:prstGeom>
        </p:spPr>
        <p:txBody>
          <a:bodyPr/>
          <a:lstStyle>
            <a:lvl1pPr>
              <a:defRPr i="1">
                <a:solidFill>
                  <a:schemeClr val="bg2">
                    <a:lumMod val="95000"/>
                  </a:schemeClr>
                </a:solidFill>
              </a:defRPr>
            </a:lvl1pPr>
            <a:lvl2pPr>
              <a:defRPr i="1">
                <a:solidFill>
                  <a:schemeClr val="bg2">
                    <a:lumMod val="95000"/>
                  </a:schemeClr>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371417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4_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9" name="Rectangle 3"/>
          <p:cNvSpPr>
            <a:spLocks noGrp="1" noChangeArrowheads="1"/>
          </p:cNvSpPr>
          <p:nvPr>
            <p:ph type="body" idx="1"/>
          </p:nvPr>
        </p:nvSpPr>
        <p:spPr>
          <a:xfrm>
            <a:off x="457200" y="1600200"/>
            <a:ext cx="8229600" cy="5029200"/>
          </a:xfrm>
          <a:prstGeom prst="rect">
            <a:avLst/>
          </a:prstGeom>
        </p:spPr>
        <p:txBody>
          <a:bodyPr/>
          <a:lstStyle>
            <a:lvl1pPr>
              <a:defRPr i="1">
                <a:solidFill>
                  <a:schemeClr val="bg2">
                    <a:lumMod val="95000"/>
                  </a:schemeClr>
                </a:solidFill>
              </a:defRPr>
            </a:lvl1pPr>
            <a:lvl2pPr>
              <a:defRPr i="1">
                <a:solidFill>
                  <a:schemeClr val="bg2">
                    <a:lumMod val="95000"/>
                  </a:schemeClr>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577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4005506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1"/>
            <a:ext cx="21336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3124200" y="6356351"/>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1"/>
            <a:ext cx="2133600" cy="365125"/>
          </a:xfrm>
          <a:prstGeom prst="rect">
            <a:avLst/>
          </a:prstGeom>
        </p:spPr>
        <p:txBody>
          <a:bodyPr/>
          <a:lstStyle/>
          <a:p>
            <a:fld id="{02CE4BD9-426A-4568-8658-FEBB2CD0A0E7}" type="slidenum">
              <a:rPr lang="en-US" smtClean="0"/>
              <a:t>‹#›</a:t>
            </a:fld>
            <a:endParaRPr lang="en-US" dirty="0"/>
          </a:p>
        </p:txBody>
      </p:sp>
    </p:spTree>
    <p:extLst>
      <p:ext uri="{BB962C8B-B14F-4D97-AF65-F5344CB8AC3E}">
        <p14:creationId xmlns:p14="http://schemas.microsoft.com/office/powerpoint/2010/main" val="9312875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a:t>Title of Presentation – Myriad Pro</a:t>
            </a:r>
            <a:br>
              <a:rPr lang="en-US" dirty="0"/>
            </a:br>
            <a:r>
              <a:rPr lang="en-US" dirty="0"/>
              <a:t> Bold, Shadow 28pt</a:t>
            </a:r>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a:t>Place Descriptor Here</a:t>
            </a:r>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a:t>Place Descriptor Here</a:t>
            </a:r>
          </a:p>
        </p:txBody>
      </p:sp>
    </p:spTree>
    <p:extLst>
      <p:ext uri="{BB962C8B-B14F-4D97-AF65-F5344CB8AC3E}">
        <p14:creationId xmlns:p14="http://schemas.microsoft.com/office/powerpoint/2010/main" val="5486791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609600" y="2286000"/>
            <a:ext cx="3962400" cy="38401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2286000"/>
            <a:ext cx="3962400" cy="38401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7" name="Rectangle 5"/>
          <p:cNvSpPr>
            <a:spLocks noGrp="1" noChangeArrowheads="1"/>
          </p:cNvSpPr>
          <p:nvPr>
            <p:ph type="ftr" sz="quarter" idx="12"/>
          </p:nvPr>
        </p:nvSpPr>
        <p:spPr>
          <a:xfrm>
            <a:off x="3124200" y="6245225"/>
            <a:ext cx="2895600" cy="476250"/>
          </a:xfrm>
          <a:prstGeom prst="rect">
            <a:avLst/>
          </a:prstGeom>
          <a:ln/>
        </p:spPr>
        <p:txBody>
          <a:bodyPr/>
          <a:lstStyle>
            <a:lvl1pPr>
              <a:defRPr/>
            </a:lvl1pPr>
          </a:lstStyle>
          <a:p>
            <a:pPr>
              <a:defRPr/>
            </a:pPr>
            <a:endParaRPr lang="en-US" dirty="0"/>
          </a:p>
        </p:txBody>
      </p:sp>
      <p:sp>
        <p:nvSpPr>
          <p:cNvPr id="8" name="Rectangle 6"/>
          <p:cNvSpPr>
            <a:spLocks noGrp="1" noChangeArrowheads="1"/>
          </p:cNvSpPr>
          <p:nvPr>
            <p:ph type="sldNum" sz="quarter" idx="13"/>
          </p:nvPr>
        </p:nvSpPr>
        <p:spPr>
          <a:xfrm>
            <a:off x="6553200" y="6245225"/>
            <a:ext cx="2133600" cy="476250"/>
          </a:xfrm>
          <a:prstGeom prst="rect">
            <a:avLst/>
          </a:prstGeom>
          <a:ln/>
        </p:spPr>
        <p:txBody>
          <a:bodyPr/>
          <a:lstStyle>
            <a:lvl1pPr>
              <a:defRPr/>
            </a:lvl1pPr>
          </a:lstStyle>
          <a:p>
            <a:pPr>
              <a:defRPr/>
            </a:pPr>
            <a:fld id="{70DA071C-E541-48F0-9908-280936782E0C}" type="slidenum">
              <a:rPr lang="en-US"/>
              <a:pPr>
                <a:defRPr/>
              </a:pPr>
              <a:t>‹#›</a:t>
            </a:fld>
            <a:endParaRPr lang="en-US" dirty="0"/>
          </a:p>
        </p:txBody>
      </p:sp>
      <p:sp>
        <p:nvSpPr>
          <p:cNvPr id="9" name="Rectangle 6"/>
          <p:cNvSpPr>
            <a:spLocks noGrp="1" noChangeArrowheads="1"/>
          </p:cNvSpPr>
          <p:nvPr>
            <p:ph type="sldNum" sz="quarter" idx="14"/>
          </p:nvPr>
        </p:nvSpPr>
        <p:spPr>
          <a:xfrm>
            <a:off x="6553200" y="6245225"/>
            <a:ext cx="2133600" cy="476250"/>
          </a:xfrm>
          <a:prstGeom prst="rect">
            <a:avLst/>
          </a:prstGeom>
          <a:ln/>
        </p:spPr>
        <p:txBody>
          <a:bodyPr/>
          <a:lstStyle>
            <a:lvl1pPr>
              <a:defRPr/>
            </a:lvl1pPr>
          </a:lstStyle>
          <a:p>
            <a:pPr>
              <a:defRPr/>
            </a:pPr>
            <a:fld id="{90BC4EA0-5316-4AF4-B131-080363724348}" type="slidenum">
              <a:rPr lang="en-US"/>
              <a:pPr>
                <a:defRPr/>
              </a:pPr>
              <a:t>‹#›</a:t>
            </a:fld>
            <a:endParaRPr lang="en-US" dirty="0"/>
          </a:p>
        </p:txBody>
      </p:sp>
    </p:spTree>
    <p:extLst>
      <p:ext uri="{BB962C8B-B14F-4D97-AF65-F5344CB8AC3E}">
        <p14:creationId xmlns:p14="http://schemas.microsoft.com/office/powerpoint/2010/main" val="35441102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8382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4308208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838200"/>
          </a:xfrm>
          <a:prstGeom prst="rect">
            <a:avLst/>
          </a:prstGeom>
        </p:spPr>
        <p:txBody>
          <a:bodyPr/>
          <a:lstStyle/>
          <a:p>
            <a:r>
              <a:rPr lang="en-US"/>
              <a:t>Click to edit Master title style</a:t>
            </a:r>
          </a:p>
        </p:txBody>
      </p:sp>
      <p:sp>
        <p:nvSpPr>
          <p:cNvPr id="3" name="Chart Placeholder 2"/>
          <p:cNvSpPr>
            <a:spLocks noGrp="1"/>
          </p:cNvSpPr>
          <p:nvPr>
            <p:ph type="chart" idx="1"/>
          </p:nvPr>
        </p:nvSpPr>
        <p:spPr>
          <a:xfrm>
            <a:off x="355600" y="1295400"/>
            <a:ext cx="8407400" cy="4724400"/>
          </a:xfrm>
          <a:prstGeom prst="rect">
            <a:avLst/>
          </a:prstGeom>
        </p:spPr>
        <p:txBody>
          <a:bodyPr/>
          <a:lstStyle/>
          <a:p>
            <a:pPr lvl="0"/>
            <a:endParaRPr lang="en-US" noProof="0" dirty="0"/>
          </a:p>
        </p:txBody>
      </p:sp>
    </p:spTree>
    <p:extLst>
      <p:ext uri="{BB962C8B-B14F-4D97-AF65-F5344CB8AC3E}">
        <p14:creationId xmlns:p14="http://schemas.microsoft.com/office/powerpoint/2010/main" val="42852880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838200"/>
          </a:xfrm>
          <a:prstGeom prst="rect">
            <a:avLst/>
          </a:prstGeom>
        </p:spPr>
        <p:txBody>
          <a:bodyPr/>
          <a:lstStyle/>
          <a:p>
            <a:r>
              <a:rPr lang="en-US"/>
              <a:t>Click to edit Master title style</a:t>
            </a:r>
          </a:p>
        </p:txBody>
      </p:sp>
      <p:sp>
        <p:nvSpPr>
          <p:cNvPr id="3" name="SmartArt Placeholder 2"/>
          <p:cNvSpPr>
            <a:spLocks noGrp="1"/>
          </p:cNvSpPr>
          <p:nvPr>
            <p:ph type="dgm" idx="1"/>
          </p:nvPr>
        </p:nvSpPr>
        <p:spPr>
          <a:xfrm>
            <a:off x="355600" y="1295400"/>
            <a:ext cx="8407400" cy="4724400"/>
          </a:xfrm>
          <a:prstGeom prst="rect">
            <a:avLst/>
          </a:prstGeom>
        </p:spPr>
        <p:txBody>
          <a:bodyPr/>
          <a:lstStyle/>
          <a:p>
            <a:pPr lvl="0"/>
            <a:endParaRPr lang="en-US" noProof="0" dirty="0"/>
          </a:p>
        </p:txBody>
      </p:sp>
    </p:spTree>
    <p:extLst>
      <p:ext uri="{BB962C8B-B14F-4D97-AF65-F5344CB8AC3E}">
        <p14:creationId xmlns:p14="http://schemas.microsoft.com/office/powerpoint/2010/main" val="27425303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a:t>Title of Presentation – Myriad Pro</a:t>
            </a:r>
            <a:br>
              <a:rPr lang="en-US" dirty="0"/>
            </a:br>
            <a:r>
              <a:rPr lang="en-US" dirty="0"/>
              <a:t> Bold, Shadow 28pt</a:t>
            </a:r>
          </a:p>
        </p:txBody>
      </p:sp>
      <p:sp>
        <p:nvSpPr>
          <p:cNvPr id="8"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a:t>Place Descriptor Here</a:t>
            </a:r>
          </a:p>
        </p:txBody>
      </p:sp>
      <p:sp>
        <p:nvSpPr>
          <p:cNvPr id="10"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a:t>Place Descriptor Here</a:t>
            </a:r>
          </a:p>
        </p:txBody>
      </p:sp>
      <p:sp>
        <p:nvSpPr>
          <p:cNvPr id="7"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a:t>Place Descriptor Here</a:t>
            </a:r>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a:t>Place Descriptor Here</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i="0" u="none">
                <a:solidFill>
                  <a:schemeClr val="bg2"/>
                </a:solidFill>
                <a:latin typeface="+mn-lt"/>
              </a:defRPr>
            </a:lvl2pPr>
            <a:lvl3pPr>
              <a:buClr>
                <a:schemeClr val="tx1"/>
              </a:buClr>
              <a:buSzPct val="100000"/>
              <a:buFont typeface="Arial" pitchFamily="34" charset="0"/>
              <a:buChar char="•"/>
              <a:defRPr sz="1800" i="0">
                <a:solidFill>
                  <a:schemeClr val="bg2"/>
                </a:solidFill>
              </a:defRPr>
            </a:lvl3pPr>
            <a:lvl4pPr>
              <a:buClr>
                <a:schemeClr val="tx1"/>
              </a:buClr>
              <a:buSzPct val="70000"/>
              <a:buFont typeface="Courier New" pitchFamily="49" charset="0"/>
              <a:buChar char="o"/>
              <a:defRPr sz="1800" i="0" baseline="0">
                <a:solidFill>
                  <a:schemeClr val="bg2"/>
                </a:solidFill>
              </a:defRPr>
            </a:lvl4pPr>
            <a:lvl5pPr>
              <a:buClr>
                <a:schemeClr val="tx1"/>
              </a:buClr>
              <a:buSzPct val="70000"/>
              <a:buFont typeface="Arial" pitchFamily="34" charset="0"/>
              <a:buChar char="•"/>
              <a:defRPr sz="1800" i="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Slide Badg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a:t>Title of Presentation – Myriad Pro</a:t>
            </a:r>
            <a:br>
              <a:rPr lang="en-US" dirty="0"/>
            </a:br>
            <a:r>
              <a:rPr lang="en-US" dirty="0"/>
              <a:t> Bold, Shadow 28pt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7639705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Basic Content Bad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p:ph type="body" sz="quarter" idx="11" hasCustomPrompt="1"/>
          </p:nvPr>
        </p:nvSpPr>
        <p:spPr>
          <a:xfrm>
            <a:off x="1905000" y="5791200"/>
            <a:ext cx="6781800" cy="609600"/>
          </a:xfrm>
          <a:prstGeom prst="rect">
            <a:avLst/>
          </a:prstGeom>
        </p:spPr>
        <p:txBody>
          <a:bodyPr anchor="b"/>
          <a:lstStyle>
            <a:lvl1pPr>
              <a:buNone/>
              <a:defRPr sz="1100">
                <a:solidFill>
                  <a:schemeClr val="tx1"/>
                </a:solidFill>
              </a:defRPr>
            </a:lvl1pPr>
          </a:lstStyle>
          <a:p>
            <a:r>
              <a:rPr lang="en-US" dirty="0"/>
              <a:t>* Citations, references, and credits – Myriad Pro, 11pt </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effectLst/>
              </a:defRPr>
            </a:lvl1pPr>
          </a:lstStyle>
          <a:p>
            <a:r>
              <a:rPr lang="en-US" dirty="0"/>
              <a:t>Section Header</a:t>
            </a:r>
            <a:br>
              <a:rPr lang="en-US" dirty="0"/>
            </a:br>
            <a:r>
              <a:rPr lang="en-US" dirty="0"/>
              <a:t>Myriad Pro, bold, shadow, 36pt </a:t>
            </a:r>
          </a:p>
        </p:txBody>
      </p:sp>
      <p:sp>
        <p:nvSpPr>
          <p:cNvPr id="3" name="Text Placeholder 2"/>
          <p:cNvSpPr>
            <a:spLocks noGrp="1"/>
          </p:cNvSpPr>
          <p:nvPr>
            <p:ph type="body" idx="1" hasCustomPrompt="1"/>
          </p:nvPr>
        </p:nvSpPr>
        <p:spPr>
          <a:xfrm>
            <a:off x="722313" y="2906714"/>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 – Myriad Pro, 20pt</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73050"/>
            <a:ext cx="3008313" cy="1162050"/>
          </a:xfrm>
          <a:prstGeom prst="rect">
            <a:avLst/>
          </a:prstGeom>
        </p:spPr>
        <p:txBody>
          <a:bodyPr anchor="b"/>
          <a:lstStyle>
            <a:lvl1pPr algn="l">
              <a:defRPr sz="2000" b="1" baseline="0">
                <a:effectLst/>
              </a:defRPr>
            </a:lvl1pPr>
          </a:lstStyle>
          <a:p>
            <a:r>
              <a:rPr lang="en-US" dirty="0"/>
              <a:t>Header – Myriad Pro, bold, shadow, 20pt</a:t>
            </a:r>
          </a:p>
        </p:txBody>
      </p:sp>
      <p:sp>
        <p:nvSpPr>
          <p:cNvPr id="3" name="Content Placeholder 2"/>
          <p:cNvSpPr>
            <a:spLocks noGrp="1"/>
          </p:cNvSpPr>
          <p:nvPr>
            <p:ph idx="1" hasCustomPrompt="1"/>
          </p:nvPr>
        </p:nvSpPr>
        <p:spPr>
          <a:xfrm>
            <a:off x="3575050" y="273051"/>
            <a:ext cx="5111751"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4" name="Text Placeholder 3"/>
          <p:cNvSpPr>
            <a:spLocks noGrp="1"/>
          </p:cNvSpPr>
          <p:nvPr>
            <p:ph type="body" sz="half" idx="2" hasCustomPrompt="1"/>
          </p:nvPr>
        </p:nvSpPr>
        <p:spPr>
          <a:xfrm>
            <a:off x="457201" y="1435102"/>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Paragraph of type</a:t>
            </a:r>
          </a:p>
          <a:p>
            <a:pPr lvl="0"/>
            <a:r>
              <a:rPr lang="en-US" dirty="0"/>
              <a:t>Myriad Pro, 14pt</a:t>
            </a:r>
          </a:p>
        </p:txBody>
      </p:sp>
      <p:sp>
        <p:nvSpPr>
          <p:cNvPr id="7"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1"/>
            <a:ext cx="5486400" cy="566738"/>
          </a:xfrm>
          <a:prstGeom prst="rect">
            <a:avLst/>
          </a:prstGeom>
        </p:spPr>
        <p:txBody>
          <a:bodyPr anchor="b"/>
          <a:lstStyle>
            <a:lvl1pPr algn="l">
              <a:defRPr sz="2000" b="1" baseline="0">
                <a:effectLst/>
              </a:defRPr>
            </a:lvl1pPr>
          </a:lstStyle>
          <a:p>
            <a:r>
              <a:rPr lang="en-US" dirty="0"/>
              <a:t>Photo Title – Myriad Pro, Bold, Shadow, 20pt</a:t>
            </a:r>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hasCustomPrompt="1"/>
          </p:nvPr>
        </p:nvSpPr>
        <p:spPr>
          <a:xfrm>
            <a:off x="1792288" y="5367339"/>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Caption or credits for photo – Myriad Pro, 14pt</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Closing– Myriad Pro, Bold, 28pt</a:t>
            </a:r>
          </a:p>
        </p:txBody>
      </p:sp>
      <p:sp>
        <p:nvSpPr>
          <p:cNvPr id="11"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a:t>Place Descriptor Here</a:t>
            </a:r>
          </a:p>
        </p:txBody>
      </p:sp>
      <p:sp>
        <p:nvSpPr>
          <p:cNvPr id="12"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a:t>Place Descriptor Here</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Line 35"/>
          <p:cNvSpPr>
            <a:spLocks noChangeShapeType="1"/>
          </p:cNvSpPr>
          <p:nvPr/>
        </p:nvSpPr>
        <p:spPr bwMode="gray">
          <a:xfrm>
            <a:off x="392114" y="806450"/>
            <a:ext cx="8355012" cy="0"/>
          </a:xfrm>
          <a:prstGeom prst="line">
            <a:avLst/>
          </a:prstGeom>
          <a:noFill/>
          <a:ln w="19050">
            <a:solidFill>
              <a:schemeClr val="accent1"/>
            </a:solidFill>
            <a:round/>
            <a:headEnd/>
            <a:tailEnd/>
          </a:ln>
          <a:effectLst/>
        </p:spPr>
        <p:txBody>
          <a:bodyPr wrap="none" anchor="ctr"/>
          <a:lstStyle/>
          <a:p>
            <a:pPr algn="l" eaLnBrk="0" hangingPunct="0">
              <a:lnSpc>
                <a:spcPct val="106000"/>
              </a:lnSpc>
              <a:spcBef>
                <a:spcPct val="50000"/>
              </a:spcBef>
              <a:buSzPct val="100000"/>
              <a:buFont typeface="Wingdings 2" pitchFamily="18" charset="2"/>
              <a:buNone/>
              <a:defRPr/>
            </a:pPr>
            <a:endParaRPr lang="en-US" sz="1100" dirty="0">
              <a:solidFill>
                <a:srgbClr val="000000"/>
              </a:solidFill>
              <a:latin typeface="Arial" charset="0"/>
              <a:cs typeface="Arial" charset="0"/>
            </a:endParaRPr>
          </a:p>
        </p:txBody>
      </p:sp>
      <p:sp>
        <p:nvSpPr>
          <p:cNvPr id="2" name="Title 1"/>
          <p:cNvSpPr>
            <a:spLocks noGrp="1"/>
          </p:cNvSpPr>
          <p:nvPr>
            <p:ph type="title"/>
          </p:nvPr>
        </p:nvSpPr>
        <p:spPr>
          <a:xfrm>
            <a:off x="393198" y="514359"/>
            <a:ext cx="8345487" cy="258763"/>
          </a:xfrm>
          <a:prstGeom prst="rect">
            <a:avLst/>
          </a:prstGeom>
        </p:spPr>
        <p:txBody>
          <a:bodyPr/>
          <a:lstStyle/>
          <a:p>
            <a:r>
              <a:rPr lang="en-US"/>
              <a:t>Click to edit Master title style</a:t>
            </a:r>
            <a:endParaRPr lang="en-US" dirty="0"/>
          </a:p>
        </p:txBody>
      </p:sp>
      <p:sp>
        <p:nvSpPr>
          <p:cNvPr id="9" name="Text Placeholder 13"/>
          <p:cNvSpPr>
            <a:spLocks noGrp="1"/>
          </p:cNvSpPr>
          <p:nvPr>
            <p:ph type="body" sz="quarter" idx="10"/>
          </p:nvPr>
        </p:nvSpPr>
        <p:spPr>
          <a:xfrm>
            <a:off x="393192" y="1152144"/>
            <a:ext cx="4014216" cy="5138928"/>
          </a:xfrm>
          <a:prstGeom prst="rect">
            <a:avLst/>
          </a:prstGeom>
        </p:spPr>
        <p:txBody>
          <a:bodyPr/>
          <a:lstStyle>
            <a:lvl1pPr>
              <a:buFont typeface="Arial" pitchFamily="34" charset="0"/>
              <a:buNone/>
              <a:defRPr/>
            </a:lvl1pPr>
            <a:lvl2pPr>
              <a:defRPr/>
            </a:lvl2pPr>
            <a:lvl3pPr>
              <a:buNone/>
              <a:defRPr/>
            </a:lvl3pPr>
            <a:lvl4pPr>
              <a:defRPr/>
            </a:lvl4pPr>
          </a:lstStyle>
          <a:p>
            <a:pPr lvl="0"/>
            <a:r>
              <a:rPr lang="en-US"/>
              <a:t>Click to edit Master text styles</a:t>
            </a:r>
          </a:p>
          <a:p>
            <a:pPr lvl="1"/>
            <a:r>
              <a:rPr lang="en-US"/>
              <a:t>Second level</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lstStyle>
            <a:lvl1pPr>
              <a:defRPr sz="2800" b="1"/>
            </a:lvl1pPr>
          </a:lstStyle>
          <a:p>
            <a:r>
              <a:rPr lang="en-US" dirty="0"/>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lvl1pPr marL="342900" indent="-342900">
              <a:buClr>
                <a:schemeClr val="tx1"/>
              </a:buClr>
              <a:buSzPct val="70000"/>
              <a:buFont typeface="Wingdings" pitchFamily="2" charset="2"/>
              <a:buChar char="q"/>
              <a:defRPr sz="2400" b="1">
                <a:solidFill>
                  <a:srgbClr val="000000"/>
                </a:solidFill>
              </a:defRPr>
            </a:lvl1pPr>
            <a:lvl2pPr marL="742950" indent="-285750">
              <a:defRPr lang="en-US" sz="2000" kern="1200" dirty="0" smtClean="0">
                <a:solidFill>
                  <a:srgbClr val="000000"/>
                </a:solidFill>
                <a:latin typeface="+mn-lt"/>
                <a:ea typeface="+mn-ea"/>
                <a:cs typeface="+mn-cs"/>
              </a:defRPr>
            </a:lvl2pPr>
          </a:lstStyle>
          <a:p>
            <a:pPr lvl="0"/>
            <a:r>
              <a:rPr lang="en-US" dirty="0"/>
              <a:t>Click to edit Master text styles</a:t>
            </a:r>
          </a:p>
          <a:p>
            <a:pPr marL="742950" lvl="1" indent="-285750" algn="l" defTabSz="914400" rtl="0" eaLnBrk="1" latinLnBrk="0" hangingPunct="1">
              <a:spcBef>
                <a:spcPct val="20000"/>
              </a:spcBef>
              <a:buClr>
                <a:schemeClr val="tx1"/>
              </a:buClr>
              <a:buSzPct val="100000"/>
              <a:buFont typeface="Wingdings" pitchFamily="2" charset="2"/>
              <a:buChar char="§"/>
            </a:pPr>
            <a:r>
              <a:rPr lang="en-US" dirty="0"/>
              <a:t>Second level</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lang="en-US" sz="1400" kern="1200">
                <a:solidFill>
                  <a:schemeClr val="tx1"/>
                </a:solidFill>
                <a:effectLst/>
                <a:latin typeface="+mn-lt"/>
                <a:ea typeface="+mn-ea"/>
                <a:cs typeface="Times New Roman" pitchFamily="18" charset="0"/>
              </a:defRPr>
            </a:lvl1pPr>
          </a:lstStyle>
          <a:p>
            <a:pPr algn="r">
              <a:defRPr/>
            </a:pPr>
            <a:fld id="{B8477CA6-37AB-49C2-B88B-8C89FDB7A7DF}" type="slidenum">
              <a:rPr lang="en-US" smtClean="0"/>
              <a:pPr algn="r">
                <a:defRPr/>
              </a:pPr>
              <a:t>‹#›</a:t>
            </a:fld>
            <a:endParaRPr lang="en-US" dirty="0"/>
          </a:p>
        </p:txBody>
      </p:sp>
    </p:spTree>
    <p:extLst>
      <p:ext uri="{BB962C8B-B14F-4D97-AF65-F5344CB8AC3E}">
        <p14:creationId xmlns:p14="http://schemas.microsoft.com/office/powerpoint/2010/main" val="36411729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r>
              <a:rPr lang="en-US" noProof="0" dirty="0"/>
              <a:t>Click icon to add table</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lang="en-US" sz="1400" kern="1200">
                <a:solidFill>
                  <a:schemeClr val="tx1"/>
                </a:solidFill>
                <a:effectLst/>
                <a:latin typeface="+mn-lt"/>
                <a:ea typeface="+mn-ea"/>
                <a:cs typeface="Times New Roman" pitchFamily="18" charset="0"/>
              </a:defRPr>
            </a:lvl1pPr>
          </a:lstStyle>
          <a:p>
            <a:pPr>
              <a:defRPr/>
            </a:pPr>
            <a:fld id="{20D9D6E0-0359-47C9-96A7-E8CC85445F77}" type="slidenum">
              <a:rPr lang="en-US" smtClean="0"/>
              <a:pPr>
                <a:defRPr/>
              </a:pPr>
              <a:t>‹#›</a:t>
            </a:fld>
            <a:endParaRPr lang="en-US" dirty="0"/>
          </a:p>
        </p:txBody>
      </p:sp>
    </p:spTree>
    <p:extLst>
      <p:ext uri="{BB962C8B-B14F-4D97-AF65-F5344CB8AC3E}">
        <p14:creationId xmlns:p14="http://schemas.microsoft.com/office/powerpoint/2010/main" val="32993250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sz="1400">
                <a:effectLst/>
                <a:latin typeface="+mn-lt"/>
              </a:defRPr>
            </a:lvl1pPr>
          </a:lstStyle>
          <a:p>
            <a:pPr algn="r">
              <a:defRPr/>
            </a:pPr>
            <a:fld id="{A420517B-503E-44E1-A5A3-88F773F5D377}" type="slidenum">
              <a:rPr lang="en-US" smtClean="0"/>
              <a:pPr algn="r">
                <a:defRPr/>
              </a:pPr>
              <a:t>‹#›</a:t>
            </a:fld>
            <a:endParaRPr lang="en-US" dirty="0"/>
          </a:p>
        </p:txBody>
      </p:sp>
    </p:spTree>
    <p:extLst>
      <p:ext uri="{BB962C8B-B14F-4D97-AF65-F5344CB8AC3E}">
        <p14:creationId xmlns:p14="http://schemas.microsoft.com/office/powerpoint/2010/main" val="8375100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sz="1400">
                <a:effectLst/>
                <a:latin typeface="+mn-lt"/>
              </a:defRPr>
            </a:lvl1pPr>
          </a:lstStyle>
          <a:p>
            <a:pPr algn="r">
              <a:defRPr/>
            </a:pPr>
            <a:fld id="{07D65CA8-24BD-4619-B65A-9A6DFCCF4B56}" type="slidenum">
              <a:rPr lang="en-US" smtClean="0"/>
              <a:pPr algn="r">
                <a:defRPr/>
              </a:pPr>
              <a:t>‹#›</a:t>
            </a:fld>
            <a:endParaRPr lang="en-US" dirty="0"/>
          </a:p>
        </p:txBody>
      </p:sp>
    </p:spTree>
    <p:extLst>
      <p:ext uri="{BB962C8B-B14F-4D97-AF65-F5344CB8AC3E}">
        <p14:creationId xmlns:p14="http://schemas.microsoft.com/office/powerpoint/2010/main" val="1677045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Badg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a:t>Title of Presentation – Myriad Pro</a:t>
            </a:r>
            <a:br>
              <a:rPr lang="en-US" dirty="0"/>
            </a:br>
            <a:r>
              <a:rPr lang="en-US" dirty="0"/>
              <a:t> Bold, Shadow 28pt</a:t>
            </a:r>
          </a:p>
        </p:txBody>
      </p:sp>
    </p:spTree>
    <p:extLst>
      <p:ext uri="{BB962C8B-B14F-4D97-AF65-F5344CB8AC3E}">
        <p14:creationId xmlns:p14="http://schemas.microsoft.com/office/powerpoint/2010/main" val="691375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sz="1400">
                <a:effectLst/>
                <a:latin typeface="+mn-lt"/>
              </a:defRPr>
            </a:lvl1pPr>
          </a:lstStyle>
          <a:p>
            <a:pPr algn="r"/>
            <a:fld id="{BDB89C66-62C2-42AB-A425-5C350ED77922}" type="slidenum">
              <a:rPr lang="en-US" smtClean="0"/>
              <a:pPr algn="r"/>
              <a:t>‹#›</a:t>
            </a:fld>
            <a:endParaRPr lang="en-US" dirty="0"/>
          </a:p>
        </p:txBody>
      </p:sp>
    </p:spTree>
    <p:extLst>
      <p:ext uri="{BB962C8B-B14F-4D97-AF65-F5344CB8AC3E}">
        <p14:creationId xmlns:p14="http://schemas.microsoft.com/office/powerpoint/2010/main" val="32419353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a:t>Title of Presentation – Myriad Pro</a:t>
            </a:r>
            <a:br>
              <a:rPr lang="en-US" dirty="0"/>
            </a:br>
            <a:r>
              <a:rPr lang="en-US" dirty="0"/>
              <a:t> Bold, Shadow 28pt</a:t>
            </a:r>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a:t>Place Descriptor Here</a:t>
            </a:r>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a:t>Place Descriptor Here</a:t>
            </a:r>
          </a:p>
        </p:txBody>
      </p:sp>
    </p:spTree>
    <p:extLst>
      <p:ext uri="{BB962C8B-B14F-4D97-AF65-F5344CB8AC3E}">
        <p14:creationId xmlns:p14="http://schemas.microsoft.com/office/powerpoint/2010/main" val="10790286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609600" y="2286000"/>
            <a:ext cx="3962400" cy="38401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2286000"/>
            <a:ext cx="3962400" cy="38401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7" name="Rectangle 5"/>
          <p:cNvSpPr>
            <a:spLocks noGrp="1" noChangeArrowheads="1"/>
          </p:cNvSpPr>
          <p:nvPr>
            <p:ph type="ftr" sz="quarter" idx="12"/>
          </p:nvPr>
        </p:nvSpPr>
        <p:spPr>
          <a:xfrm>
            <a:off x="3124200" y="6245225"/>
            <a:ext cx="2895600" cy="476250"/>
          </a:xfrm>
          <a:prstGeom prst="rect">
            <a:avLst/>
          </a:prstGeom>
          <a:ln/>
        </p:spPr>
        <p:txBody>
          <a:bodyPr/>
          <a:lstStyle>
            <a:lvl1pPr>
              <a:defRPr/>
            </a:lvl1pPr>
          </a:lstStyle>
          <a:p>
            <a:pPr>
              <a:defRPr/>
            </a:pPr>
            <a:endParaRPr lang="en-US" dirty="0"/>
          </a:p>
        </p:txBody>
      </p:sp>
      <p:sp>
        <p:nvSpPr>
          <p:cNvPr id="8" name="Rectangle 6"/>
          <p:cNvSpPr>
            <a:spLocks noGrp="1" noChangeArrowheads="1"/>
          </p:cNvSpPr>
          <p:nvPr>
            <p:ph type="sldNum" sz="quarter" idx="13"/>
          </p:nvPr>
        </p:nvSpPr>
        <p:spPr>
          <a:xfrm>
            <a:off x="6553200" y="6245225"/>
            <a:ext cx="2133600" cy="476250"/>
          </a:xfrm>
          <a:prstGeom prst="rect">
            <a:avLst/>
          </a:prstGeom>
          <a:ln/>
        </p:spPr>
        <p:txBody>
          <a:bodyPr/>
          <a:lstStyle>
            <a:lvl1pPr>
              <a:defRPr/>
            </a:lvl1pPr>
          </a:lstStyle>
          <a:p>
            <a:pPr>
              <a:defRPr/>
            </a:pPr>
            <a:endParaRPr lang="en-US" dirty="0"/>
          </a:p>
        </p:txBody>
      </p:sp>
      <p:sp>
        <p:nvSpPr>
          <p:cNvPr id="9" name="Rectangle 6"/>
          <p:cNvSpPr>
            <a:spLocks noGrp="1" noChangeArrowheads="1"/>
          </p:cNvSpPr>
          <p:nvPr>
            <p:ph type="sldNum" sz="quarter" idx="14"/>
          </p:nvPr>
        </p:nvSpPr>
        <p:spPr>
          <a:xfrm>
            <a:off x="6553200" y="6245225"/>
            <a:ext cx="2133600" cy="476250"/>
          </a:xfrm>
          <a:prstGeom prst="rect">
            <a:avLst/>
          </a:prstGeom>
          <a:ln/>
        </p:spPr>
        <p:txBody>
          <a:bodyPr/>
          <a:lstStyle>
            <a:lvl1pPr>
              <a:defRPr/>
            </a:lvl1pPr>
          </a:lstStyle>
          <a:p>
            <a:pPr algn="r">
              <a:defRPr/>
            </a:pPr>
            <a:fld id="{90BC4EA0-5316-4AF4-B131-080363724348}" type="slidenum">
              <a:rPr lang="en-US" smtClean="0"/>
              <a:pPr algn="r">
                <a:defRPr/>
              </a:pPr>
              <a:t>‹#›</a:t>
            </a:fld>
            <a:endParaRPr lang="en-US" dirty="0"/>
          </a:p>
        </p:txBody>
      </p:sp>
    </p:spTree>
    <p:extLst>
      <p:ext uri="{BB962C8B-B14F-4D97-AF65-F5344CB8AC3E}">
        <p14:creationId xmlns:p14="http://schemas.microsoft.com/office/powerpoint/2010/main" val="35441102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838200"/>
          </a:xfrm>
          <a:prstGeom prst="rect">
            <a:avLst/>
          </a:prstGeom>
        </p:spPr>
        <p:txBody>
          <a:bodyPr/>
          <a:lstStyle/>
          <a:p>
            <a:r>
              <a:rPr lang="en-US"/>
              <a:t>Click to edit Master title style</a:t>
            </a:r>
          </a:p>
        </p:txBody>
      </p:sp>
      <p:sp>
        <p:nvSpPr>
          <p:cNvPr id="3" name="Chart Placeholder 2"/>
          <p:cNvSpPr>
            <a:spLocks noGrp="1"/>
          </p:cNvSpPr>
          <p:nvPr>
            <p:ph type="chart" idx="1"/>
          </p:nvPr>
        </p:nvSpPr>
        <p:spPr>
          <a:xfrm>
            <a:off x="355600" y="1295400"/>
            <a:ext cx="8407400" cy="4724400"/>
          </a:xfrm>
          <a:prstGeom prst="rect">
            <a:avLst/>
          </a:prstGeom>
        </p:spPr>
        <p:txBody>
          <a:bodyPr/>
          <a:lstStyle/>
          <a:p>
            <a:pPr lvl="0"/>
            <a:endParaRPr lang="en-US" noProof="0" dirty="0"/>
          </a:p>
        </p:txBody>
      </p:sp>
    </p:spTree>
    <p:extLst>
      <p:ext uri="{BB962C8B-B14F-4D97-AF65-F5344CB8AC3E}">
        <p14:creationId xmlns:p14="http://schemas.microsoft.com/office/powerpoint/2010/main" val="42852880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a:t>Title of Presentation – Myriad Pro</a:t>
            </a:r>
            <a:br>
              <a:rPr lang="en-US" dirty="0"/>
            </a:br>
            <a:r>
              <a:rPr lang="en-US" dirty="0"/>
              <a:t> Bold, Shadow 28pt</a:t>
            </a:r>
          </a:p>
        </p:txBody>
      </p:sp>
      <p:sp>
        <p:nvSpPr>
          <p:cNvPr id="8"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a:t>Place Descriptor Here</a:t>
            </a:r>
          </a:p>
        </p:txBody>
      </p:sp>
      <p:sp>
        <p:nvSpPr>
          <p:cNvPr id="10"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a:t>Place Descriptor Here</a:t>
            </a:r>
          </a:p>
        </p:txBody>
      </p:sp>
      <p:sp>
        <p:nvSpPr>
          <p:cNvPr id="7"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a:t>Place Descriptor Here</a:t>
            </a:r>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a:t>Place Descriptor Here</a:t>
            </a:r>
          </a:p>
        </p:txBody>
      </p:sp>
    </p:spTree>
    <p:extLst>
      <p:ext uri="{BB962C8B-B14F-4D97-AF65-F5344CB8AC3E}">
        <p14:creationId xmlns:p14="http://schemas.microsoft.com/office/powerpoint/2010/main" val="29553797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11925625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3191447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Slide Badg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a:t>Title of Presentation – Myriad Pro</a:t>
            </a:r>
            <a:br>
              <a:rPr lang="en-US" dirty="0"/>
            </a:br>
            <a:r>
              <a:rPr lang="en-US" dirty="0"/>
              <a:t> Bold, Shadow 28pt</a:t>
            </a:r>
          </a:p>
        </p:txBody>
      </p:sp>
    </p:spTree>
    <p:extLst>
      <p:ext uri="{BB962C8B-B14F-4D97-AF65-F5344CB8AC3E}">
        <p14:creationId xmlns:p14="http://schemas.microsoft.com/office/powerpoint/2010/main" val="26842415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Basic Content Bad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p:ph type="body" sz="quarter" idx="11" hasCustomPrompt="1"/>
          </p:nvPr>
        </p:nvSpPr>
        <p:spPr>
          <a:xfrm>
            <a:off x="1905000" y="5791200"/>
            <a:ext cx="6781800" cy="609600"/>
          </a:xfrm>
          <a:prstGeom prst="rect">
            <a:avLst/>
          </a:prstGeom>
        </p:spPr>
        <p:txBody>
          <a:bodyPr anchor="b"/>
          <a:lstStyle>
            <a:lvl1pPr>
              <a:buNone/>
              <a:defRPr sz="1100">
                <a:solidFill>
                  <a:schemeClr val="tx1"/>
                </a:solidFill>
              </a:defRPr>
            </a:lvl1pPr>
          </a:lstStyle>
          <a:p>
            <a:r>
              <a:rPr lang="en-US" dirty="0"/>
              <a:t>* Citations, references, and credits – Myriad Pro, 11pt </a:t>
            </a:r>
          </a:p>
        </p:txBody>
      </p:sp>
    </p:spTree>
    <p:extLst>
      <p:ext uri="{BB962C8B-B14F-4D97-AF65-F5344CB8AC3E}">
        <p14:creationId xmlns:p14="http://schemas.microsoft.com/office/powerpoint/2010/main" val="1746532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effectLst/>
              </a:defRPr>
            </a:lvl1pPr>
          </a:lstStyle>
          <a:p>
            <a:r>
              <a:rPr lang="en-US" dirty="0"/>
              <a:t>Section Header</a:t>
            </a:r>
            <a:br>
              <a:rPr lang="en-US" dirty="0"/>
            </a:br>
            <a:r>
              <a:rPr lang="en-US" dirty="0"/>
              <a:t>Myriad Pro, bold, shadow, 36pt </a:t>
            </a:r>
          </a:p>
        </p:txBody>
      </p:sp>
      <p:sp>
        <p:nvSpPr>
          <p:cNvPr id="3" name="Text Placeholder 2"/>
          <p:cNvSpPr>
            <a:spLocks noGrp="1"/>
          </p:cNvSpPr>
          <p:nvPr>
            <p:ph type="body" idx="1" hasCustomPrompt="1"/>
          </p:nvPr>
        </p:nvSpPr>
        <p:spPr>
          <a:xfrm>
            <a:off x="722313" y="2906714"/>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 – Myriad Pro, 20pt</a:t>
            </a:r>
          </a:p>
        </p:txBody>
      </p:sp>
    </p:spTree>
    <p:extLst>
      <p:ext uri="{BB962C8B-B14F-4D97-AF65-F5344CB8AC3E}">
        <p14:creationId xmlns:p14="http://schemas.microsoft.com/office/powerpoint/2010/main" val="2191642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asic Content Bad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457200" y="5791200"/>
            <a:ext cx="6705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2718025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73050"/>
            <a:ext cx="3008313" cy="1162050"/>
          </a:xfrm>
          <a:prstGeom prst="rect">
            <a:avLst/>
          </a:prstGeom>
        </p:spPr>
        <p:txBody>
          <a:bodyPr anchor="b"/>
          <a:lstStyle>
            <a:lvl1pPr algn="l">
              <a:defRPr sz="2000" b="1" baseline="0">
                <a:effectLst/>
              </a:defRPr>
            </a:lvl1pPr>
          </a:lstStyle>
          <a:p>
            <a:r>
              <a:rPr lang="en-US" dirty="0"/>
              <a:t>Header – Myriad Pro, bold, shadow, 20pt</a:t>
            </a:r>
          </a:p>
        </p:txBody>
      </p:sp>
      <p:sp>
        <p:nvSpPr>
          <p:cNvPr id="3" name="Content Placeholder 2"/>
          <p:cNvSpPr>
            <a:spLocks noGrp="1"/>
          </p:cNvSpPr>
          <p:nvPr>
            <p:ph idx="1" hasCustomPrompt="1"/>
          </p:nvPr>
        </p:nvSpPr>
        <p:spPr>
          <a:xfrm>
            <a:off x="3575050" y="273051"/>
            <a:ext cx="5111751"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4" name="Text Placeholder 3"/>
          <p:cNvSpPr>
            <a:spLocks noGrp="1"/>
          </p:cNvSpPr>
          <p:nvPr>
            <p:ph type="body" sz="half" idx="2" hasCustomPrompt="1"/>
          </p:nvPr>
        </p:nvSpPr>
        <p:spPr>
          <a:xfrm>
            <a:off x="457201" y="1435102"/>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Paragraph of type</a:t>
            </a:r>
          </a:p>
          <a:p>
            <a:pPr lvl="0"/>
            <a:r>
              <a:rPr lang="en-US" dirty="0"/>
              <a:t>Myriad Pro, 14pt</a:t>
            </a:r>
          </a:p>
        </p:txBody>
      </p:sp>
      <p:sp>
        <p:nvSpPr>
          <p:cNvPr id="7"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38013787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1"/>
            <a:ext cx="5486400" cy="566738"/>
          </a:xfrm>
          <a:prstGeom prst="rect">
            <a:avLst/>
          </a:prstGeom>
        </p:spPr>
        <p:txBody>
          <a:bodyPr anchor="b"/>
          <a:lstStyle>
            <a:lvl1pPr algn="l">
              <a:defRPr sz="2000" b="1" baseline="0">
                <a:effectLst/>
              </a:defRPr>
            </a:lvl1pPr>
          </a:lstStyle>
          <a:p>
            <a:r>
              <a:rPr lang="en-US" dirty="0"/>
              <a:t>Photo Title – Myriad Pro, Bold, Shadow, 20pt</a:t>
            </a:r>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hasCustomPrompt="1"/>
          </p:nvPr>
        </p:nvSpPr>
        <p:spPr>
          <a:xfrm>
            <a:off x="1792288" y="5367339"/>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Caption or credits for photo – Myriad Pro, 14pt</a:t>
            </a:r>
          </a:p>
        </p:txBody>
      </p:sp>
    </p:spTree>
    <p:extLst>
      <p:ext uri="{BB962C8B-B14F-4D97-AF65-F5344CB8AC3E}">
        <p14:creationId xmlns:p14="http://schemas.microsoft.com/office/powerpoint/2010/main" val="21689382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Closing– Myriad Pro, Bold, 28pt</a:t>
            </a:r>
          </a:p>
        </p:txBody>
      </p:sp>
      <p:sp>
        <p:nvSpPr>
          <p:cNvPr id="11"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a:t>Place Descriptor Here</a:t>
            </a:r>
          </a:p>
        </p:txBody>
      </p:sp>
      <p:sp>
        <p:nvSpPr>
          <p:cNvPr id="12"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a:t>Place Descriptor Here</a:t>
            </a:r>
          </a:p>
        </p:txBody>
      </p:sp>
    </p:spTree>
    <p:extLst>
      <p:ext uri="{BB962C8B-B14F-4D97-AF65-F5344CB8AC3E}">
        <p14:creationId xmlns:p14="http://schemas.microsoft.com/office/powerpoint/2010/main" val="68894443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Line 35"/>
          <p:cNvSpPr>
            <a:spLocks noChangeShapeType="1"/>
          </p:cNvSpPr>
          <p:nvPr/>
        </p:nvSpPr>
        <p:spPr bwMode="gray">
          <a:xfrm>
            <a:off x="392114" y="806450"/>
            <a:ext cx="8355012" cy="0"/>
          </a:xfrm>
          <a:prstGeom prst="line">
            <a:avLst/>
          </a:prstGeom>
          <a:noFill/>
          <a:ln w="19050">
            <a:solidFill>
              <a:schemeClr val="accent1"/>
            </a:solidFill>
            <a:round/>
            <a:headEnd/>
            <a:tailEnd/>
          </a:ln>
          <a:effectLst/>
        </p:spPr>
        <p:txBody>
          <a:bodyPr wrap="none" anchor="ctr"/>
          <a:lstStyle/>
          <a:p>
            <a:pPr eaLnBrk="0" hangingPunct="0">
              <a:lnSpc>
                <a:spcPct val="106000"/>
              </a:lnSpc>
              <a:spcBef>
                <a:spcPct val="50000"/>
              </a:spcBef>
              <a:buSzPct val="100000"/>
              <a:buFont typeface="Wingdings 2" pitchFamily="18" charset="2"/>
              <a:buNone/>
              <a:defRPr/>
            </a:pPr>
            <a:endParaRPr lang="en-US" sz="1100" dirty="0">
              <a:solidFill>
                <a:srgbClr val="000000"/>
              </a:solidFill>
              <a:latin typeface="Arial" charset="0"/>
              <a:cs typeface="Arial" charset="0"/>
            </a:endParaRPr>
          </a:p>
        </p:txBody>
      </p:sp>
      <p:sp>
        <p:nvSpPr>
          <p:cNvPr id="2" name="Title 1"/>
          <p:cNvSpPr>
            <a:spLocks noGrp="1"/>
          </p:cNvSpPr>
          <p:nvPr>
            <p:ph type="title"/>
          </p:nvPr>
        </p:nvSpPr>
        <p:spPr>
          <a:xfrm>
            <a:off x="393198" y="514359"/>
            <a:ext cx="8345487" cy="258763"/>
          </a:xfrm>
          <a:prstGeom prst="rect">
            <a:avLst/>
          </a:prstGeom>
        </p:spPr>
        <p:txBody>
          <a:bodyPr/>
          <a:lstStyle/>
          <a:p>
            <a:r>
              <a:rPr lang="en-US"/>
              <a:t>Click to edit Master title style</a:t>
            </a:r>
            <a:endParaRPr lang="en-US" dirty="0"/>
          </a:p>
        </p:txBody>
      </p:sp>
      <p:sp>
        <p:nvSpPr>
          <p:cNvPr id="9" name="Text Placeholder 13"/>
          <p:cNvSpPr>
            <a:spLocks noGrp="1"/>
          </p:cNvSpPr>
          <p:nvPr>
            <p:ph type="body" sz="quarter" idx="10"/>
          </p:nvPr>
        </p:nvSpPr>
        <p:spPr>
          <a:xfrm>
            <a:off x="393192" y="1152144"/>
            <a:ext cx="4014216" cy="5138928"/>
          </a:xfrm>
          <a:prstGeom prst="rect">
            <a:avLst/>
          </a:prstGeom>
        </p:spPr>
        <p:txBody>
          <a:bodyPr/>
          <a:lstStyle>
            <a:lvl1pPr>
              <a:buFont typeface="Arial" pitchFamily="34" charset="0"/>
              <a:buNone/>
              <a:defRPr/>
            </a:lvl1pPr>
            <a:lvl2pPr>
              <a:defRPr/>
            </a:lvl2pPr>
            <a:lvl3pPr>
              <a:buNone/>
              <a:defRPr/>
            </a:lvl3pPr>
            <a:lvl4pPr>
              <a:defRPr/>
            </a:lvl4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4918083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lstStyle>
            <a:lvl1pPr>
              <a:defRPr sz="2800" b="1"/>
            </a:lvl1pPr>
          </a:lstStyle>
          <a:p>
            <a:r>
              <a:rPr lang="en-US" dirty="0"/>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lvl1pPr marL="342900" indent="-342900">
              <a:buClr>
                <a:schemeClr val="tx1"/>
              </a:buClr>
              <a:buSzPct val="70000"/>
              <a:buFont typeface="Wingdings" pitchFamily="2" charset="2"/>
              <a:buChar char="q"/>
              <a:defRPr sz="2400" b="1">
                <a:solidFill>
                  <a:srgbClr val="000000"/>
                </a:solidFill>
              </a:defRPr>
            </a:lvl1pPr>
            <a:lvl2pPr marL="742950" indent="-285750">
              <a:defRPr lang="en-US" sz="2000" kern="1200" dirty="0" smtClean="0">
                <a:solidFill>
                  <a:srgbClr val="000000"/>
                </a:solidFill>
                <a:latin typeface="+mn-lt"/>
                <a:ea typeface="+mn-ea"/>
                <a:cs typeface="+mn-cs"/>
              </a:defRPr>
            </a:lvl2pPr>
          </a:lstStyle>
          <a:p>
            <a:pPr lvl="0"/>
            <a:r>
              <a:rPr lang="en-US" dirty="0"/>
              <a:t>Click to edit Master text styles</a:t>
            </a:r>
          </a:p>
          <a:p>
            <a:pPr marL="742950" lvl="1" indent="-285750" algn="l" defTabSz="914400" rtl="0" eaLnBrk="1" latinLnBrk="0" hangingPunct="1">
              <a:spcBef>
                <a:spcPct val="20000"/>
              </a:spcBef>
              <a:buClr>
                <a:schemeClr val="tx1"/>
              </a:buClr>
              <a:buSzPct val="100000"/>
              <a:buFont typeface="Wingdings" pitchFamily="2" charset="2"/>
              <a:buChar char="§"/>
            </a:pPr>
            <a:r>
              <a:rPr lang="en-US" dirty="0"/>
              <a:t>Second level</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B8477CA6-37AB-49C2-B88B-8C89FDB7A7DF}" type="slidenum">
              <a:rPr lang="en-US">
                <a:solidFill>
                  <a:srgbClr val="0039A6"/>
                </a:solidFill>
              </a:rPr>
              <a:pPr>
                <a:defRPr/>
              </a:pPr>
              <a:t>‹#›</a:t>
            </a:fld>
            <a:endParaRPr lang="en-US" dirty="0">
              <a:solidFill>
                <a:srgbClr val="0039A6"/>
              </a:solidFill>
            </a:endParaRPr>
          </a:p>
        </p:txBody>
      </p:sp>
    </p:spTree>
    <p:extLst>
      <p:ext uri="{BB962C8B-B14F-4D97-AF65-F5344CB8AC3E}">
        <p14:creationId xmlns:p14="http://schemas.microsoft.com/office/powerpoint/2010/main" val="36842724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r>
              <a:rPr lang="en-US" noProof="0" dirty="0"/>
              <a:t>Click icon to add table</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20D9D6E0-0359-47C9-96A7-E8CC85445F77}" type="slidenum">
              <a:rPr lang="en-US">
                <a:solidFill>
                  <a:srgbClr val="0039A6"/>
                </a:solidFill>
              </a:rPr>
              <a:pPr>
                <a:defRPr/>
              </a:pPr>
              <a:t>‹#›</a:t>
            </a:fld>
            <a:endParaRPr lang="en-US" dirty="0">
              <a:solidFill>
                <a:srgbClr val="0039A6"/>
              </a:solidFill>
            </a:endParaRPr>
          </a:p>
        </p:txBody>
      </p:sp>
    </p:spTree>
    <p:extLst>
      <p:ext uri="{BB962C8B-B14F-4D97-AF65-F5344CB8AC3E}">
        <p14:creationId xmlns:p14="http://schemas.microsoft.com/office/powerpoint/2010/main" val="38241047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A420517B-503E-44E1-A5A3-88F773F5D377}" type="slidenum">
              <a:rPr lang="en-US">
                <a:solidFill>
                  <a:srgbClr val="0039A6"/>
                </a:solidFill>
              </a:rPr>
              <a:pPr>
                <a:defRPr/>
              </a:pPr>
              <a:t>‹#›</a:t>
            </a:fld>
            <a:endParaRPr lang="en-US" dirty="0">
              <a:solidFill>
                <a:srgbClr val="0039A6"/>
              </a:solidFill>
            </a:endParaRPr>
          </a:p>
        </p:txBody>
      </p:sp>
    </p:spTree>
    <p:extLst>
      <p:ext uri="{BB962C8B-B14F-4D97-AF65-F5344CB8AC3E}">
        <p14:creationId xmlns:p14="http://schemas.microsoft.com/office/powerpoint/2010/main" val="17498914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07D65CA8-24BD-4619-B65A-9A6DFCCF4B56}" type="slidenum">
              <a:rPr lang="en-US">
                <a:solidFill>
                  <a:srgbClr val="0039A6"/>
                </a:solidFill>
              </a:rPr>
              <a:pPr>
                <a:defRPr/>
              </a:pPr>
              <a:t>‹#›</a:t>
            </a:fld>
            <a:endParaRPr lang="en-US" dirty="0">
              <a:solidFill>
                <a:srgbClr val="0039A6"/>
              </a:solidFill>
            </a:endParaRPr>
          </a:p>
        </p:txBody>
      </p:sp>
    </p:spTree>
    <p:extLst>
      <p:ext uri="{BB962C8B-B14F-4D97-AF65-F5344CB8AC3E}">
        <p14:creationId xmlns:p14="http://schemas.microsoft.com/office/powerpoint/2010/main" val="218513603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solidFill>
                <a:srgbClr val="0039A6"/>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solidFill>
                <a:srgbClr val="0039A6"/>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DB89C66-62C2-42AB-A425-5C350ED77922}" type="slidenum">
              <a:rPr lang="en-US" smtClean="0">
                <a:solidFill>
                  <a:srgbClr val="0039A6"/>
                </a:solidFill>
              </a:rPr>
              <a:pPr/>
              <a:t>‹#›</a:t>
            </a:fld>
            <a:endParaRPr lang="en-US" dirty="0">
              <a:solidFill>
                <a:srgbClr val="0039A6"/>
              </a:solidFill>
            </a:endParaRPr>
          </a:p>
        </p:txBody>
      </p:sp>
    </p:spTree>
    <p:extLst>
      <p:ext uri="{BB962C8B-B14F-4D97-AF65-F5344CB8AC3E}">
        <p14:creationId xmlns:p14="http://schemas.microsoft.com/office/powerpoint/2010/main" val="5394580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a:t>Title of Presentation – Myriad Pro</a:t>
            </a:r>
            <a:br>
              <a:rPr lang="en-US" dirty="0"/>
            </a:br>
            <a:r>
              <a:rPr lang="en-US" dirty="0"/>
              <a:t> Bold, Shadow 28pt</a:t>
            </a:r>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a:t>Place Descriptor Here</a:t>
            </a:r>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a:t>Place Descriptor Here</a:t>
            </a:r>
          </a:p>
        </p:txBody>
      </p:sp>
    </p:spTree>
    <p:extLst>
      <p:ext uri="{BB962C8B-B14F-4D97-AF65-F5344CB8AC3E}">
        <p14:creationId xmlns:p14="http://schemas.microsoft.com/office/powerpoint/2010/main" val="3615010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solidFill>
                  <a:schemeClr val="tx1"/>
                </a:solidFill>
                <a:effectLst/>
              </a:defRPr>
            </a:lvl1pPr>
          </a:lstStyle>
          <a:p>
            <a:r>
              <a:rPr lang="en-US" dirty="0"/>
              <a:t>Section Header</a:t>
            </a:r>
            <a:br>
              <a:rPr lang="en-US" dirty="0"/>
            </a:br>
            <a:r>
              <a:rPr lang="en-US" dirty="0"/>
              <a:t>Myriad Pro, bold, shadow, 36pt </a:t>
            </a:r>
          </a:p>
        </p:txBody>
      </p:sp>
      <p:sp>
        <p:nvSpPr>
          <p:cNvPr id="3" name="Text Placeholder 2"/>
          <p:cNvSpPr>
            <a:spLocks noGrp="1"/>
          </p:cNvSpPr>
          <p:nvPr>
            <p:ph type="body" idx="1" hasCustomPrompt="1"/>
          </p:nvPr>
        </p:nvSpPr>
        <p:spPr>
          <a:xfrm>
            <a:off x="722313" y="2906714"/>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 – Myriad Pro, 20pt</a:t>
            </a:r>
          </a:p>
        </p:txBody>
      </p:sp>
    </p:spTree>
    <p:extLst>
      <p:ext uri="{BB962C8B-B14F-4D97-AF65-F5344CB8AC3E}">
        <p14:creationId xmlns:p14="http://schemas.microsoft.com/office/powerpoint/2010/main" val="197495540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609600" y="2286000"/>
            <a:ext cx="3962400" cy="38401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2286000"/>
            <a:ext cx="3962400" cy="38401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7" name="Rectangle 5"/>
          <p:cNvSpPr>
            <a:spLocks noGrp="1" noChangeArrowheads="1"/>
          </p:cNvSpPr>
          <p:nvPr>
            <p:ph type="ftr" sz="quarter" idx="12"/>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8" name="Rectangle 6"/>
          <p:cNvSpPr>
            <a:spLocks noGrp="1" noChangeArrowheads="1"/>
          </p:cNvSpPr>
          <p:nvPr>
            <p:ph type="sldNum" sz="quarter" idx="13"/>
          </p:nvPr>
        </p:nvSpPr>
        <p:spPr>
          <a:xfrm>
            <a:off x="6553200" y="6245225"/>
            <a:ext cx="2133600" cy="476250"/>
          </a:xfrm>
          <a:prstGeom prst="rect">
            <a:avLst/>
          </a:prstGeom>
          <a:ln/>
        </p:spPr>
        <p:txBody>
          <a:bodyPr/>
          <a:lstStyle>
            <a:lvl1pPr>
              <a:defRPr/>
            </a:lvl1pPr>
          </a:lstStyle>
          <a:p>
            <a:pPr>
              <a:defRPr/>
            </a:pPr>
            <a:fld id="{70DA071C-E541-48F0-9908-280936782E0C}" type="slidenum">
              <a:rPr lang="en-US">
                <a:solidFill>
                  <a:srgbClr val="0039A6"/>
                </a:solidFill>
              </a:rPr>
              <a:pPr>
                <a:defRPr/>
              </a:pPr>
              <a:t>‹#›</a:t>
            </a:fld>
            <a:endParaRPr lang="en-US" dirty="0">
              <a:solidFill>
                <a:srgbClr val="0039A6"/>
              </a:solidFill>
            </a:endParaRPr>
          </a:p>
        </p:txBody>
      </p:sp>
      <p:sp>
        <p:nvSpPr>
          <p:cNvPr id="9" name="Rectangle 6"/>
          <p:cNvSpPr>
            <a:spLocks noGrp="1" noChangeArrowheads="1"/>
          </p:cNvSpPr>
          <p:nvPr>
            <p:ph type="sldNum" sz="quarter" idx="14"/>
          </p:nvPr>
        </p:nvSpPr>
        <p:spPr>
          <a:xfrm>
            <a:off x="6553200" y="6245225"/>
            <a:ext cx="2133600" cy="476250"/>
          </a:xfrm>
          <a:prstGeom prst="rect">
            <a:avLst/>
          </a:prstGeom>
          <a:ln/>
        </p:spPr>
        <p:txBody>
          <a:bodyPr/>
          <a:lstStyle>
            <a:lvl1pPr>
              <a:defRPr/>
            </a:lvl1pPr>
          </a:lstStyle>
          <a:p>
            <a:pPr>
              <a:defRPr/>
            </a:pPr>
            <a:fld id="{90BC4EA0-5316-4AF4-B131-080363724348}" type="slidenum">
              <a:rPr lang="en-US">
                <a:solidFill>
                  <a:srgbClr val="0039A6"/>
                </a:solidFill>
              </a:rPr>
              <a:pPr>
                <a:defRPr/>
              </a:pPr>
              <a:t>‹#›</a:t>
            </a:fld>
            <a:endParaRPr lang="en-US" dirty="0">
              <a:solidFill>
                <a:srgbClr val="0039A6"/>
              </a:solidFill>
            </a:endParaRPr>
          </a:p>
        </p:txBody>
      </p:sp>
    </p:spTree>
    <p:extLst>
      <p:ext uri="{BB962C8B-B14F-4D97-AF65-F5344CB8AC3E}">
        <p14:creationId xmlns:p14="http://schemas.microsoft.com/office/powerpoint/2010/main" val="374378859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838200"/>
          </a:xfrm>
          <a:prstGeom prst="rect">
            <a:avLst/>
          </a:prstGeom>
        </p:spPr>
        <p:txBody>
          <a:bodyPr/>
          <a:lstStyle/>
          <a:p>
            <a:r>
              <a:rPr lang="en-US"/>
              <a:t>Click to edit Master title style</a:t>
            </a:r>
          </a:p>
        </p:txBody>
      </p:sp>
      <p:sp>
        <p:nvSpPr>
          <p:cNvPr id="3" name="Chart Placeholder 2"/>
          <p:cNvSpPr>
            <a:spLocks noGrp="1"/>
          </p:cNvSpPr>
          <p:nvPr>
            <p:ph type="chart" idx="1"/>
          </p:nvPr>
        </p:nvSpPr>
        <p:spPr>
          <a:xfrm>
            <a:off x="355600" y="1295400"/>
            <a:ext cx="8407400" cy="4724400"/>
          </a:xfrm>
          <a:prstGeom prst="rect">
            <a:avLst/>
          </a:prstGeom>
        </p:spPr>
        <p:txBody>
          <a:bodyPr/>
          <a:lstStyle/>
          <a:p>
            <a:pPr lvl="0"/>
            <a:endParaRPr lang="en-US" noProof="0" dirty="0"/>
          </a:p>
        </p:txBody>
      </p:sp>
    </p:spTree>
    <p:extLst>
      <p:ext uri="{BB962C8B-B14F-4D97-AF65-F5344CB8AC3E}">
        <p14:creationId xmlns:p14="http://schemas.microsoft.com/office/powerpoint/2010/main" val="287464622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838200"/>
          </a:xfrm>
          <a:prstGeom prst="rect">
            <a:avLst/>
          </a:prstGeom>
        </p:spPr>
        <p:txBody>
          <a:bodyPr/>
          <a:lstStyle/>
          <a:p>
            <a:r>
              <a:rPr lang="en-US"/>
              <a:t>Click to edit Master title style</a:t>
            </a:r>
          </a:p>
        </p:txBody>
      </p:sp>
      <p:sp>
        <p:nvSpPr>
          <p:cNvPr id="3" name="SmartArt Placeholder 2"/>
          <p:cNvSpPr>
            <a:spLocks noGrp="1"/>
          </p:cNvSpPr>
          <p:nvPr>
            <p:ph type="dgm" idx="1"/>
          </p:nvPr>
        </p:nvSpPr>
        <p:spPr>
          <a:xfrm>
            <a:off x="355600" y="1295400"/>
            <a:ext cx="8407400" cy="4724400"/>
          </a:xfrm>
          <a:prstGeom prst="rect">
            <a:avLst/>
          </a:prstGeom>
        </p:spPr>
        <p:txBody>
          <a:bodyPr/>
          <a:lstStyle/>
          <a:p>
            <a:pPr lvl="0"/>
            <a:endParaRPr lang="en-US" noProof="0" dirty="0"/>
          </a:p>
        </p:txBody>
      </p:sp>
    </p:spTree>
    <p:extLst>
      <p:ext uri="{BB962C8B-B14F-4D97-AF65-F5344CB8AC3E}">
        <p14:creationId xmlns:p14="http://schemas.microsoft.com/office/powerpoint/2010/main" val="190991273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a:t>Title of Presentation – Myriad Pro</a:t>
            </a:r>
            <a:br>
              <a:rPr lang="en-US" dirty="0"/>
            </a:br>
            <a:r>
              <a:rPr lang="en-US" dirty="0"/>
              <a:t> Bold, Shadow 28pt</a:t>
            </a:r>
          </a:p>
        </p:txBody>
      </p:sp>
      <p:sp>
        <p:nvSpPr>
          <p:cNvPr id="8"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a:t>Place Descriptor Here</a:t>
            </a:r>
          </a:p>
        </p:txBody>
      </p:sp>
      <p:sp>
        <p:nvSpPr>
          <p:cNvPr id="10"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a:t>Place Descriptor Here</a:t>
            </a:r>
          </a:p>
        </p:txBody>
      </p:sp>
      <p:sp>
        <p:nvSpPr>
          <p:cNvPr id="7"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a:t>Place Descriptor Here</a:t>
            </a:r>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a:t>Place Descriptor Here</a:t>
            </a:r>
          </a:p>
        </p:txBody>
      </p:sp>
    </p:spTree>
    <p:extLst>
      <p:ext uri="{BB962C8B-B14F-4D97-AF65-F5344CB8AC3E}">
        <p14:creationId xmlns:p14="http://schemas.microsoft.com/office/powerpoint/2010/main" val="1022321521"/>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p:ph type="body" sz="quarter" idx="11" hasCustomPrompt="1"/>
          </p:nvPr>
        </p:nvSpPr>
        <p:spPr>
          <a:xfrm>
            <a:off x="457200" y="5791200"/>
            <a:ext cx="6705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
        <p:nvSpPr>
          <p:cNvPr id="4" name="Title 3"/>
          <p:cNvSpPr>
            <a:spLocks noGrp="1"/>
          </p:cNvSpPr>
          <p:nvPr>
            <p:ph type="title"/>
          </p:nvPr>
        </p:nvSpPr>
        <p:spPr>
          <a:xfrm>
            <a:off x="457200" y="274638"/>
            <a:ext cx="8229600" cy="1143000"/>
          </a:xfrm>
          <a:prstGeom prst="rect">
            <a:avLst/>
          </a:prstGeom>
        </p:spPr>
        <p:txBody>
          <a:bodyPr/>
          <a:lstStyle>
            <a:lvl1pPr>
              <a:defRPr lang="en-US" sz="2800" b="1" kern="1200" baseline="0" smtClean="0">
                <a:solidFill>
                  <a:schemeClr val="tx1"/>
                </a:solidFill>
                <a:effectLst/>
                <a:latin typeface="+mj-lt"/>
                <a:ea typeface="+mj-ea"/>
                <a:cs typeface="+mj-cs"/>
              </a:defRPr>
            </a:lvl1pPr>
          </a:lstStyle>
          <a:p>
            <a:r>
              <a:rPr lang="en-US" dirty="0"/>
              <a:t>Click to edit Master title style</a:t>
            </a:r>
          </a:p>
        </p:txBody>
      </p:sp>
    </p:spTree>
    <p:extLst>
      <p:ext uri="{BB962C8B-B14F-4D97-AF65-F5344CB8AC3E}">
        <p14:creationId xmlns:p14="http://schemas.microsoft.com/office/powerpoint/2010/main" val="1607382311"/>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ctr"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2946153667"/>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itle Slide Badg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a:t>Title of Presentation – Myriad Pro</a:t>
            </a:r>
            <a:br>
              <a:rPr lang="en-US" dirty="0"/>
            </a:br>
            <a:r>
              <a:rPr lang="en-US" dirty="0"/>
              <a:t> Bold, Shadow 28pt</a:t>
            </a:r>
          </a:p>
        </p:txBody>
      </p:sp>
    </p:spTree>
    <p:extLst>
      <p:ext uri="{BB962C8B-B14F-4D97-AF65-F5344CB8AC3E}">
        <p14:creationId xmlns:p14="http://schemas.microsoft.com/office/powerpoint/2010/main" val="23374493"/>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Basic Content Bad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p:ph type="body" sz="quarter" idx="11" hasCustomPrompt="1"/>
          </p:nvPr>
        </p:nvSpPr>
        <p:spPr>
          <a:xfrm>
            <a:off x="1905000" y="5791200"/>
            <a:ext cx="6781800" cy="609600"/>
          </a:xfrm>
          <a:prstGeom prst="rect">
            <a:avLst/>
          </a:prstGeom>
        </p:spPr>
        <p:txBody>
          <a:bodyPr anchor="b"/>
          <a:lstStyle>
            <a:lvl1pPr>
              <a:buNone/>
              <a:defRPr sz="1100">
                <a:solidFill>
                  <a:schemeClr val="tx1"/>
                </a:solidFill>
              </a:defRPr>
            </a:lvl1pPr>
          </a:lstStyle>
          <a:p>
            <a:r>
              <a:rPr lang="en-US" dirty="0"/>
              <a:t>* Citations, references, and credits – Myriad Pro, 11pt </a:t>
            </a: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2953373867"/>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effectLst/>
              </a:defRPr>
            </a:lvl1pPr>
          </a:lstStyle>
          <a:p>
            <a:r>
              <a:rPr lang="en-US" dirty="0"/>
              <a:t>Section Header</a:t>
            </a:r>
            <a:br>
              <a:rPr lang="en-US" dirty="0"/>
            </a:br>
            <a:r>
              <a:rPr lang="en-US" dirty="0"/>
              <a:t>Myriad Pro, bold, shadow, 36pt </a:t>
            </a:r>
          </a:p>
        </p:txBody>
      </p:sp>
      <p:sp>
        <p:nvSpPr>
          <p:cNvPr id="3" name="Text Placeholder 2"/>
          <p:cNvSpPr>
            <a:spLocks noGrp="1"/>
          </p:cNvSpPr>
          <p:nvPr>
            <p:ph type="body" idx="1" hasCustomPrompt="1"/>
          </p:nvPr>
        </p:nvSpPr>
        <p:spPr>
          <a:xfrm>
            <a:off x="722313" y="2906714"/>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 – Myriad Pro, 20pt</a:t>
            </a:r>
          </a:p>
        </p:txBody>
      </p:sp>
    </p:spTree>
    <p:extLst>
      <p:ext uri="{BB962C8B-B14F-4D97-AF65-F5344CB8AC3E}">
        <p14:creationId xmlns:p14="http://schemas.microsoft.com/office/powerpoint/2010/main" val="570929212"/>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73050"/>
            <a:ext cx="3008313" cy="1162050"/>
          </a:xfrm>
          <a:prstGeom prst="rect">
            <a:avLst/>
          </a:prstGeom>
        </p:spPr>
        <p:txBody>
          <a:bodyPr anchor="b"/>
          <a:lstStyle>
            <a:lvl1pPr algn="l">
              <a:defRPr sz="2000" b="1" baseline="0">
                <a:effectLst/>
              </a:defRPr>
            </a:lvl1pPr>
          </a:lstStyle>
          <a:p>
            <a:r>
              <a:rPr lang="en-US" dirty="0"/>
              <a:t>Header – Myriad Pro, bold, shadow, 20pt</a:t>
            </a:r>
          </a:p>
        </p:txBody>
      </p:sp>
      <p:sp>
        <p:nvSpPr>
          <p:cNvPr id="3" name="Content Placeholder 2"/>
          <p:cNvSpPr>
            <a:spLocks noGrp="1"/>
          </p:cNvSpPr>
          <p:nvPr>
            <p:ph idx="1" hasCustomPrompt="1"/>
          </p:nvPr>
        </p:nvSpPr>
        <p:spPr>
          <a:xfrm>
            <a:off x="3575050" y="273051"/>
            <a:ext cx="5111751"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4" name="Text Placeholder 3"/>
          <p:cNvSpPr>
            <a:spLocks noGrp="1"/>
          </p:cNvSpPr>
          <p:nvPr>
            <p:ph type="body" sz="half" idx="2" hasCustomPrompt="1"/>
          </p:nvPr>
        </p:nvSpPr>
        <p:spPr>
          <a:xfrm>
            <a:off x="457201" y="1435102"/>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Paragraph of type</a:t>
            </a:r>
          </a:p>
          <a:p>
            <a:pPr lvl="0"/>
            <a:r>
              <a:rPr lang="en-US" dirty="0"/>
              <a:t>Myriad Pro, 14pt</a:t>
            </a:r>
          </a:p>
        </p:txBody>
      </p:sp>
      <p:sp>
        <p:nvSpPr>
          <p:cNvPr id="7"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330337832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73050"/>
            <a:ext cx="3008313" cy="1162050"/>
          </a:xfrm>
          <a:prstGeom prst="rect">
            <a:avLst/>
          </a:prstGeom>
        </p:spPr>
        <p:txBody>
          <a:bodyPr anchor="b"/>
          <a:lstStyle>
            <a:lvl1pPr algn="l">
              <a:defRPr sz="2000" b="1" baseline="0">
                <a:solidFill>
                  <a:schemeClr val="tx1"/>
                </a:solidFill>
                <a:effectLst/>
              </a:defRPr>
            </a:lvl1pPr>
          </a:lstStyle>
          <a:p>
            <a:r>
              <a:rPr lang="en-US" dirty="0"/>
              <a:t>Header – Myriad Pro, bold, shadow, 20pt</a:t>
            </a:r>
          </a:p>
        </p:txBody>
      </p:sp>
      <p:sp>
        <p:nvSpPr>
          <p:cNvPr id="3" name="Content Placeholder 2"/>
          <p:cNvSpPr>
            <a:spLocks noGrp="1"/>
          </p:cNvSpPr>
          <p:nvPr>
            <p:ph idx="1" hasCustomPrompt="1"/>
          </p:nvPr>
        </p:nvSpPr>
        <p:spPr>
          <a:xfrm>
            <a:off x="3575050" y="273051"/>
            <a:ext cx="5111751"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4" name="Text Placeholder 3"/>
          <p:cNvSpPr>
            <a:spLocks noGrp="1"/>
          </p:cNvSpPr>
          <p:nvPr>
            <p:ph type="body" sz="half" idx="2" hasCustomPrompt="1"/>
          </p:nvPr>
        </p:nvSpPr>
        <p:spPr>
          <a:xfrm>
            <a:off x="457201" y="1435102"/>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Paragraph of type</a:t>
            </a:r>
          </a:p>
          <a:p>
            <a:pPr lvl="0"/>
            <a:r>
              <a:rPr lang="en-US" dirty="0"/>
              <a:t>Myriad Pro, 14pt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87012242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1"/>
            <a:ext cx="5486400" cy="566738"/>
          </a:xfrm>
          <a:prstGeom prst="rect">
            <a:avLst/>
          </a:prstGeom>
        </p:spPr>
        <p:txBody>
          <a:bodyPr anchor="b"/>
          <a:lstStyle>
            <a:lvl1pPr algn="l">
              <a:defRPr sz="2000" b="1" baseline="0">
                <a:effectLst/>
              </a:defRPr>
            </a:lvl1pPr>
          </a:lstStyle>
          <a:p>
            <a:r>
              <a:rPr lang="en-US" dirty="0"/>
              <a:t>Photo Title – Myriad Pro, Bold, Shadow, 20pt</a:t>
            </a:r>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hasCustomPrompt="1"/>
          </p:nvPr>
        </p:nvSpPr>
        <p:spPr>
          <a:xfrm>
            <a:off x="1792288" y="5367339"/>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Caption or credits for photo – Myriad Pro, 14pt</a:t>
            </a:r>
          </a:p>
        </p:txBody>
      </p:sp>
    </p:spTree>
    <p:extLst>
      <p:ext uri="{BB962C8B-B14F-4D97-AF65-F5344CB8AC3E}">
        <p14:creationId xmlns:p14="http://schemas.microsoft.com/office/powerpoint/2010/main" val="764639514"/>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Closing– Myriad Pro, Bold, 28pt</a:t>
            </a:r>
          </a:p>
        </p:txBody>
      </p:sp>
      <p:sp>
        <p:nvSpPr>
          <p:cNvPr id="11"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a:t>Place Descriptor Here</a:t>
            </a:r>
          </a:p>
        </p:txBody>
      </p:sp>
      <p:sp>
        <p:nvSpPr>
          <p:cNvPr id="12"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a:t>Place Descriptor Here</a:t>
            </a:r>
          </a:p>
        </p:txBody>
      </p:sp>
    </p:spTree>
    <p:extLst>
      <p:ext uri="{BB962C8B-B14F-4D97-AF65-F5344CB8AC3E}">
        <p14:creationId xmlns:p14="http://schemas.microsoft.com/office/powerpoint/2010/main" val="2527551758"/>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Line 35"/>
          <p:cNvSpPr>
            <a:spLocks noChangeShapeType="1"/>
          </p:cNvSpPr>
          <p:nvPr/>
        </p:nvSpPr>
        <p:spPr bwMode="gray">
          <a:xfrm>
            <a:off x="392114" y="806450"/>
            <a:ext cx="8355012" cy="0"/>
          </a:xfrm>
          <a:prstGeom prst="line">
            <a:avLst/>
          </a:prstGeom>
          <a:noFill/>
          <a:ln w="19050">
            <a:solidFill>
              <a:schemeClr val="accent1"/>
            </a:solidFill>
            <a:round/>
            <a:headEnd/>
            <a:tailEnd/>
          </a:ln>
          <a:effectLst/>
        </p:spPr>
        <p:txBody>
          <a:bodyPr wrap="none" anchor="ctr"/>
          <a:lstStyle/>
          <a:p>
            <a:pPr eaLnBrk="0" fontAlgn="auto" hangingPunct="0">
              <a:lnSpc>
                <a:spcPct val="106000"/>
              </a:lnSpc>
              <a:spcBef>
                <a:spcPct val="50000"/>
              </a:spcBef>
              <a:spcAft>
                <a:spcPts val="0"/>
              </a:spcAft>
              <a:buSzPct val="100000"/>
              <a:buFont typeface="Wingdings 2" pitchFamily="18" charset="2"/>
              <a:buNone/>
              <a:defRPr/>
            </a:pPr>
            <a:endParaRPr lang="en-US" sz="1100" dirty="0">
              <a:solidFill>
                <a:srgbClr val="000000"/>
              </a:solidFill>
              <a:effectLst/>
              <a:latin typeface="Arial" charset="0"/>
              <a:cs typeface="Arial" charset="0"/>
            </a:endParaRPr>
          </a:p>
        </p:txBody>
      </p:sp>
      <p:sp>
        <p:nvSpPr>
          <p:cNvPr id="2" name="Title 1"/>
          <p:cNvSpPr>
            <a:spLocks noGrp="1"/>
          </p:cNvSpPr>
          <p:nvPr>
            <p:ph type="title"/>
          </p:nvPr>
        </p:nvSpPr>
        <p:spPr>
          <a:xfrm>
            <a:off x="393198" y="514359"/>
            <a:ext cx="8345487" cy="258763"/>
          </a:xfrm>
          <a:prstGeom prst="rect">
            <a:avLst/>
          </a:prstGeom>
        </p:spPr>
        <p:txBody>
          <a:bodyPr/>
          <a:lstStyle/>
          <a:p>
            <a:r>
              <a:rPr lang="en-US"/>
              <a:t>Click to edit Master title style</a:t>
            </a:r>
            <a:endParaRPr lang="en-US" dirty="0"/>
          </a:p>
        </p:txBody>
      </p:sp>
      <p:sp>
        <p:nvSpPr>
          <p:cNvPr id="9" name="Text Placeholder 13"/>
          <p:cNvSpPr>
            <a:spLocks noGrp="1"/>
          </p:cNvSpPr>
          <p:nvPr>
            <p:ph type="body" sz="quarter" idx="10"/>
          </p:nvPr>
        </p:nvSpPr>
        <p:spPr>
          <a:xfrm>
            <a:off x="393192" y="1152144"/>
            <a:ext cx="4014216" cy="5138928"/>
          </a:xfrm>
          <a:prstGeom prst="rect">
            <a:avLst/>
          </a:prstGeom>
        </p:spPr>
        <p:txBody>
          <a:bodyPr/>
          <a:lstStyle>
            <a:lvl1pPr>
              <a:buFont typeface="Arial" pitchFamily="34" charset="0"/>
              <a:buNone/>
              <a:defRPr/>
            </a:lvl1pPr>
            <a:lvl2pPr>
              <a:defRPr/>
            </a:lvl2pPr>
            <a:lvl3pPr>
              <a:buNone/>
              <a:defRPr/>
            </a:lvl3pPr>
            <a:lvl4pPr>
              <a:defRPr/>
            </a:lvl4pPr>
          </a:lstStyle>
          <a:p>
            <a:pPr lvl="0"/>
            <a:r>
              <a:rPr lang="en-US"/>
              <a:t>Click to edit Master text styles</a:t>
            </a:r>
          </a:p>
          <a:p>
            <a:pPr lvl="1"/>
            <a:r>
              <a:rPr lang="en-US"/>
              <a:t>Second level</a:t>
            </a: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390691650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ctr"/>
          <a:lstStyle/>
          <a:p>
            <a:r>
              <a:rPr lang="en-US" dirty="0"/>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385507369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ctr"/>
          <a:lstStyle/>
          <a:p>
            <a:r>
              <a:rPr lang="en-US" dirty="0"/>
              <a:t>Click to edit Master title style</a:t>
            </a:r>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r>
              <a:rPr lang="en-US" noProof="0" dirty="0"/>
              <a:t>Click icon to add table</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20D9D6E0-0359-47C9-96A7-E8CC85445F77}"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87340914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ctr"/>
          <a:lstStyle/>
          <a:p>
            <a:r>
              <a:rPr lang="en-US" dirty="0"/>
              <a:t>Click to edit Master title style</a:t>
            </a:r>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A420517B-503E-44E1-A5A3-88F773F5D377}"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160330426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07D65CA8-24BD-4619-B65A-9A6DFCCF4B56}"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397347716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sz="1800" dirty="0">
              <a:solidFill>
                <a:srgbClr val="0039A6"/>
              </a:solidFill>
              <a:effectLst/>
              <a:latin typeface="Myriad Web Pro"/>
              <a:cs typeface="+mn-cs"/>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sz="1800" dirty="0">
              <a:solidFill>
                <a:srgbClr val="0039A6"/>
              </a:solidFill>
              <a:effectLst/>
              <a:latin typeface="Myriad Web Pro"/>
              <a:cs typeface="+mn-cs"/>
            </a:endParaRPr>
          </a:p>
        </p:txBody>
      </p:sp>
      <p:sp>
        <p:nvSpPr>
          <p:cNvPr id="9" name="Slide Number Placeholder 8"/>
          <p:cNvSpPr>
            <a:spLocks noGrp="1"/>
          </p:cNvSpPr>
          <p:nvPr>
            <p:ph type="sldNum" sz="quarter" idx="12"/>
          </p:nvPr>
        </p:nvSpPr>
        <p:spPr>
          <a:xfrm>
            <a:off x="6477000" y="6248400"/>
            <a:ext cx="2133600" cy="365125"/>
          </a:xfrm>
          <a:prstGeom prst="rect">
            <a:avLst/>
          </a:prstGeom>
        </p:spPr>
        <p:txBody>
          <a:bodyPr/>
          <a:lstStyle>
            <a:lvl1pPr algn="r">
              <a:defRPr/>
            </a:lvl1pPr>
          </a:lstStyle>
          <a:p>
            <a:pPr fontAlgn="auto">
              <a:spcBef>
                <a:spcPts val="0"/>
              </a:spcBef>
              <a:spcAft>
                <a:spcPts val="0"/>
              </a:spcAft>
            </a:pPr>
            <a:fld id="{BDB89C66-62C2-42AB-A425-5C350ED77922}" type="slidenum">
              <a:rPr lang="en-US" sz="1800" smtClean="0">
                <a:solidFill>
                  <a:srgbClr val="0039A6"/>
                </a:solidFill>
                <a:effectLst/>
                <a:latin typeface="Myriad Web Pro"/>
                <a:cs typeface="+mn-cs"/>
              </a:rPr>
              <a:pPr fontAlgn="auto">
                <a:spcBef>
                  <a:spcPts val="0"/>
                </a:spcBef>
                <a:spcAft>
                  <a:spcPts val="0"/>
                </a:spcAft>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2541372911"/>
      </p:ext>
    </p:extLst>
  </p:cSld>
  <p:clrMapOvr>
    <a:masterClrMapping/>
  </p:clrMapOvr>
  <p:transition spd="slow"/>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a:t>Title of Presentation – Myriad Pro</a:t>
            </a:r>
            <a:br>
              <a:rPr lang="en-US" dirty="0"/>
            </a:br>
            <a:r>
              <a:rPr lang="en-US" dirty="0"/>
              <a:t> Bold, Shadow 28pt</a:t>
            </a:r>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a:t>Place Descriptor Here</a:t>
            </a:r>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a:t>Place Descriptor Here</a:t>
            </a:r>
          </a:p>
        </p:txBody>
      </p:sp>
    </p:spTree>
    <p:extLst>
      <p:ext uri="{BB962C8B-B14F-4D97-AF65-F5344CB8AC3E}">
        <p14:creationId xmlns:p14="http://schemas.microsoft.com/office/powerpoint/2010/main" val="1168992152"/>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4" name="Group 98"/>
          <p:cNvGrpSpPr>
            <a:grpSpLocks/>
          </p:cNvGrpSpPr>
          <p:nvPr userDrawn="1">
            <p:custDataLst>
              <p:tags r:id="rId2"/>
            </p:custDataLst>
          </p:nvPr>
        </p:nvGrpSpPr>
        <p:grpSpPr bwMode="auto">
          <a:xfrm>
            <a:off x="-1157288" y="0"/>
            <a:ext cx="955675" cy="3889375"/>
            <a:chOff x="-1253505" y="0"/>
            <a:chExt cx="1035794" cy="3889829"/>
          </a:xfrm>
        </p:grpSpPr>
        <p:sp>
          <p:nvSpPr>
            <p:cNvPr id="5" name="Rectangle 27"/>
            <p:cNvSpPr>
              <a:spLocks noChangeArrowheads="1"/>
            </p:cNvSpPr>
            <p:nvPr userDrawn="1">
              <p:custDataLst>
                <p:tags r:id="rId4"/>
              </p:custDataLst>
            </p:nvPr>
          </p:nvSpPr>
          <p:spPr bwMode="auto">
            <a:xfrm>
              <a:off x="-1253505" y="0"/>
              <a:ext cx="1035794" cy="3889829"/>
            </a:xfrm>
            <a:prstGeom prst="rect">
              <a:avLst/>
            </a:prstGeom>
            <a:solidFill>
              <a:schemeClr val="bg1"/>
            </a:solidFill>
            <a:ln w="12700" algn="ctr">
              <a:noFill/>
              <a:miter lim="800000"/>
              <a:headEnd/>
              <a:tailEnd/>
            </a:ln>
          </p:spPr>
          <p:txBody>
            <a:bodyPr wrap="none" lIns="0" tIns="0" rIns="0" bIns="0"/>
            <a:lstStyle/>
            <a:p>
              <a:pPr algn="ctr">
                <a:defRPr/>
              </a:pPr>
              <a:r>
                <a:rPr lang="en-GB" sz="1000" b="1" dirty="0">
                  <a:solidFill>
                    <a:srgbClr val="002776"/>
                  </a:solidFill>
                  <a:effectLst/>
                  <a:latin typeface="Arial" charset="0"/>
                  <a:cs typeface="Arial" charset="0"/>
                </a:rPr>
                <a:t>Primary colors</a:t>
              </a:r>
            </a:p>
          </p:txBody>
        </p:sp>
        <p:grpSp>
          <p:nvGrpSpPr>
            <p:cNvPr id="6" name="Group 50"/>
            <p:cNvGrpSpPr>
              <a:grpSpLocks/>
            </p:cNvGrpSpPr>
            <p:nvPr userDrawn="1"/>
          </p:nvGrpSpPr>
          <p:grpSpPr bwMode="auto">
            <a:xfrm>
              <a:off x="-967887" y="180996"/>
              <a:ext cx="464559" cy="585856"/>
              <a:chOff x="12661026" y="-1313976"/>
              <a:chExt cx="464559" cy="585856"/>
            </a:xfrm>
          </p:grpSpPr>
          <p:sp>
            <p:nvSpPr>
              <p:cNvPr id="22" name="Rectangle 25"/>
              <p:cNvSpPr>
                <a:spLocks noChangeArrowheads="1"/>
              </p:cNvSpPr>
              <p:nvPr userDrawn="1">
                <p:custDataLst>
                  <p:tags r:id="rId15"/>
                </p:custDataLst>
              </p:nvPr>
            </p:nvSpPr>
            <p:spPr bwMode="auto">
              <a:xfrm>
                <a:off x="12661026" y="-1313976"/>
                <a:ext cx="464559" cy="585856"/>
              </a:xfrm>
              <a:prstGeom prst="rect">
                <a:avLst/>
              </a:prstGeom>
              <a:solidFill>
                <a:srgbClr val="002776"/>
              </a:solidFill>
              <a:ln w="12700" algn="ctr">
                <a:noFill/>
                <a:miter lim="800000"/>
                <a:headEnd/>
                <a:tailEnd/>
              </a:ln>
            </p:spPr>
            <p:txBody>
              <a:bodyPr wrap="none" lIns="0" tIns="0" rIns="0" bIns="0" anchor="ctr"/>
              <a:lstStyle/>
              <a:p>
                <a:pPr defTabSz="914724">
                  <a:defRPr/>
                </a:pPr>
                <a:endParaRPr lang="en-GB" sz="1000" dirty="0">
                  <a:solidFill>
                    <a:srgbClr val="002776"/>
                  </a:solidFill>
                  <a:effectLst/>
                  <a:latin typeface="Arial" charset="0"/>
                  <a:cs typeface="Arial" charset="0"/>
                </a:endParaRPr>
              </a:p>
            </p:txBody>
          </p:sp>
          <p:sp>
            <p:nvSpPr>
              <p:cNvPr id="23" name="Rectangle 14"/>
              <p:cNvSpPr>
                <a:spLocks noChangeArrowheads="1"/>
              </p:cNvSpPr>
              <p:nvPr userDrawn="1">
                <p:custDataLst>
                  <p:tags r:id="rId16"/>
                </p:custDataLst>
              </p:nvPr>
            </p:nvSpPr>
            <p:spPr bwMode="auto">
              <a:xfrm>
                <a:off x="12726408" y="-1252056"/>
                <a:ext cx="361324" cy="462016"/>
              </a:xfrm>
              <a:prstGeom prst="rect">
                <a:avLst/>
              </a:prstGeom>
              <a:noFill/>
              <a:ln w="12700" algn="ctr">
                <a:noFill/>
                <a:miter lim="800000"/>
                <a:headEnd/>
                <a:tailEnd/>
              </a:ln>
            </p:spPr>
            <p:txBody>
              <a:bodyPr wrap="none" lIns="0" tIns="0" rIns="0" bIns="0">
                <a:spAutoFit/>
              </a:bodyPr>
              <a:lstStyle/>
              <a:p>
                <a:pPr defTabSz="914724">
                  <a:defRPr/>
                </a:pPr>
                <a:r>
                  <a:rPr lang="en-GB" sz="1000" dirty="0">
                    <a:solidFill>
                      <a:srgbClr val="FFFFFF"/>
                    </a:solidFill>
                    <a:effectLst/>
                    <a:latin typeface="Arial" charset="0"/>
                    <a:cs typeface="Arial" charset="0"/>
                  </a:rPr>
                  <a:t>R 0</a:t>
                </a:r>
              </a:p>
              <a:p>
                <a:pPr defTabSz="914724">
                  <a:defRPr/>
                </a:pPr>
                <a:r>
                  <a:rPr lang="en-GB" sz="1000" dirty="0">
                    <a:solidFill>
                      <a:srgbClr val="FFFFFF"/>
                    </a:solidFill>
                    <a:effectLst/>
                    <a:latin typeface="Arial" charset="0"/>
                    <a:cs typeface="Arial" charset="0"/>
                  </a:rPr>
                  <a:t>G 39</a:t>
                </a:r>
              </a:p>
              <a:p>
                <a:pPr defTabSz="914724">
                  <a:defRPr/>
                </a:pPr>
                <a:r>
                  <a:rPr lang="en-GB" sz="1000" dirty="0">
                    <a:solidFill>
                      <a:srgbClr val="FFFFFF"/>
                    </a:solidFill>
                    <a:effectLst/>
                    <a:latin typeface="Arial" charset="0"/>
                    <a:cs typeface="Arial" charset="0"/>
                  </a:rPr>
                  <a:t>B 118</a:t>
                </a:r>
              </a:p>
            </p:txBody>
          </p:sp>
        </p:grpSp>
        <p:grpSp>
          <p:nvGrpSpPr>
            <p:cNvPr id="7" name="Group 52"/>
            <p:cNvGrpSpPr>
              <a:grpSpLocks/>
            </p:cNvGrpSpPr>
            <p:nvPr userDrawn="1"/>
          </p:nvGrpSpPr>
          <p:grpSpPr bwMode="auto">
            <a:xfrm>
              <a:off x="-967887" y="1414628"/>
              <a:ext cx="464559" cy="584268"/>
              <a:chOff x="12661026" y="59430"/>
              <a:chExt cx="464559" cy="584268"/>
            </a:xfrm>
          </p:grpSpPr>
          <p:sp>
            <p:nvSpPr>
              <p:cNvPr id="20" name="Rectangle 25"/>
              <p:cNvSpPr>
                <a:spLocks noChangeArrowheads="1"/>
              </p:cNvSpPr>
              <p:nvPr userDrawn="1">
                <p:custDataLst>
                  <p:tags r:id="rId13"/>
                </p:custDataLst>
              </p:nvPr>
            </p:nvSpPr>
            <p:spPr bwMode="auto">
              <a:xfrm>
                <a:off x="12661026" y="59430"/>
                <a:ext cx="464559" cy="584268"/>
              </a:xfrm>
              <a:prstGeom prst="rect">
                <a:avLst/>
              </a:prstGeom>
              <a:solidFill>
                <a:schemeClr val="accent3"/>
              </a:solidFill>
              <a:ln w="12700" algn="ctr">
                <a:noFill/>
                <a:miter lim="800000"/>
                <a:headEnd/>
                <a:tailEnd/>
              </a:ln>
            </p:spPr>
            <p:txBody>
              <a:bodyPr wrap="none" lIns="0" tIns="0" rIns="0" bIns="0" anchor="ctr"/>
              <a:lstStyle/>
              <a:p>
                <a:pPr defTabSz="914724">
                  <a:defRPr/>
                </a:pPr>
                <a:endParaRPr lang="en-GB" sz="1000" dirty="0">
                  <a:solidFill>
                    <a:srgbClr val="002776"/>
                  </a:solidFill>
                  <a:effectLst/>
                  <a:latin typeface="Arial" charset="0"/>
                  <a:cs typeface="Arial" charset="0"/>
                </a:endParaRPr>
              </a:p>
            </p:txBody>
          </p:sp>
          <p:sp>
            <p:nvSpPr>
              <p:cNvPr id="21" name="Rectangle 16"/>
              <p:cNvSpPr>
                <a:spLocks noChangeArrowheads="1"/>
              </p:cNvSpPr>
              <p:nvPr userDrawn="1">
                <p:custDataLst>
                  <p:tags r:id="rId14"/>
                </p:custDataLst>
              </p:nvPr>
            </p:nvSpPr>
            <p:spPr bwMode="auto">
              <a:xfrm>
                <a:off x="12719526" y="110236"/>
                <a:ext cx="376810" cy="460429"/>
              </a:xfrm>
              <a:prstGeom prst="rect">
                <a:avLst/>
              </a:prstGeom>
              <a:noFill/>
              <a:ln w="12700" algn="ctr">
                <a:noFill/>
                <a:miter lim="800000"/>
                <a:headEnd/>
                <a:tailEnd/>
              </a:ln>
            </p:spPr>
            <p:txBody>
              <a:bodyPr wrap="none" lIns="0" tIns="0" rIns="0" bIns="0">
                <a:spAutoFit/>
              </a:bodyPr>
              <a:lstStyle/>
              <a:p>
                <a:pPr defTabSz="914724">
                  <a:defRPr/>
                </a:pPr>
                <a:r>
                  <a:rPr lang="en-GB" sz="1000" dirty="0">
                    <a:solidFill>
                      <a:srgbClr val="FFFFFF"/>
                    </a:solidFill>
                    <a:effectLst/>
                    <a:latin typeface="Arial" charset="0"/>
                    <a:cs typeface="Arial" charset="0"/>
                  </a:rPr>
                  <a:t>R 0</a:t>
                </a:r>
              </a:p>
              <a:p>
                <a:pPr defTabSz="914724">
                  <a:defRPr/>
                </a:pPr>
                <a:r>
                  <a:rPr lang="en-GB" sz="1000" dirty="0">
                    <a:solidFill>
                      <a:srgbClr val="FFFFFF"/>
                    </a:solidFill>
                    <a:effectLst/>
                    <a:latin typeface="Arial" charset="0"/>
                    <a:cs typeface="Arial" charset="0"/>
                  </a:rPr>
                  <a:t>G 161</a:t>
                </a:r>
              </a:p>
              <a:p>
                <a:pPr defTabSz="914724">
                  <a:defRPr/>
                </a:pPr>
                <a:r>
                  <a:rPr lang="en-GB" sz="1000" dirty="0">
                    <a:solidFill>
                      <a:srgbClr val="FFFFFF"/>
                    </a:solidFill>
                    <a:effectLst/>
                    <a:latin typeface="Arial" charset="0"/>
                    <a:cs typeface="Arial" charset="0"/>
                  </a:rPr>
                  <a:t>B 222</a:t>
                </a:r>
              </a:p>
            </p:txBody>
          </p:sp>
        </p:grpSp>
        <p:grpSp>
          <p:nvGrpSpPr>
            <p:cNvPr id="8" name="Group 53"/>
            <p:cNvGrpSpPr>
              <a:grpSpLocks/>
            </p:cNvGrpSpPr>
            <p:nvPr userDrawn="1"/>
          </p:nvGrpSpPr>
          <p:grpSpPr bwMode="auto">
            <a:xfrm>
              <a:off x="-967887" y="2030650"/>
              <a:ext cx="464559" cy="584268"/>
              <a:chOff x="12661026" y="853322"/>
              <a:chExt cx="464559" cy="584268"/>
            </a:xfrm>
          </p:grpSpPr>
          <p:sp>
            <p:nvSpPr>
              <p:cNvPr id="18" name="Rectangle 25"/>
              <p:cNvSpPr>
                <a:spLocks noChangeArrowheads="1"/>
              </p:cNvSpPr>
              <p:nvPr userDrawn="1">
                <p:custDataLst>
                  <p:tags r:id="rId11"/>
                </p:custDataLst>
              </p:nvPr>
            </p:nvSpPr>
            <p:spPr bwMode="auto">
              <a:xfrm>
                <a:off x="12661026" y="853322"/>
                <a:ext cx="464559" cy="584268"/>
              </a:xfrm>
              <a:prstGeom prst="rect">
                <a:avLst/>
              </a:prstGeom>
              <a:solidFill>
                <a:schemeClr val="accent4"/>
              </a:solidFill>
              <a:ln w="12700" algn="ctr">
                <a:noFill/>
                <a:miter lim="800000"/>
                <a:headEnd/>
                <a:tailEnd/>
              </a:ln>
            </p:spPr>
            <p:txBody>
              <a:bodyPr wrap="none" lIns="0" tIns="0" rIns="0" bIns="0" anchor="ctr"/>
              <a:lstStyle/>
              <a:p>
                <a:pPr defTabSz="914724">
                  <a:defRPr/>
                </a:pPr>
                <a:endParaRPr lang="en-GB" sz="1000" dirty="0">
                  <a:solidFill>
                    <a:srgbClr val="002776"/>
                  </a:solidFill>
                  <a:effectLst/>
                  <a:latin typeface="Arial" charset="0"/>
                  <a:cs typeface="Arial" charset="0"/>
                </a:endParaRPr>
              </a:p>
            </p:txBody>
          </p:sp>
          <p:sp>
            <p:nvSpPr>
              <p:cNvPr id="19" name="Rectangle 18"/>
              <p:cNvSpPr>
                <a:spLocks noChangeArrowheads="1"/>
              </p:cNvSpPr>
              <p:nvPr userDrawn="1">
                <p:custDataLst>
                  <p:tags r:id="rId12"/>
                </p:custDataLst>
              </p:nvPr>
            </p:nvSpPr>
            <p:spPr bwMode="auto">
              <a:xfrm>
                <a:off x="12719526" y="915241"/>
                <a:ext cx="376810" cy="460429"/>
              </a:xfrm>
              <a:prstGeom prst="rect">
                <a:avLst/>
              </a:prstGeom>
              <a:noFill/>
              <a:ln w="12700" algn="ctr">
                <a:noFill/>
                <a:miter lim="800000"/>
                <a:headEnd/>
                <a:tailEnd/>
              </a:ln>
            </p:spPr>
            <p:txBody>
              <a:bodyPr wrap="none" lIns="0" tIns="0" rIns="0" bIns="0">
                <a:spAutoFit/>
              </a:bodyPr>
              <a:lstStyle/>
              <a:p>
                <a:pPr defTabSz="914724">
                  <a:defRPr/>
                </a:pPr>
                <a:r>
                  <a:rPr lang="en-GB" sz="1000" dirty="0">
                    <a:solidFill>
                      <a:srgbClr val="FFFFFF"/>
                    </a:solidFill>
                    <a:effectLst/>
                    <a:latin typeface="Arial" charset="0"/>
                    <a:cs typeface="Arial" charset="0"/>
                  </a:rPr>
                  <a:t>R 60</a:t>
                </a:r>
              </a:p>
              <a:p>
                <a:pPr defTabSz="914724">
                  <a:defRPr/>
                </a:pPr>
                <a:r>
                  <a:rPr lang="en-GB" sz="1000" dirty="0">
                    <a:solidFill>
                      <a:srgbClr val="FFFFFF"/>
                    </a:solidFill>
                    <a:effectLst/>
                    <a:latin typeface="Arial" charset="0"/>
                    <a:cs typeface="Arial" charset="0"/>
                  </a:rPr>
                  <a:t>G 138</a:t>
                </a:r>
              </a:p>
              <a:p>
                <a:pPr defTabSz="914724">
                  <a:defRPr/>
                </a:pPr>
                <a:r>
                  <a:rPr lang="en-GB" sz="1000" dirty="0">
                    <a:solidFill>
                      <a:srgbClr val="FFFFFF"/>
                    </a:solidFill>
                    <a:effectLst/>
                    <a:latin typeface="Arial" charset="0"/>
                    <a:cs typeface="Arial" charset="0"/>
                  </a:rPr>
                  <a:t>B 46</a:t>
                </a:r>
              </a:p>
            </p:txBody>
          </p:sp>
        </p:grpSp>
        <p:grpSp>
          <p:nvGrpSpPr>
            <p:cNvPr id="9" name="Group 54"/>
            <p:cNvGrpSpPr>
              <a:grpSpLocks/>
            </p:cNvGrpSpPr>
            <p:nvPr userDrawn="1"/>
          </p:nvGrpSpPr>
          <p:grpSpPr bwMode="auto">
            <a:xfrm>
              <a:off x="-967887" y="2646672"/>
              <a:ext cx="464559" cy="585855"/>
              <a:chOff x="12661026" y="1513377"/>
              <a:chExt cx="464559" cy="585855"/>
            </a:xfrm>
          </p:grpSpPr>
          <p:sp>
            <p:nvSpPr>
              <p:cNvPr id="16" name="Rectangle 25"/>
              <p:cNvSpPr>
                <a:spLocks noChangeArrowheads="1"/>
              </p:cNvSpPr>
              <p:nvPr userDrawn="1">
                <p:custDataLst>
                  <p:tags r:id="rId9"/>
                </p:custDataLst>
              </p:nvPr>
            </p:nvSpPr>
            <p:spPr bwMode="auto">
              <a:xfrm>
                <a:off x="12661026" y="1513377"/>
                <a:ext cx="464559" cy="585855"/>
              </a:xfrm>
              <a:prstGeom prst="rect">
                <a:avLst/>
              </a:prstGeom>
              <a:solidFill>
                <a:schemeClr val="accent5"/>
              </a:solidFill>
              <a:ln w="12700" algn="ctr">
                <a:noFill/>
                <a:miter lim="800000"/>
                <a:headEnd/>
                <a:tailEnd/>
              </a:ln>
            </p:spPr>
            <p:txBody>
              <a:bodyPr wrap="none" lIns="0" tIns="0" rIns="0" bIns="0" anchor="ctr"/>
              <a:lstStyle/>
              <a:p>
                <a:pPr defTabSz="914724">
                  <a:defRPr/>
                </a:pPr>
                <a:endParaRPr lang="en-GB" sz="1000" dirty="0">
                  <a:solidFill>
                    <a:srgbClr val="002776"/>
                  </a:solidFill>
                  <a:effectLst/>
                  <a:latin typeface="Arial" charset="0"/>
                  <a:cs typeface="Arial" charset="0"/>
                </a:endParaRPr>
              </a:p>
            </p:txBody>
          </p:sp>
          <p:sp>
            <p:nvSpPr>
              <p:cNvPr id="17" name="Rectangle 17"/>
              <p:cNvSpPr>
                <a:spLocks noChangeArrowheads="1"/>
              </p:cNvSpPr>
              <p:nvPr userDrawn="1">
                <p:custDataLst>
                  <p:tags r:id="rId10"/>
                </p:custDataLst>
              </p:nvPr>
            </p:nvSpPr>
            <p:spPr bwMode="auto">
              <a:xfrm>
                <a:off x="12719526" y="1575296"/>
                <a:ext cx="376810" cy="462017"/>
              </a:xfrm>
              <a:prstGeom prst="rect">
                <a:avLst/>
              </a:prstGeom>
              <a:noFill/>
              <a:ln w="12700" algn="ctr">
                <a:noFill/>
                <a:miter lim="800000"/>
                <a:headEnd/>
                <a:tailEnd/>
              </a:ln>
            </p:spPr>
            <p:txBody>
              <a:bodyPr wrap="none" lIns="0" tIns="0" rIns="0" bIns="0">
                <a:spAutoFit/>
              </a:bodyPr>
              <a:lstStyle/>
              <a:p>
                <a:pPr defTabSz="914724">
                  <a:defRPr/>
                </a:pPr>
                <a:r>
                  <a:rPr lang="en-GB" sz="1000" dirty="0">
                    <a:solidFill>
                      <a:srgbClr val="002776"/>
                    </a:solidFill>
                    <a:effectLst/>
                    <a:latin typeface="Arial" charset="0"/>
                    <a:cs typeface="Arial" charset="0"/>
                  </a:rPr>
                  <a:t>R 114</a:t>
                </a:r>
              </a:p>
              <a:p>
                <a:pPr defTabSz="914724">
                  <a:defRPr/>
                </a:pPr>
                <a:r>
                  <a:rPr lang="en-GB" sz="1000" dirty="0">
                    <a:solidFill>
                      <a:srgbClr val="002776"/>
                    </a:solidFill>
                    <a:effectLst/>
                    <a:latin typeface="Arial" charset="0"/>
                    <a:cs typeface="Arial" charset="0"/>
                  </a:rPr>
                  <a:t>G 199</a:t>
                </a:r>
              </a:p>
              <a:p>
                <a:pPr defTabSz="914724">
                  <a:defRPr/>
                </a:pPr>
                <a:r>
                  <a:rPr lang="en-GB" sz="1000" dirty="0">
                    <a:solidFill>
                      <a:srgbClr val="002776"/>
                    </a:solidFill>
                    <a:effectLst/>
                    <a:latin typeface="Arial" charset="0"/>
                    <a:cs typeface="Arial" charset="0"/>
                  </a:rPr>
                  <a:t>B 231</a:t>
                </a:r>
              </a:p>
            </p:txBody>
          </p:sp>
        </p:grpSp>
        <p:grpSp>
          <p:nvGrpSpPr>
            <p:cNvPr id="10" name="Group 55"/>
            <p:cNvGrpSpPr>
              <a:grpSpLocks/>
            </p:cNvGrpSpPr>
            <p:nvPr userDrawn="1"/>
          </p:nvGrpSpPr>
          <p:grpSpPr bwMode="auto">
            <a:xfrm>
              <a:off x="-967887" y="3262694"/>
              <a:ext cx="464559" cy="585855"/>
              <a:chOff x="12661026" y="2333768"/>
              <a:chExt cx="464559" cy="585855"/>
            </a:xfrm>
          </p:grpSpPr>
          <p:sp>
            <p:nvSpPr>
              <p:cNvPr id="14" name="Rectangle 25"/>
              <p:cNvSpPr>
                <a:spLocks noChangeArrowheads="1"/>
              </p:cNvSpPr>
              <p:nvPr userDrawn="1">
                <p:custDataLst>
                  <p:tags r:id="rId7"/>
                </p:custDataLst>
              </p:nvPr>
            </p:nvSpPr>
            <p:spPr bwMode="auto">
              <a:xfrm>
                <a:off x="12661026" y="2333768"/>
                <a:ext cx="464559" cy="585855"/>
              </a:xfrm>
              <a:prstGeom prst="rect">
                <a:avLst/>
              </a:prstGeom>
              <a:solidFill>
                <a:schemeClr val="accent6"/>
              </a:solidFill>
              <a:ln w="12700" algn="ctr">
                <a:noFill/>
                <a:miter lim="800000"/>
                <a:headEnd/>
                <a:tailEnd/>
              </a:ln>
            </p:spPr>
            <p:txBody>
              <a:bodyPr wrap="none" lIns="0" tIns="0" rIns="0" bIns="0" anchor="ctr"/>
              <a:lstStyle/>
              <a:p>
                <a:pPr defTabSz="914724">
                  <a:defRPr/>
                </a:pPr>
                <a:endParaRPr lang="en-GB" sz="1000" dirty="0">
                  <a:solidFill>
                    <a:srgbClr val="002776"/>
                  </a:solidFill>
                  <a:effectLst/>
                  <a:latin typeface="Arial" charset="0"/>
                  <a:cs typeface="Arial" charset="0"/>
                </a:endParaRPr>
              </a:p>
            </p:txBody>
          </p:sp>
          <p:sp>
            <p:nvSpPr>
              <p:cNvPr id="15" name="Rectangle 19"/>
              <p:cNvSpPr>
                <a:spLocks noChangeArrowheads="1"/>
              </p:cNvSpPr>
              <p:nvPr userDrawn="1">
                <p:custDataLst>
                  <p:tags r:id="rId8"/>
                </p:custDataLst>
              </p:nvPr>
            </p:nvSpPr>
            <p:spPr bwMode="auto">
              <a:xfrm>
                <a:off x="12719526" y="2395687"/>
                <a:ext cx="376810" cy="462017"/>
              </a:xfrm>
              <a:prstGeom prst="rect">
                <a:avLst/>
              </a:prstGeom>
              <a:noFill/>
              <a:ln w="12700" algn="ctr">
                <a:noFill/>
                <a:miter lim="800000"/>
                <a:headEnd/>
                <a:tailEnd/>
              </a:ln>
            </p:spPr>
            <p:txBody>
              <a:bodyPr wrap="none" lIns="0" tIns="0" rIns="0" bIns="0">
                <a:spAutoFit/>
              </a:bodyPr>
              <a:lstStyle/>
              <a:p>
                <a:pPr defTabSz="914724">
                  <a:defRPr/>
                </a:pPr>
                <a:r>
                  <a:rPr lang="en-GB" sz="1000" dirty="0">
                    <a:solidFill>
                      <a:srgbClr val="002776"/>
                    </a:solidFill>
                    <a:effectLst/>
                    <a:latin typeface="Arial" charset="0"/>
                    <a:cs typeface="Arial" charset="0"/>
                  </a:rPr>
                  <a:t>R 201</a:t>
                </a:r>
              </a:p>
              <a:p>
                <a:pPr defTabSz="914724">
                  <a:defRPr/>
                </a:pPr>
                <a:r>
                  <a:rPr lang="en-GB" sz="1000" dirty="0">
                    <a:solidFill>
                      <a:srgbClr val="002776"/>
                    </a:solidFill>
                    <a:effectLst/>
                    <a:latin typeface="Arial" charset="0"/>
                    <a:cs typeface="Arial" charset="0"/>
                  </a:rPr>
                  <a:t>G 221</a:t>
                </a:r>
              </a:p>
              <a:p>
                <a:pPr defTabSz="914724">
                  <a:defRPr/>
                </a:pPr>
                <a:r>
                  <a:rPr lang="en-GB" sz="1000" dirty="0">
                    <a:solidFill>
                      <a:srgbClr val="002776"/>
                    </a:solidFill>
                    <a:effectLst/>
                    <a:latin typeface="Arial" charset="0"/>
                    <a:cs typeface="Arial" charset="0"/>
                  </a:rPr>
                  <a:t>B 3</a:t>
                </a:r>
              </a:p>
            </p:txBody>
          </p:sp>
        </p:grpSp>
        <p:grpSp>
          <p:nvGrpSpPr>
            <p:cNvPr id="11" name="Group 51"/>
            <p:cNvGrpSpPr>
              <a:grpSpLocks/>
            </p:cNvGrpSpPr>
            <p:nvPr userDrawn="1"/>
          </p:nvGrpSpPr>
          <p:grpSpPr bwMode="auto">
            <a:xfrm>
              <a:off x="-967887" y="798606"/>
              <a:ext cx="464559" cy="584268"/>
              <a:chOff x="12661026" y="-640070"/>
              <a:chExt cx="464559" cy="584268"/>
            </a:xfrm>
          </p:grpSpPr>
          <p:sp>
            <p:nvSpPr>
              <p:cNvPr id="12" name="Rectangle 25"/>
              <p:cNvSpPr>
                <a:spLocks noChangeArrowheads="1"/>
              </p:cNvSpPr>
              <p:nvPr userDrawn="1">
                <p:custDataLst>
                  <p:tags r:id="rId5"/>
                </p:custDataLst>
              </p:nvPr>
            </p:nvSpPr>
            <p:spPr bwMode="auto">
              <a:xfrm>
                <a:off x="12661026" y="-640070"/>
                <a:ext cx="464559" cy="584268"/>
              </a:xfrm>
              <a:prstGeom prst="rect">
                <a:avLst/>
              </a:prstGeom>
              <a:solidFill>
                <a:schemeClr val="accent2"/>
              </a:solidFill>
              <a:ln w="12700" algn="ctr">
                <a:noFill/>
                <a:miter lim="800000"/>
                <a:headEnd/>
                <a:tailEnd/>
              </a:ln>
            </p:spPr>
            <p:txBody>
              <a:bodyPr wrap="none" lIns="0" tIns="0" rIns="0" bIns="0" anchor="ctr"/>
              <a:lstStyle/>
              <a:p>
                <a:pPr defTabSz="914724">
                  <a:defRPr/>
                </a:pPr>
                <a:endParaRPr lang="en-GB" sz="1000" dirty="0">
                  <a:solidFill>
                    <a:srgbClr val="002776"/>
                  </a:solidFill>
                  <a:effectLst/>
                  <a:latin typeface="Arial" charset="0"/>
                  <a:cs typeface="Arial" charset="0"/>
                </a:endParaRPr>
              </a:p>
            </p:txBody>
          </p:sp>
          <p:sp>
            <p:nvSpPr>
              <p:cNvPr id="13" name="Rectangle 15"/>
              <p:cNvSpPr>
                <a:spLocks noChangeArrowheads="1"/>
              </p:cNvSpPr>
              <p:nvPr userDrawn="1">
                <p:custDataLst>
                  <p:tags r:id="rId6"/>
                </p:custDataLst>
              </p:nvPr>
            </p:nvSpPr>
            <p:spPr bwMode="auto">
              <a:xfrm>
                <a:off x="12719526" y="-578151"/>
                <a:ext cx="376810" cy="460429"/>
              </a:xfrm>
              <a:prstGeom prst="rect">
                <a:avLst/>
              </a:prstGeom>
              <a:noFill/>
              <a:ln w="12700" algn="ctr">
                <a:noFill/>
                <a:miter lim="800000"/>
                <a:headEnd/>
                <a:tailEnd/>
              </a:ln>
            </p:spPr>
            <p:txBody>
              <a:bodyPr wrap="none" lIns="0" tIns="0" rIns="0" bIns="0">
                <a:spAutoFit/>
              </a:bodyPr>
              <a:lstStyle/>
              <a:p>
                <a:pPr defTabSz="914724">
                  <a:defRPr/>
                </a:pPr>
                <a:r>
                  <a:rPr lang="en-GB" sz="1000" dirty="0">
                    <a:solidFill>
                      <a:srgbClr val="FFFFFF"/>
                    </a:solidFill>
                    <a:effectLst/>
                    <a:latin typeface="Arial" charset="0"/>
                    <a:cs typeface="Arial" charset="0"/>
                  </a:rPr>
                  <a:t>R 146</a:t>
                </a:r>
              </a:p>
              <a:p>
                <a:pPr defTabSz="914724">
                  <a:defRPr/>
                </a:pPr>
                <a:r>
                  <a:rPr lang="en-GB" sz="1000" dirty="0">
                    <a:solidFill>
                      <a:srgbClr val="FFFFFF"/>
                    </a:solidFill>
                    <a:effectLst/>
                    <a:latin typeface="Arial" charset="0"/>
                    <a:cs typeface="Arial" charset="0"/>
                  </a:rPr>
                  <a:t>G 212</a:t>
                </a:r>
              </a:p>
              <a:p>
                <a:pPr defTabSz="914724">
                  <a:defRPr/>
                </a:pPr>
                <a:r>
                  <a:rPr lang="en-GB" sz="1000" dirty="0">
                    <a:solidFill>
                      <a:srgbClr val="FFFFFF"/>
                    </a:solidFill>
                    <a:effectLst/>
                    <a:latin typeface="Arial" charset="0"/>
                    <a:cs typeface="Arial" charset="0"/>
                  </a:rPr>
                  <a:t>B 0</a:t>
                </a:r>
              </a:p>
            </p:txBody>
          </p:sp>
        </p:grpSp>
      </p:grpSp>
      <p:graphicFrame>
        <p:nvGraphicFramePr>
          <p:cNvPr id="24" name="Rectangle 2" hidden="1"/>
          <p:cNvGraphicFramePr>
            <a:graphicFrameLocks/>
          </p:cNvGraphicFramePr>
          <p:nvPr>
            <p:custDataLst>
              <p:tags r:id="rId3"/>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2633" name="think-cell Slide" r:id="rId18" imgW="0" imgH="0" progId="">
                  <p:embed/>
                </p:oleObj>
              </mc:Choice>
              <mc:Fallback>
                <p:oleObj name="think-cell Slide" r:id="rId18"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5" name="Picture 5" descr="DEL_PRI_RGB"/>
          <p:cNvPicPr>
            <a:picLocks noChangeArrowheads="1"/>
          </p:cNvPicPr>
          <p:nvPr userDrawn="1"/>
        </p:nvPicPr>
        <p:blipFill>
          <a:blip r:embed="rId19"/>
          <a:srcRect l="7785" t="27351" r="9871" b="25598"/>
          <a:stretch>
            <a:fillRect/>
          </a:stretch>
        </p:blipFill>
        <p:spPr bwMode="auto">
          <a:xfrm>
            <a:off x="315913" y="287338"/>
            <a:ext cx="2346325" cy="533400"/>
          </a:xfrm>
          <a:prstGeom prst="rect">
            <a:avLst/>
          </a:prstGeom>
          <a:noFill/>
          <a:ln w="9525">
            <a:noFill/>
            <a:miter lim="800000"/>
            <a:headEnd/>
            <a:tailEnd/>
          </a:ln>
        </p:spPr>
      </p:pic>
      <p:sp>
        <p:nvSpPr>
          <p:cNvPr id="120836" name="Text Placeholder 2"/>
          <p:cNvSpPr>
            <a:spLocks noGrp="1"/>
          </p:cNvSpPr>
          <p:nvPr>
            <p:ph type="subTitle" idx="1"/>
          </p:nvPr>
        </p:nvSpPr>
        <p:spPr>
          <a:xfrm>
            <a:off x="382466" y="6081917"/>
            <a:ext cx="4740104" cy="228396"/>
          </a:xfrm>
          <a:prstGeom prst="rect">
            <a:avLst/>
          </a:prstGeom>
        </p:spPr>
        <p:txBody>
          <a:bodyPr lIns="0" tIns="0" rIns="0" bIns="0">
            <a:spAutoFit/>
          </a:bodyPr>
          <a:lstStyle>
            <a:lvl1pPr marL="0" indent="0" eaLnBrk="1" hangingPunct="1">
              <a:lnSpc>
                <a:spcPct val="106000"/>
              </a:lnSpc>
              <a:spcBef>
                <a:spcPct val="15000"/>
              </a:spcBef>
              <a:buFont typeface="Wingdings 2" pitchFamily="18" charset="2"/>
              <a:buNone/>
              <a:defRPr b="1" smtClean="0"/>
            </a:lvl1pPr>
          </a:lstStyle>
          <a:p>
            <a:r>
              <a:rPr lang="en-US" noProof="0"/>
              <a:t>Click to edit Master subtitle style</a:t>
            </a:r>
          </a:p>
        </p:txBody>
      </p:sp>
      <p:sp>
        <p:nvSpPr>
          <p:cNvPr id="110" name="Title Placeholder 1"/>
          <p:cNvSpPr>
            <a:spLocks noGrp="1"/>
          </p:cNvSpPr>
          <p:nvPr>
            <p:ph type="ctrTitle"/>
          </p:nvPr>
        </p:nvSpPr>
        <p:spPr>
          <a:xfrm>
            <a:off x="1142820" y="2886327"/>
            <a:ext cx="3996982" cy="1128762"/>
          </a:xfrm>
          <a:prstGeom prst="rect">
            <a:avLst/>
          </a:prstGeom>
        </p:spPr>
        <p:txBody>
          <a:bodyPr/>
          <a:lstStyle>
            <a:lvl1pPr marL="0" marR="0" indent="0" defTabSz="957998" rtl="0" eaLnBrk="0" fontAlgn="base" latinLnBrk="0" hangingPunct="0">
              <a:lnSpc>
                <a:spcPts val="2800"/>
              </a:lnSpc>
              <a:spcBef>
                <a:spcPct val="0"/>
              </a:spcBef>
              <a:spcAft>
                <a:spcPct val="0"/>
              </a:spcAft>
              <a:tabLst/>
              <a:defRPr sz="2800" b="0">
                <a:solidFill>
                  <a:schemeClr val="tx2"/>
                </a:solidFill>
                <a:latin typeface="Times New Roman" pitchFamily="18" charset="0"/>
              </a:defRPr>
            </a:lvl1pPr>
          </a:lstStyle>
          <a:p>
            <a:pPr lvl="0"/>
            <a:r>
              <a:rPr lang="en-US" noProof="0"/>
              <a:t>Click to edit Master title style</a:t>
            </a:r>
          </a:p>
        </p:txBody>
      </p:sp>
    </p:spTree>
    <p:extLst>
      <p:ext uri="{BB962C8B-B14F-4D97-AF65-F5344CB8AC3E}">
        <p14:creationId xmlns:p14="http://schemas.microsoft.com/office/powerpoint/2010/main" val="32304665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1"/>
            <a:ext cx="5486400" cy="566738"/>
          </a:xfrm>
          <a:prstGeom prst="rect">
            <a:avLst/>
          </a:prstGeom>
        </p:spPr>
        <p:txBody>
          <a:bodyPr anchor="b"/>
          <a:lstStyle>
            <a:lvl1pPr algn="l">
              <a:defRPr sz="2000" b="1" baseline="0">
                <a:solidFill>
                  <a:schemeClr val="tx1"/>
                </a:solidFill>
                <a:effectLst/>
              </a:defRPr>
            </a:lvl1pPr>
          </a:lstStyle>
          <a:p>
            <a:r>
              <a:rPr lang="en-US" dirty="0"/>
              <a:t>Photo Title – Myriad Pro, Bold, Shadow, 20pt</a:t>
            </a:r>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tx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hasCustomPrompt="1"/>
          </p:nvPr>
        </p:nvSpPr>
        <p:spPr>
          <a:xfrm>
            <a:off x="1792288" y="5367339"/>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Caption or credits for photo – Myriad Pro, 14pt</a:t>
            </a:r>
          </a:p>
        </p:txBody>
      </p:sp>
    </p:spTree>
    <p:extLst>
      <p:ext uri="{BB962C8B-B14F-4D97-AF65-F5344CB8AC3E}">
        <p14:creationId xmlns:p14="http://schemas.microsoft.com/office/powerpoint/2010/main" val="402472879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4" name="Rectangle 2" hidden="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3657" name="think-cell Slide" r:id="rId7" imgW="0" imgH="0" progId="">
                  <p:embed/>
                </p:oleObj>
              </mc:Choice>
              <mc:Fallback>
                <p:oleObj name="think-cell Slide" r:id="rId7"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Rectangle 5"/>
          <p:cNvSpPr>
            <a:spLocks noChangeArrowheads="1"/>
          </p:cNvSpPr>
          <p:nvPr>
            <p:custDataLst>
              <p:tags r:id="rId3"/>
            </p:custDataLst>
          </p:nvPr>
        </p:nvSpPr>
        <p:spPr bwMode="auto">
          <a:xfrm>
            <a:off x="6397625" y="6554788"/>
            <a:ext cx="2312988" cy="142875"/>
          </a:xfrm>
          <a:prstGeom prst="rect">
            <a:avLst/>
          </a:prstGeom>
          <a:noFill/>
          <a:ln w="25400" algn="ctr">
            <a:noFill/>
            <a:miter lim="800000"/>
            <a:headEnd/>
            <a:tailEnd/>
          </a:ln>
        </p:spPr>
        <p:txBody>
          <a:bodyPr lIns="0" tIns="0" rIns="0" bIns="0"/>
          <a:lstStyle/>
          <a:p>
            <a:pPr algn="r" defTabSz="957998">
              <a:lnSpc>
                <a:spcPts val="1128"/>
              </a:lnSpc>
              <a:defRPr/>
            </a:pPr>
            <a:r>
              <a:rPr lang="en-US" sz="800" dirty="0">
                <a:solidFill>
                  <a:srgbClr val="002776"/>
                </a:solidFill>
                <a:effectLst/>
                <a:latin typeface="Arial" charset="0"/>
                <a:cs typeface="Arial" charset="0"/>
              </a:rPr>
              <a:t>© 2009 Deloitte Touche Tohmatsu</a:t>
            </a:r>
          </a:p>
        </p:txBody>
      </p:sp>
      <p:sp>
        <p:nvSpPr>
          <p:cNvPr id="6" name="Title Placeholder 1"/>
          <p:cNvSpPr>
            <a:spLocks noGrp="1"/>
          </p:cNvSpPr>
          <p:nvPr>
            <p:ph type="title"/>
          </p:nvPr>
        </p:nvSpPr>
        <p:spPr bwMode="auto">
          <a:xfrm>
            <a:off x="396875" y="300038"/>
            <a:ext cx="8350250" cy="595311"/>
          </a:xfrm>
          <a:prstGeom prst="rect">
            <a:avLst/>
          </a:prstGeom>
          <a:noFill/>
          <a:ln w="9525">
            <a:noFill/>
            <a:miter lim="800000"/>
            <a:headEnd/>
            <a:tailEnd/>
          </a:ln>
        </p:spPr>
        <p:txBody>
          <a:bodyPr/>
          <a:lstStyle/>
          <a:p>
            <a:pPr lvl="0"/>
            <a:r>
              <a:rPr lang="en-US" noProof="0" dirty="0"/>
              <a:t>Click to edit Master title style</a:t>
            </a:r>
          </a:p>
        </p:txBody>
      </p:sp>
      <p:sp>
        <p:nvSpPr>
          <p:cNvPr id="11" name="Text Placeholder 7"/>
          <p:cNvSpPr>
            <a:spLocks noGrp="1"/>
          </p:cNvSpPr>
          <p:nvPr>
            <p:ph type="body" sz="quarter" idx="12"/>
          </p:nvPr>
        </p:nvSpPr>
        <p:spPr>
          <a:xfrm>
            <a:off x="396874" y="1123950"/>
            <a:ext cx="8350251" cy="5186363"/>
          </a:xfrm>
          <a:prstGeom prst="rect">
            <a:avLst/>
          </a:prstGeom>
        </p:spPr>
        <p:txBody>
          <a:bodyPr wrap="square" lIns="0" tIns="0" rIns="0" bIns="0"/>
          <a:lstStyle>
            <a:lvl1pPr>
              <a:lnSpc>
                <a:spcPct val="106000"/>
              </a:lnSpc>
              <a:spcBef>
                <a:spcPts val="1344"/>
              </a:spcBef>
              <a:spcAft>
                <a:spcPts val="0"/>
              </a:spcAft>
              <a:defRPr/>
            </a:lvl1pPr>
            <a:lvl3pPr>
              <a:lnSpc>
                <a:spcPct val="106000"/>
              </a:lnSpc>
              <a:spcBef>
                <a:spcPts val="576"/>
              </a:spcBef>
              <a:spcAft>
                <a:spcPts val="0"/>
              </a:spcAft>
              <a:defRPr/>
            </a:lvl3pPr>
            <a:lvl4pPr>
              <a:lnSpc>
                <a:spcPct val="106000"/>
              </a:lnSpc>
              <a:spcBef>
                <a:spcPts val="576"/>
              </a:spcBef>
              <a:spcAft>
                <a:spcPts val="0"/>
              </a:spcAft>
              <a:defRPr/>
            </a:lvl4pPr>
            <a:lvl5pPr>
              <a:lnSpc>
                <a:spcPct val="106000"/>
              </a:lnSpc>
              <a:spcBef>
                <a:spcPts val="576"/>
              </a:spcBef>
              <a:spcAft>
                <a:spcPts val="0"/>
              </a:spcAft>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lide Number Placeholder 3"/>
          <p:cNvSpPr>
            <a:spLocks noGrp="1"/>
          </p:cNvSpPr>
          <p:nvPr>
            <p:ph type="sldNum" sz="quarter" idx="13"/>
            <p:custDataLst>
              <p:tags r:id="rId4"/>
            </p:custDataLst>
          </p:nvPr>
        </p:nvSpPr>
        <p:spPr/>
        <p:txBody>
          <a:bodyPr/>
          <a:lstStyle>
            <a:lvl1pPr>
              <a:defRPr/>
            </a:lvl1pPr>
          </a:lstStyle>
          <a:p>
            <a:pPr>
              <a:defRPr/>
            </a:pPr>
            <a:fld id="{E0A4D2D1-5A5E-4DB7-B5F2-C7438280965B}" type="slidenum">
              <a:rPr lang="en-US">
                <a:solidFill>
                  <a:srgbClr val="002776"/>
                </a:solidFill>
              </a:rPr>
              <a:pPr>
                <a:defRPr/>
              </a:pPr>
              <a:t>‹#›</a:t>
            </a:fld>
            <a:endParaRPr lang="en-US" dirty="0">
              <a:solidFill>
                <a:srgbClr val="002776"/>
              </a:solidFill>
            </a:endParaRPr>
          </a:p>
        </p:txBody>
      </p:sp>
      <p:sp>
        <p:nvSpPr>
          <p:cNvPr id="8" name="Footer Placeholder 4"/>
          <p:cNvSpPr>
            <a:spLocks noGrp="1"/>
          </p:cNvSpPr>
          <p:nvPr>
            <p:ph type="ftr" sz="quarter" idx="14"/>
            <p:custDataLst>
              <p:tags r:id="rId5"/>
            </p:custDataLst>
          </p:nvPr>
        </p:nvSpPr>
        <p:spPr/>
        <p:txBody>
          <a:bodyPr/>
          <a:lstStyle>
            <a:lvl1pPr>
              <a:defRPr/>
            </a:lvl1pPr>
          </a:lstStyle>
          <a:p>
            <a:pPr>
              <a:defRPr/>
            </a:pPr>
            <a:endParaRPr lang="en-US" dirty="0">
              <a:solidFill>
                <a:srgbClr val="002776"/>
              </a:solidFill>
            </a:endParaRPr>
          </a:p>
        </p:txBody>
      </p:sp>
    </p:spTree>
    <p:extLst>
      <p:ext uri="{BB962C8B-B14F-4D97-AF65-F5344CB8AC3E}">
        <p14:creationId xmlns:p14="http://schemas.microsoft.com/office/powerpoint/2010/main" val="371900532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aphicFrame>
        <p:nvGraphicFramePr>
          <p:cNvPr id="5" name="Rectangle 2" hidden="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4681" name="think-cell Slide" r:id="rId7" imgW="0" imgH="0" progId="">
                  <p:embed/>
                </p:oleObj>
              </mc:Choice>
              <mc:Fallback>
                <p:oleObj name="think-cell Slide" r:id="rId7"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ectangle 5"/>
          <p:cNvSpPr>
            <a:spLocks noChangeArrowheads="1"/>
          </p:cNvSpPr>
          <p:nvPr>
            <p:custDataLst>
              <p:tags r:id="rId3"/>
            </p:custDataLst>
          </p:nvPr>
        </p:nvSpPr>
        <p:spPr bwMode="auto">
          <a:xfrm>
            <a:off x="6397625" y="6554788"/>
            <a:ext cx="2312988" cy="142875"/>
          </a:xfrm>
          <a:prstGeom prst="rect">
            <a:avLst/>
          </a:prstGeom>
          <a:noFill/>
          <a:ln w="25400" algn="ctr">
            <a:noFill/>
            <a:miter lim="800000"/>
            <a:headEnd/>
            <a:tailEnd/>
          </a:ln>
        </p:spPr>
        <p:txBody>
          <a:bodyPr lIns="0" tIns="0" rIns="0" bIns="0"/>
          <a:lstStyle/>
          <a:p>
            <a:pPr algn="r" defTabSz="957998">
              <a:lnSpc>
                <a:spcPts val="1128"/>
              </a:lnSpc>
              <a:defRPr/>
            </a:pPr>
            <a:r>
              <a:rPr lang="en-US" sz="800" dirty="0">
                <a:solidFill>
                  <a:srgbClr val="002776"/>
                </a:solidFill>
                <a:effectLst/>
                <a:latin typeface="Arial" charset="0"/>
                <a:cs typeface="Arial" charset="0"/>
              </a:rPr>
              <a:t>© 2009 Deloitte Touche Tohmatsu</a:t>
            </a:r>
          </a:p>
        </p:txBody>
      </p:sp>
      <p:sp>
        <p:nvSpPr>
          <p:cNvPr id="8" name="Title Placeholder 1"/>
          <p:cNvSpPr>
            <a:spLocks noGrp="1"/>
          </p:cNvSpPr>
          <p:nvPr>
            <p:ph type="title"/>
          </p:nvPr>
        </p:nvSpPr>
        <p:spPr bwMode="auto">
          <a:xfrm>
            <a:off x="396875" y="300038"/>
            <a:ext cx="8350250" cy="595311"/>
          </a:xfrm>
          <a:prstGeom prst="rect">
            <a:avLst/>
          </a:prstGeom>
          <a:noFill/>
          <a:ln w="9525">
            <a:noFill/>
            <a:miter lim="800000"/>
            <a:headEnd/>
            <a:tailEnd/>
          </a:ln>
        </p:spPr>
        <p:txBody>
          <a:bodyPr/>
          <a:lstStyle/>
          <a:p>
            <a:pPr lvl="0"/>
            <a:r>
              <a:rPr lang="en-US" noProof="0"/>
              <a:t>Click to edit Master title style</a:t>
            </a:r>
          </a:p>
        </p:txBody>
      </p:sp>
      <p:sp>
        <p:nvSpPr>
          <p:cNvPr id="10" name="Text Placeholder 9"/>
          <p:cNvSpPr>
            <a:spLocks noGrp="1"/>
          </p:cNvSpPr>
          <p:nvPr>
            <p:ph type="body" sz="quarter" idx="12"/>
          </p:nvPr>
        </p:nvSpPr>
        <p:spPr>
          <a:xfrm>
            <a:off x="396875" y="1123950"/>
            <a:ext cx="4043242" cy="5186363"/>
          </a:xfrm>
          <a:prstGeom prst="rect">
            <a:avLst/>
          </a:prstGeom>
        </p:spPr>
        <p:txBody>
          <a:bodyPr lIns="0" tIns="0" rIns="0" bIns="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2" name="Text Placeholder 11"/>
          <p:cNvSpPr>
            <a:spLocks noGrp="1"/>
          </p:cNvSpPr>
          <p:nvPr>
            <p:ph type="body" sz="quarter" idx="13"/>
          </p:nvPr>
        </p:nvSpPr>
        <p:spPr>
          <a:xfrm>
            <a:off x="4704325" y="1123950"/>
            <a:ext cx="4042800" cy="5186363"/>
          </a:xfrm>
          <a:prstGeom prst="rect">
            <a:avLst/>
          </a:prstGeom>
        </p:spPr>
        <p:txBody>
          <a:bodyPr lIns="0" tIns="0" rIns="0" bIns="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lide Number Placeholder 9"/>
          <p:cNvSpPr>
            <a:spLocks noGrp="1"/>
          </p:cNvSpPr>
          <p:nvPr>
            <p:ph type="sldNum" sz="quarter" idx="14"/>
            <p:custDataLst>
              <p:tags r:id="rId4"/>
            </p:custDataLst>
          </p:nvPr>
        </p:nvSpPr>
        <p:spPr/>
        <p:txBody>
          <a:bodyPr/>
          <a:lstStyle>
            <a:lvl1pPr>
              <a:defRPr/>
            </a:lvl1pPr>
          </a:lstStyle>
          <a:p>
            <a:pPr>
              <a:defRPr/>
            </a:pPr>
            <a:fld id="{25E3FCD5-80A5-4E64-8F63-1050164B0916}" type="slidenum">
              <a:rPr lang="en-US">
                <a:solidFill>
                  <a:srgbClr val="002776"/>
                </a:solidFill>
              </a:rPr>
              <a:pPr>
                <a:defRPr/>
              </a:pPr>
              <a:t>‹#›</a:t>
            </a:fld>
            <a:endParaRPr lang="en-US" dirty="0">
              <a:solidFill>
                <a:srgbClr val="002776"/>
              </a:solidFill>
            </a:endParaRPr>
          </a:p>
        </p:txBody>
      </p:sp>
      <p:sp>
        <p:nvSpPr>
          <p:cNvPr id="9" name="Footer Placeholder 10"/>
          <p:cNvSpPr>
            <a:spLocks noGrp="1"/>
          </p:cNvSpPr>
          <p:nvPr>
            <p:ph type="ftr" sz="quarter" idx="15"/>
            <p:custDataLst>
              <p:tags r:id="rId5"/>
            </p:custDataLst>
          </p:nvPr>
        </p:nvSpPr>
        <p:spPr/>
        <p:txBody>
          <a:bodyPr/>
          <a:lstStyle>
            <a:lvl1pPr>
              <a:defRPr/>
            </a:lvl1pPr>
          </a:lstStyle>
          <a:p>
            <a:pPr>
              <a:defRPr/>
            </a:pPr>
            <a:endParaRPr lang="en-US" dirty="0">
              <a:solidFill>
                <a:srgbClr val="002776"/>
              </a:solidFill>
            </a:endParaRPr>
          </a:p>
        </p:txBody>
      </p:sp>
    </p:spTree>
    <p:extLst>
      <p:ext uri="{BB962C8B-B14F-4D97-AF65-F5344CB8AC3E}">
        <p14:creationId xmlns:p14="http://schemas.microsoft.com/office/powerpoint/2010/main" val="269620610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graphicFrame>
        <p:nvGraphicFramePr>
          <p:cNvPr id="3" name="Rectangle 2" hidden="1"/>
          <p:cNvGraphicFramePr>
            <a:graphicFrameLocks/>
          </p:cNvGraphicFramePr>
          <p:nvPr>
            <p:custDataLst>
              <p:tags r:id="rId3"/>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6729" name="think-cell Slide" r:id="rId5" imgW="0" imgH="0" progId="">
                  <p:embed/>
                </p:oleObj>
              </mc:Choice>
              <mc:Fallback>
                <p:oleObj name="think-cell Slide" r:id="rId5"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Placeholder 1"/>
          <p:cNvSpPr>
            <a:spLocks noGrp="1"/>
          </p:cNvSpPr>
          <p:nvPr>
            <p:ph type="ctrTitle"/>
          </p:nvPr>
        </p:nvSpPr>
        <p:spPr>
          <a:xfrm>
            <a:off x="1142820" y="2618107"/>
            <a:ext cx="6207508" cy="1278000"/>
          </a:xfrm>
        </p:spPr>
        <p:txBody>
          <a:bodyPr/>
          <a:lstStyle>
            <a:lvl1pPr>
              <a:lnSpc>
                <a:spcPts val="4888"/>
              </a:lnSpc>
              <a:defRPr sz="5200" b="0">
                <a:solidFill>
                  <a:schemeClr val="tx2"/>
                </a:solidFill>
                <a:latin typeface="Times New Roman" pitchFamily="18" charset="0"/>
              </a:defRPr>
            </a:lvl1pPr>
          </a:lstStyle>
          <a:p>
            <a:r>
              <a:rPr lang="en-US" noProof="0"/>
              <a:t>Click to edit Master title style</a:t>
            </a:r>
          </a:p>
        </p:txBody>
      </p:sp>
    </p:spTree>
    <p:extLst>
      <p:ext uri="{BB962C8B-B14F-4D97-AF65-F5344CB8AC3E}">
        <p14:creationId xmlns:p14="http://schemas.microsoft.com/office/powerpoint/2010/main" val="3890880529"/>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Closing– Myriad Pro, Bold, 28pt</a:t>
            </a:r>
          </a:p>
        </p:txBody>
      </p:sp>
      <p:sp>
        <p:nvSpPr>
          <p:cNvPr id="9" name="Rectangle 8"/>
          <p:cNvSpPr/>
          <p:nvPr/>
        </p:nvSpPr>
        <p:spPr>
          <a:xfrm>
            <a:off x="1371600" y="4343401"/>
            <a:ext cx="6400800" cy="492443"/>
          </a:xfrm>
          <a:prstGeom prst="rect">
            <a:avLst/>
          </a:prstGeom>
        </p:spPr>
        <p:txBody>
          <a:bodyPr wrap="square">
            <a:spAutoFit/>
          </a:bodyPr>
          <a:lstStyle/>
          <a:p>
            <a:r>
              <a:rPr lang="en-US" sz="1300" b="1" dirty="0">
                <a:solidFill>
                  <a:srgbClr val="FFFFFF"/>
                </a:solidFill>
              </a:rPr>
              <a:t>For more information please contact Centers for Disease Control and Prevention</a:t>
            </a:r>
          </a:p>
        </p:txBody>
      </p:sp>
      <p:sp>
        <p:nvSpPr>
          <p:cNvPr id="11" name="Rectangle 10"/>
          <p:cNvSpPr/>
          <p:nvPr/>
        </p:nvSpPr>
        <p:spPr>
          <a:xfrm>
            <a:off x="1371600" y="4706035"/>
            <a:ext cx="5943600" cy="646331"/>
          </a:xfrm>
          <a:prstGeom prst="rect">
            <a:avLst/>
          </a:prstGeom>
        </p:spPr>
        <p:txBody>
          <a:bodyPr wrap="square">
            <a:spAutoFit/>
          </a:bodyPr>
          <a:lstStyle/>
          <a:p>
            <a:r>
              <a:rPr lang="en-US" sz="1200" dirty="0">
                <a:solidFill>
                  <a:srgbClr val="FFFFFF"/>
                </a:solidFill>
              </a:rPr>
              <a:t>1600 Clifton Road NE, Atlanta, GA 30333</a:t>
            </a:r>
          </a:p>
          <a:p>
            <a:r>
              <a:rPr lang="en-US" sz="1200" dirty="0">
                <a:solidFill>
                  <a:srgbClr val="FFFFFF"/>
                </a:solidFill>
              </a:rPr>
              <a:t>Telephone, 1-800-CDC-INFO (232-4636)/TTY: 1-888-232-6348</a:t>
            </a:r>
          </a:p>
          <a:p>
            <a:r>
              <a:rPr lang="en-US" sz="1200" dirty="0">
                <a:solidFill>
                  <a:srgbClr val="FFFFFF"/>
                </a:solidFill>
              </a:rPr>
              <a:t>E-mail: cdcinfo@cdc.gov 	Web: www.cdc.gov</a:t>
            </a:r>
          </a:p>
        </p:txBody>
      </p:sp>
      <p:sp>
        <p:nvSpPr>
          <p:cNvPr id="10"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a:t>Place Descriptor Here</a:t>
            </a:r>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a:t>Place Descriptor Here</a:t>
            </a:r>
          </a:p>
        </p:txBody>
      </p:sp>
      <p:sp>
        <p:nvSpPr>
          <p:cNvPr id="7" name="Rectangle 6"/>
          <p:cNvSpPr/>
          <p:nvPr/>
        </p:nvSpPr>
        <p:spPr>
          <a:xfrm>
            <a:off x="1371600" y="5421868"/>
            <a:ext cx="5943600" cy="380873"/>
          </a:xfrm>
          <a:prstGeom prst="rect">
            <a:avLst/>
          </a:prstGeom>
        </p:spPr>
        <p:txBody>
          <a:bodyPr wrap="square">
            <a:spAutoFit/>
          </a:bodyPr>
          <a:lstStyle/>
          <a:p>
            <a:r>
              <a:rPr lang="en-US" sz="900" dirty="0">
                <a:solidFill>
                  <a:srgbClr val="FFFFFF"/>
                </a:solidFill>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3888308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image" Target="../media/image1.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19" Type="http://schemas.openxmlformats.org/officeDocument/2006/relationships/theme" Target="../theme/theme2.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slideLayout" Target="../slideLayouts/slideLayout61.xml"/><Relationship Id="rId3" Type="http://schemas.openxmlformats.org/officeDocument/2006/relationships/slideLayout" Target="../slideLayouts/slideLayout46.xml"/><Relationship Id="rId21" Type="http://schemas.openxmlformats.org/officeDocument/2006/relationships/image" Target="../media/image1.png"/><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theme" Target="../theme/theme3.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19" Type="http://schemas.openxmlformats.org/officeDocument/2006/relationships/slideLayout" Target="../slideLayouts/slideLayout62.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image" Target="../media/image1.pn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theme" Target="../theme/theme4.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s>
</file>

<file path=ppt/slideMasters/_rels/slideMaster5.xml.rels><?xml version="1.0" encoding="UTF-8" standalone="yes"?>
<Relationships xmlns="http://schemas.openxmlformats.org/package/2006/relationships"><Relationship Id="rId8" Type="http://schemas.openxmlformats.org/officeDocument/2006/relationships/tags" Target="../tags/tag2.xml"/><Relationship Id="rId13" Type="http://schemas.openxmlformats.org/officeDocument/2006/relationships/oleObject" Target="../embeddings/oleObject1.bin"/><Relationship Id="rId3" Type="http://schemas.openxmlformats.org/officeDocument/2006/relationships/slideLayout" Target="../slideLayouts/slideLayout81.xml"/><Relationship Id="rId7" Type="http://schemas.openxmlformats.org/officeDocument/2006/relationships/tags" Target="../tags/tag1.xml"/><Relationship Id="rId12" Type="http://schemas.openxmlformats.org/officeDocument/2006/relationships/image" Target="../media/image1.png"/><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vmlDrawing" Target="../drawings/vmlDrawing1.vml"/><Relationship Id="rId11" Type="http://schemas.openxmlformats.org/officeDocument/2006/relationships/tags" Target="../tags/tag5.xml"/><Relationship Id="rId5" Type="http://schemas.openxmlformats.org/officeDocument/2006/relationships/theme" Target="../theme/theme5.xml"/><Relationship Id="rId10" Type="http://schemas.openxmlformats.org/officeDocument/2006/relationships/tags" Target="../tags/tag4.xml"/><Relationship Id="rId4" Type="http://schemas.openxmlformats.org/officeDocument/2006/relationships/slideLayout" Target="../slideLayouts/slideLayout82.xml"/><Relationship Id="rId9"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7">
            <a:lum/>
          </a:blip>
          <a:srcRect/>
          <a:stretch>
            <a:fillRect/>
          </a:stretch>
        </a:blipFill>
        <a:effectLst/>
      </p:bgPr>
    </p:bg>
    <p:spTree>
      <p:nvGrpSpPr>
        <p:cNvPr id="1" name=""/>
        <p:cNvGrpSpPr/>
        <p:nvPr/>
      </p:nvGrpSpPr>
      <p:grpSpPr>
        <a:xfrm>
          <a:off x="0" y="0"/>
          <a:ext cx="0" cy="0"/>
          <a:chOff x="0" y="0"/>
          <a:chExt cx="0" cy="0"/>
        </a:xfrm>
      </p:grpSpPr>
      <p:sp>
        <p:nvSpPr>
          <p:cNvPr id="2" name="Rectangle 16"/>
          <p:cNvSpPr>
            <a:spLocks noChangeArrowheads="1"/>
          </p:cNvSpPr>
          <p:nvPr/>
        </p:nvSpPr>
        <p:spPr bwMode="auto">
          <a:xfrm>
            <a:off x="4572000" y="1157288"/>
            <a:ext cx="4191000" cy="46037"/>
          </a:xfrm>
          <a:prstGeom prst="rect">
            <a:avLst/>
          </a:prstGeom>
          <a:gradFill rotWithShape="1">
            <a:gsLst>
              <a:gs pos="0">
                <a:srgbClr val="DDDDDD"/>
              </a:gs>
              <a:gs pos="100000">
                <a:srgbClr val="336799"/>
              </a:gs>
            </a:gsLst>
            <a:lin ang="0" scaled="1"/>
          </a:gradFill>
          <a:ln w="9525">
            <a:solidFill>
              <a:schemeClr val="tx1"/>
            </a:solidFill>
            <a:miter lim="800000"/>
            <a:headEnd/>
            <a:tailEnd/>
          </a:ln>
          <a:effectLst/>
        </p:spPr>
        <p:txBody>
          <a:bodyPr wrap="none" anchor="ctr"/>
          <a:lstStyle/>
          <a:p>
            <a:pPr>
              <a:defRPr/>
            </a:pPr>
            <a:endParaRPr lang="en-US" dirty="0"/>
          </a:p>
        </p:txBody>
      </p:sp>
      <p:sp>
        <p:nvSpPr>
          <p:cNvPr id="3" name="Rectangle 19"/>
          <p:cNvSpPr>
            <a:spLocks noChangeArrowheads="1"/>
          </p:cNvSpPr>
          <p:nvPr/>
        </p:nvSpPr>
        <p:spPr bwMode="auto">
          <a:xfrm>
            <a:off x="0" y="6172200"/>
            <a:ext cx="4495800" cy="685800"/>
          </a:xfrm>
          <a:prstGeom prst="rect">
            <a:avLst/>
          </a:prstGeom>
          <a:noFill/>
          <a:ln w="12700">
            <a:solidFill>
              <a:schemeClr val="tx1"/>
            </a:solidFill>
            <a:miter lim="800000"/>
            <a:headEnd type="none" w="sm" len="sm"/>
            <a:tailEnd type="none" w="sm" len="sm"/>
          </a:ln>
          <a:effectLst/>
        </p:spPr>
        <p:txBody>
          <a:bodyPr wrap="none" anchor="ctr"/>
          <a:lstStyle/>
          <a:p>
            <a:pPr>
              <a:defRPr/>
            </a:pPr>
            <a:endParaRPr lang="en-US" dirty="0"/>
          </a:p>
        </p:txBody>
      </p:sp>
      <p:sp>
        <p:nvSpPr>
          <p:cNvPr id="4" name="Text Box 20"/>
          <p:cNvSpPr txBox="1">
            <a:spLocks noChangeArrowheads="1"/>
          </p:cNvSpPr>
          <p:nvPr/>
        </p:nvSpPr>
        <p:spPr bwMode="auto">
          <a:xfrm>
            <a:off x="304800" y="6248400"/>
            <a:ext cx="3962400" cy="457200"/>
          </a:xfrm>
          <a:prstGeom prst="rect">
            <a:avLst/>
          </a:prstGeom>
          <a:noFill/>
          <a:ln w="9525">
            <a:noFill/>
            <a:miter lim="800000"/>
            <a:headEnd/>
            <a:tailEnd/>
          </a:ln>
          <a:effectLst/>
        </p:spPr>
        <p:txBody>
          <a:bodyPr>
            <a:spAutoFit/>
          </a:bodyPr>
          <a:lstStyle/>
          <a:p>
            <a:pPr>
              <a:spcBef>
                <a:spcPct val="50000"/>
              </a:spcBef>
              <a:defRPr/>
            </a:pPr>
            <a:r>
              <a:rPr lang="en-US" sz="2400" dirty="0">
                <a:solidFill>
                  <a:schemeClr val="bg1"/>
                </a:solidFill>
                <a:effectLst/>
                <a:latin typeface="Franklin Gothic Medium" pitchFamily="34" charset="0"/>
              </a:rPr>
              <a:t>public health Surveillance</a:t>
            </a:r>
          </a:p>
        </p:txBody>
      </p:sp>
      <p:sp>
        <p:nvSpPr>
          <p:cNvPr id="5" name="Rectangle 2069"/>
          <p:cNvSpPr>
            <a:spLocks noChangeArrowheads="1"/>
          </p:cNvSpPr>
          <p:nvPr/>
        </p:nvSpPr>
        <p:spPr bwMode="auto">
          <a:xfrm>
            <a:off x="4495800" y="6172200"/>
            <a:ext cx="4648200" cy="685800"/>
          </a:xfrm>
          <a:prstGeom prst="rect">
            <a:avLst/>
          </a:prstGeom>
          <a:noFill/>
          <a:ln w="12700">
            <a:solidFill>
              <a:schemeClr val="tx1"/>
            </a:solidFill>
            <a:miter lim="800000"/>
            <a:headEnd type="none" w="sm" len="sm"/>
            <a:tailEnd type="none" w="sm" len="sm"/>
          </a:ln>
          <a:effectLst/>
        </p:spPr>
        <p:txBody>
          <a:bodyPr wrap="none" anchor="ctr"/>
          <a:lstStyle/>
          <a:p>
            <a:pPr>
              <a:defRPr/>
            </a:pPr>
            <a:endParaRPr lang="en-US" dirty="0"/>
          </a:p>
        </p:txBody>
      </p:sp>
    </p:spTree>
    <p:extLst>
      <p:ext uri="{BB962C8B-B14F-4D97-AF65-F5344CB8AC3E}">
        <p14:creationId xmlns:p14="http://schemas.microsoft.com/office/powerpoint/2010/main" val="3661768135"/>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 id="2147483776" r:id="rId17"/>
    <p:sldLayoutId id="2147483777" r:id="rId18"/>
    <p:sldLayoutId id="2147483778" r:id="rId19"/>
    <p:sldLayoutId id="2147483779" r:id="rId20"/>
    <p:sldLayoutId id="2147483780" r:id="rId21"/>
    <p:sldLayoutId id="2147483781" r:id="rId22"/>
    <p:sldLayoutId id="2147483782" r:id="rId23"/>
    <p:sldLayoutId id="2147483783" r:id="rId24"/>
    <p:sldLayoutId id="2147483784" r:id="rId2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 id="2147483800" r:id="rId15"/>
    <p:sldLayoutId id="2147483801" r:id="rId16"/>
    <p:sldLayoutId id="2147483803" r:id="rId17"/>
    <p:sldLayoutId id="2147483804" r:id="rId18"/>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2126947"/>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 id="2147483818" r:id="rId13"/>
    <p:sldLayoutId id="2147483819" r:id="rId14"/>
    <p:sldLayoutId id="2147483820" r:id="rId15"/>
    <p:sldLayoutId id="2147483821" r:id="rId16"/>
    <p:sldLayoutId id="2147483822" r:id="rId17"/>
    <p:sldLayoutId id="2147483823" r:id="rId18"/>
    <p:sldLayoutId id="2147483824" r:id="rId19"/>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7628716"/>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 id="2147483838" r:id="rId13"/>
    <p:sldLayoutId id="2147483839" r:id="rId14"/>
    <p:sldLayoutId id="2147483840" r:id="rId15"/>
    <p:sldLayoutId id="2147483841" r:id="rId16"/>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graphicFrame>
        <p:nvGraphicFramePr>
          <p:cNvPr id="185345" name="Rectangle 1" hidden="1"/>
          <p:cNvGraphicFramePr>
            <a:graphicFrameLocks/>
          </p:cNvGraphicFramePr>
          <p:nvPr>
            <p:custDataLst>
              <p:tags r:id="rId7"/>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spid="_x0000_s1609" name="think-cell Slide" r:id="rId13" imgW="0" imgH="0" progId="">
                  <p:embed/>
                </p:oleObj>
              </mc:Choice>
              <mc:Fallback>
                <p:oleObj name="think-cell Slide" r:id="rId13"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Slide Number Placeholder 9"/>
          <p:cNvSpPr>
            <a:spLocks noGrp="1"/>
          </p:cNvSpPr>
          <p:nvPr>
            <p:ph type="sldNum" sz="quarter" idx="4"/>
            <p:custDataLst>
              <p:tags r:id="rId8"/>
            </p:custDataLst>
          </p:nvPr>
        </p:nvSpPr>
        <p:spPr>
          <a:xfrm>
            <a:off x="415925" y="6554788"/>
            <a:ext cx="282575" cy="142875"/>
          </a:xfrm>
          <a:prstGeom prst="rect">
            <a:avLst/>
          </a:prstGeom>
        </p:spPr>
        <p:txBody>
          <a:bodyPr vert="horz" wrap="square" lIns="0" tIns="0" rIns="0" bIns="0" numCol="1" anchor="t" anchorCtr="0" compatLnSpc="1">
            <a:prstTxWarp prst="textNoShape">
              <a:avLst/>
            </a:prstTxWarp>
            <a:noAutofit/>
          </a:bodyPr>
          <a:lstStyle>
            <a:lvl1pPr>
              <a:lnSpc>
                <a:spcPts val="1125"/>
              </a:lnSpc>
              <a:defRPr sz="1000" b="1">
                <a:solidFill>
                  <a:schemeClr val="tx2"/>
                </a:solidFill>
              </a:defRPr>
            </a:lvl1pPr>
          </a:lstStyle>
          <a:p>
            <a:pPr>
              <a:defRPr/>
            </a:pPr>
            <a:fld id="{180567E9-A47E-4D62-B8E7-1C97AD3127A0}" type="slidenum">
              <a:rPr lang="en-US">
                <a:solidFill>
                  <a:srgbClr val="002776"/>
                </a:solidFill>
                <a:effectLst/>
                <a:latin typeface="Arial" charset="0"/>
                <a:cs typeface="Arial" charset="0"/>
              </a:rPr>
              <a:pPr>
                <a:defRPr/>
              </a:pPr>
              <a:t>‹#›</a:t>
            </a:fld>
            <a:endParaRPr lang="en-US" dirty="0">
              <a:solidFill>
                <a:srgbClr val="002776"/>
              </a:solidFill>
              <a:effectLst/>
              <a:latin typeface="Arial" charset="0"/>
              <a:cs typeface="Arial" charset="0"/>
            </a:endParaRPr>
          </a:p>
        </p:txBody>
      </p:sp>
      <p:sp>
        <p:nvSpPr>
          <p:cNvPr id="10" name="Footer Placeholder 10"/>
          <p:cNvSpPr>
            <a:spLocks noGrp="1"/>
          </p:cNvSpPr>
          <p:nvPr>
            <p:ph type="ftr" sz="quarter" idx="3"/>
            <p:custDataLst>
              <p:tags r:id="rId9"/>
            </p:custDataLst>
          </p:nvPr>
        </p:nvSpPr>
        <p:spPr>
          <a:xfrm>
            <a:off x="771525" y="6554788"/>
            <a:ext cx="4318000" cy="142875"/>
          </a:xfrm>
          <a:prstGeom prst="rect">
            <a:avLst/>
          </a:prstGeom>
        </p:spPr>
        <p:txBody>
          <a:bodyPr vert="horz" wrap="square" lIns="0" tIns="0" rIns="0" bIns="0" numCol="1" anchor="t" anchorCtr="0" compatLnSpc="1">
            <a:prstTxWarp prst="textNoShape">
              <a:avLst/>
            </a:prstTxWarp>
            <a:noAutofit/>
          </a:bodyPr>
          <a:lstStyle>
            <a:lvl1pPr>
              <a:lnSpc>
                <a:spcPts val="1125"/>
              </a:lnSpc>
              <a:defRPr sz="1000">
                <a:solidFill>
                  <a:schemeClr val="tx2"/>
                </a:solidFill>
              </a:defRPr>
            </a:lvl1pPr>
          </a:lstStyle>
          <a:p>
            <a:pPr>
              <a:defRPr/>
            </a:pPr>
            <a:endParaRPr lang="en-US" dirty="0">
              <a:solidFill>
                <a:srgbClr val="002776"/>
              </a:solidFill>
              <a:effectLst/>
              <a:latin typeface="Arial" charset="0"/>
              <a:cs typeface="Arial" charset="0"/>
            </a:endParaRPr>
          </a:p>
        </p:txBody>
      </p:sp>
      <p:sp>
        <p:nvSpPr>
          <p:cNvPr id="6" name="Rectangle 5"/>
          <p:cNvSpPr>
            <a:spLocks noChangeArrowheads="1"/>
          </p:cNvSpPr>
          <p:nvPr>
            <p:custDataLst>
              <p:tags r:id="rId10"/>
            </p:custDataLst>
          </p:nvPr>
        </p:nvSpPr>
        <p:spPr bwMode="auto">
          <a:xfrm>
            <a:off x="6397625" y="6554788"/>
            <a:ext cx="2312988" cy="142875"/>
          </a:xfrm>
          <a:prstGeom prst="rect">
            <a:avLst/>
          </a:prstGeom>
          <a:noFill/>
          <a:ln w="25400" algn="ctr">
            <a:noFill/>
            <a:miter lim="800000"/>
            <a:headEnd/>
            <a:tailEnd/>
          </a:ln>
        </p:spPr>
        <p:txBody>
          <a:bodyPr lIns="0" tIns="0" rIns="0" bIns="0"/>
          <a:lstStyle/>
          <a:p>
            <a:pPr algn="r" defTabSz="957998">
              <a:lnSpc>
                <a:spcPts val="1128"/>
              </a:lnSpc>
              <a:defRPr/>
            </a:pPr>
            <a:r>
              <a:rPr lang="en-US" sz="800" dirty="0">
                <a:solidFill>
                  <a:srgbClr val="002776"/>
                </a:solidFill>
                <a:effectLst/>
                <a:latin typeface="Arial" charset="0"/>
                <a:cs typeface="Arial" charset="0"/>
              </a:rPr>
              <a:t>© 2009 Deloitte Touche Tohmatsu</a:t>
            </a:r>
          </a:p>
        </p:txBody>
      </p:sp>
      <p:sp>
        <p:nvSpPr>
          <p:cNvPr id="185350" name="Title Placeholder 1"/>
          <p:cNvSpPr>
            <a:spLocks noGrp="1"/>
          </p:cNvSpPr>
          <p:nvPr>
            <p:ph type="title"/>
            <p:custDataLst>
              <p:tags r:id="rId11"/>
            </p:custDataLst>
          </p:nvPr>
        </p:nvSpPr>
        <p:spPr bwMode="auto">
          <a:xfrm>
            <a:off x="396875" y="300038"/>
            <a:ext cx="8350250" cy="5953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3387477475"/>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7" r:id="rId4"/>
  </p:sldLayoutIdLst>
  <p:hf hdr="0" ftr="0" dt="0"/>
  <p:txStyles>
    <p:titleStyle>
      <a:lvl1pPr algn="l" defTabSz="957263" rtl="0" eaLnBrk="0" fontAlgn="base" hangingPunct="0">
        <a:lnSpc>
          <a:spcPct val="106000"/>
        </a:lnSpc>
        <a:spcBef>
          <a:spcPct val="0"/>
        </a:spcBef>
        <a:spcAft>
          <a:spcPct val="0"/>
        </a:spcAft>
        <a:defRPr b="1" kern="1200">
          <a:solidFill>
            <a:schemeClr val="tx2"/>
          </a:solidFill>
          <a:latin typeface="+mj-lt"/>
          <a:ea typeface="+mj-ea"/>
          <a:cs typeface="+mj-cs"/>
        </a:defRPr>
      </a:lvl1pPr>
      <a:lvl2pPr algn="l" defTabSz="957263" rtl="0" eaLnBrk="0" fontAlgn="base" hangingPunct="0">
        <a:lnSpc>
          <a:spcPct val="106000"/>
        </a:lnSpc>
        <a:spcBef>
          <a:spcPct val="0"/>
        </a:spcBef>
        <a:spcAft>
          <a:spcPct val="0"/>
        </a:spcAft>
        <a:defRPr b="1">
          <a:solidFill>
            <a:schemeClr val="tx2"/>
          </a:solidFill>
          <a:latin typeface="Arial" charset="0"/>
        </a:defRPr>
      </a:lvl2pPr>
      <a:lvl3pPr algn="l" defTabSz="957263" rtl="0" eaLnBrk="0" fontAlgn="base" hangingPunct="0">
        <a:lnSpc>
          <a:spcPct val="106000"/>
        </a:lnSpc>
        <a:spcBef>
          <a:spcPct val="0"/>
        </a:spcBef>
        <a:spcAft>
          <a:spcPct val="0"/>
        </a:spcAft>
        <a:defRPr b="1">
          <a:solidFill>
            <a:schemeClr val="tx2"/>
          </a:solidFill>
          <a:latin typeface="Arial" charset="0"/>
        </a:defRPr>
      </a:lvl3pPr>
      <a:lvl4pPr algn="l" defTabSz="957263" rtl="0" eaLnBrk="0" fontAlgn="base" hangingPunct="0">
        <a:lnSpc>
          <a:spcPct val="106000"/>
        </a:lnSpc>
        <a:spcBef>
          <a:spcPct val="0"/>
        </a:spcBef>
        <a:spcAft>
          <a:spcPct val="0"/>
        </a:spcAft>
        <a:defRPr b="1">
          <a:solidFill>
            <a:schemeClr val="tx2"/>
          </a:solidFill>
          <a:latin typeface="Arial" charset="0"/>
        </a:defRPr>
      </a:lvl4pPr>
      <a:lvl5pPr algn="l" defTabSz="957263" rtl="0" eaLnBrk="0" fontAlgn="base" hangingPunct="0">
        <a:lnSpc>
          <a:spcPct val="106000"/>
        </a:lnSpc>
        <a:spcBef>
          <a:spcPct val="0"/>
        </a:spcBef>
        <a:spcAft>
          <a:spcPct val="0"/>
        </a:spcAft>
        <a:defRPr b="1">
          <a:solidFill>
            <a:schemeClr val="tx2"/>
          </a:solidFill>
          <a:latin typeface="Arial" charset="0"/>
        </a:defRPr>
      </a:lvl5pPr>
      <a:lvl6pPr marL="429756" algn="l" rtl="0" eaLnBrk="1" fontAlgn="base" hangingPunct="1">
        <a:spcBef>
          <a:spcPct val="0"/>
        </a:spcBef>
        <a:spcAft>
          <a:spcPct val="0"/>
        </a:spcAft>
        <a:defRPr sz="2300" b="1">
          <a:solidFill>
            <a:schemeClr val="accent1"/>
          </a:solidFill>
          <a:latin typeface="Arial" charset="0"/>
        </a:defRPr>
      </a:lvl6pPr>
      <a:lvl7pPr marL="859512" algn="l" rtl="0" eaLnBrk="1" fontAlgn="base" hangingPunct="1">
        <a:spcBef>
          <a:spcPct val="0"/>
        </a:spcBef>
        <a:spcAft>
          <a:spcPct val="0"/>
        </a:spcAft>
        <a:defRPr sz="2300" b="1">
          <a:solidFill>
            <a:schemeClr val="accent1"/>
          </a:solidFill>
          <a:latin typeface="Arial" charset="0"/>
        </a:defRPr>
      </a:lvl7pPr>
      <a:lvl8pPr marL="1289268" algn="l" rtl="0" eaLnBrk="1" fontAlgn="base" hangingPunct="1">
        <a:spcBef>
          <a:spcPct val="0"/>
        </a:spcBef>
        <a:spcAft>
          <a:spcPct val="0"/>
        </a:spcAft>
        <a:defRPr sz="2300" b="1">
          <a:solidFill>
            <a:schemeClr val="accent1"/>
          </a:solidFill>
          <a:latin typeface="Arial" charset="0"/>
        </a:defRPr>
      </a:lvl8pPr>
      <a:lvl9pPr marL="1719024" algn="l" rtl="0" eaLnBrk="1" fontAlgn="base" hangingPunct="1">
        <a:spcBef>
          <a:spcPct val="0"/>
        </a:spcBef>
        <a:spcAft>
          <a:spcPct val="0"/>
        </a:spcAft>
        <a:defRPr sz="2300" b="1">
          <a:solidFill>
            <a:schemeClr val="accent1"/>
          </a:solidFill>
          <a:latin typeface="Arial" charset="0"/>
        </a:defRPr>
      </a:lvl9pPr>
    </p:titleStyle>
    <p:bodyStyle>
      <a:lvl1pPr marL="358775" indent="-358775" algn="l" defTabSz="957263" rtl="0" eaLnBrk="0" fontAlgn="base" hangingPunct="0">
        <a:lnSpc>
          <a:spcPct val="106000"/>
        </a:lnSpc>
        <a:spcBef>
          <a:spcPts val="1350"/>
        </a:spcBef>
        <a:spcAft>
          <a:spcPct val="0"/>
        </a:spcAft>
        <a:buFont typeface="Arial" charset="0"/>
        <a:defRPr lang="en-US" sz="1400" kern="1200" dirty="0">
          <a:solidFill>
            <a:schemeClr val="tx2"/>
          </a:solidFill>
          <a:latin typeface="+mn-lt"/>
          <a:ea typeface="+mn-ea"/>
          <a:cs typeface="+mn-cs"/>
        </a:defRPr>
      </a:lvl1pPr>
      <a:lvl2pPr marL="190500" indent="-190500" algn="l" defTabSz="957263" rtl="0" eaLnBrk="0" fontAlgn="base" hangingPunct="0">
        <a:lnSpc>
          <a:spcPct val="106000"/>
        </a:lnSpc>
        <a:spcBef>
          <a:spcPts val="1350"/>
        </a:spcBef>
        <a:spcAft>
          <a:spcPct val="0"/>
        </a:spcAft>
        <a:buFont typeface="Arial" charset="0"/>
        <a:buChar char="•"/>
        <a:defRPr lang="en-US" sz="1400" kern="1200" dirty="0">
          <a:solidFill>
            <a:schemeClr val="tx2"/>
          </a:solidFill>
          <a:latin typeface="+mn-lt"/>
          <a:ea typeface="+mj-ea"/>
          <a:cs typeface="+mj-cs"/>
        </a:defRPr>
      </a:lvl2pPr>
      <a:lvl3pPr marL="373063" indent="-182563" algn="l" defTabSz="957263" rtl="0" eaLnBrk="0" fontAlgn="base" hangingPunct="0">
        <a:lnSpc>
          <a:spcPct val="106000"/>
        </a:lnSpc>
        <a:spcBef>
          <a:spcPts val="575"/>
        </a:spcBef>
        <a:spcAft>
          <a:spcPct val="0"/>
        </a:spcAft>
        <a:buFont typeface="Arial" charset="0"/>
        <a:buChar char="‒"/>
        <a:defRPr lang="en-US" sz="1200" kern="1200" dirty="0">
          <a:solidFill>
            <a:schemeClr val="tx2"/>
          </a:solidFill>
          <a:latin typeface="+mn-lt"/>
          <a:ea typeface="+mj-ea"/>
          <a:cs typeface="+mj-cs"/>
        </a:defRPr>
      </a:lvl3pPr>
      <a:lvl4pPr marL="565150" indent="-190500" algn="l" defTabSz="957263" rtl="0" eaLnBrk="0" fontAlgn="base" hangingPunct="0">
        <a:lnSpc>
          <a:spcPct val="106000"/>
        </a:lnSpc>
        <a:spcBef>
          <a:spcPts val="575"/>
        </a:spcBef>
        <a:spcAft>
          <a:spcPct val="0"/>
        </a:spcAft>
        <a:buFont typeface="Arial" charset="0"/>
        <a:buChar char="•"/>
        <a:defRPr lang="en-US" sz="1200" kern="1200" dirty="0">
          <a:solidFill>
            <a:schemeClr val="tx2"/>
          </a:solidFill>
          <a:latin typeface="+mn-lt"/>
          <a:ea typeface="+mj-ea"/>
          <a:cs typeface="+mj-cs"/>
        </a:defRPr>
      </a:lvl4pPr>
      <a:lvl5pPr marL="744538" indent="-179388" algn="l" defTabSz="957263" rtl="0" eaLnBrk="0" fontAlgn="base" hangingPunct="0">
        <a:lnSpc>
          <a:spcPct val="106000"/>
        </a:lnSpc>
        <a:spcBef>
          <a:spcPts val="575"/>
        </a:spcBef>
        <a:spcAft>
          <a:spcPct val="0"/>
        </a:spcAft>
        <a:buFont typeface="Arial" charset="0"/>
        <a:buChar char="‒"/>
        <a:defRPr lang="en-GB" sz="1200" kern="1200" dirty="0">
          <a:solidFill>
            <a:schemeClr val="tx2"/>
          </a:solidFill>
          <a:latin typeface="+mn-lt"/>
          <a:ea typeface="+mj-ea"/>
          <a:cs typeface="+mj-cs"/>
        </a:defRPr>
      </a:lvl5pPr>
      <a:lvl6pPr marL="841606" indent="-171605" algn="l" defTabSz="859512" rtl="0" eaLnBrk="1" latinLnBrk="0" hangingPunct="1">
        <a:spcBef>
          <a:spcPts val="0"/>
        </a:spcBef>
        <a:spcAft>
          <a:spcPts val="282"/>
        </a:spcAft>
        <a:buFont typeface="Arial" pitchFamily="34" charset="0"/>
        <a:buChar char="•"/>
        <a:defRPr sz="1500" kern="1200" baseline="0">
          <a:solidFill>
            <a:schemeClr val="accent1"/>
          </a:solidFill>
          <a:latin typeface="+mn-lt"/>
          <a:ea typeface="+mn-ea"/>
          <a:cs typeface="+mn-cs"/>
        </a:defRPr>
      </a:lvl6pPr>
      <a:lvl7pPr marL="1014702" indent="-173096"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7pPr>
      <a:lvl8pPr marL="1177353" indent="-162651"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8pPr>
      <a:lvl9pPr marL="1348956" indent="-171605"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9pPr>
    </p:bodyStyle>
    <p:otherStyle>
      <a:defPPr>
        <a:defRPr lang="en-US"/>
      </a:defPPr>
      <a:lvl1pPr marL="0" algn="l" defTabSz="859512" rtl="0" eaLnBrk="1" latinLnBrk="0" hangingPunct="1">
        <a:defRPr sz="1700" kern="1200">
          <a:solidFill>
            <a:schemeClr val="tx1"/>
          </a:solidFill>
          <a:latin typeface="+mn-lt"/>
          <a:ea typeface="+mn-ea"/>
          <a:cs typeface="+mn-cs"/>
        </a:defRPr>
      </a:lvl1pPr>
      <a:lvl2pPr marL="429756" algn="l" defTabSz="859512" rtl="0" eaLnBrk="1" latinLnBrk="0" hangingPunct="1">
        <a:defRPr sz="1700" kern="1200">
          <a:solidFill>
            <a:schemeClr val="tx1"/>
          </a:solidFill>
          <a:latin typeface="+mn-lt"/>
          <a:ea typeface="+mn-ea"/>
          <a:cs typeface="+mn-cs"/>
        </a:defRPr>
      </a:lvl2pPr>
      <a:lvl3pPr marL="859512" algn="l" defTabSz="859512" rtl="0" eaLnBrk="1" latinLnBrk="0" hangingPunct="1">
        <a:defRPr sz="1700" kern="1200">
          <a:solidFill>
            <a:schemeClr val="tx1"/>
          </a:solidFill>
          <a:latin typeface="+mn-lt"/>
          <a:ea typeface="+mn-ea"/>
          <a:cs typeface="+mn-cs"/>
        </a:defRPr>
      </a:lvl3pPr>
      <a:lvl4pPr marL="1289268" algn="l" defTabSz="859512" rtl="0" eaLnBrk="1" latinLnBrk="0" hangingPunct="1">
        <a:defRPr sz="1700" kern="1200">
          <a:solidFill>
            <a:schemeClr val="tx1"/>
          </a:solidFill>
          <a:latin typeface="+mn-lt"/>
          <a:ea typeface="+mn-ea"/>
          <a:cs typeface="+mn-cs"/>
        </a:defRPr>
      </a:lvl4pPr>
      <a:lvl5pPr marL="1719024" algn="l" defTabSz="859512" rtl="0" eaLnBrk="1" latinLnBrk="0" hangingPunct="1">
        <a:defRPr sz="1700" kern="1200">
          <a:solidFill>
            <a:schemeClr val="tx1"/>
          </a:solidFill>
          <a:latin typeface="+mn-lt"/>
          <a:ea typeface="+mn-ea"/>
          <a:cs typeface="+mn-cs"/>
        </a:defRPr>
      </a:lvl5pPr>
      <a:lvl6pPr marL="2148780" algn="l" defTabSz="859512" rtl="0" eaLnBrk="1" latinLnBrk="0" hangingPunct="1">
        <a:defRPr sz="1700" kern="1200">
          <a:solidFill>
            <a:schemeClr val="tx1"/>
          </a:solidFill>
          <a:latin typeface="+mn-lt"/>
          <a:ea typeface="+mn-ea"/>
          <a:cs typeface="+mn-cs"/>
        </a:defRPr>
      </a:lvl6pPr>
      <a:lvl7pPr marL="2578536" algn="l" defTabSz="859512" rtl="0" eaLnBrk="1" latinLnBrk="0" hangingPunct="1">
        <a:defRPr sz="1700" kern="1200">
          <a:solidFill>
            <a:schemeClr val="tx1"/>
          </a:solidFill>
          <a:latin typeface="+mn-lt"/>
          <a:ea typeface="+mn-ea"/>
          <a:cs typeface="+mn-cs"/>
        </a:defRPr>
      </a:lvl7pPr>
      <a:lvl8pPr marL="3008291" algn="l" defTabSz="859512" rtl="0" eaLnBrk="1" latinLnBrk="0" hangingPunct="1">
        <a:defRPr sz="1700" kern="1200">
          <a:solidFill>
            <a:schemeClr val="tx1"/>
          </a:solidFill>
          <a:latin typeface="+mn-lt"/>
          <a:ea typeface="+mn-ea"/>
          <a:cs typeface="+mn-cs"/>
        </a:defRPr>
      </a:lvl8pPr>
      <a:lvl9pPr marL="3438048" algn="l" defTabSz="859512"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5.pn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7.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7.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7.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7.xml"/><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7.xml"/><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38.xml"/><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7.xml"/><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8.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27.xml"/><Relationship Id="rId4" Type="http://schemas.openxmlformats.org/officeDocument/2006/relationships/image" Target="../media/image23.jpg"/></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27.xml"/><Relationship Id="rId4" Type="http://schemas.openxmlformats.org/officeDocument/2006/relationships/image" Target="../media/image23.jpg"/></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3.xml"/><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8.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9.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0.xml"/><Relationship Id="rId1" Type="http://schemas.openxmlformats.org/officeDocument/2006/relationships/slideLayout" Target="../slideLayouts/slideLayout27.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1.xml"/><Relationship Id="rId1" Type="http://schemas.openxmlformats.org/officeDocument/2006/relationships/slideLayout" Target="../slideLayouts/slideLayout43.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2.xml"/><Relationship Id="rId1" Type="http://schemas.openxmlformats.org/officeDocument/2006/relationships/slideLayout" Target="../slideLayouts/slideLayout27.xml"/></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3.xml"/><Relationship Id="rId1" Type="http://schemas.openxmlformats.org/officeDocument/2006/relationships/slideLayout" Target="../slideLayouts/slideLayout27.xml"/></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4.xml"/><Relationship Id="rId1" Type="http://schemas.openxmlformats.org/officeDocument/2006/relationships/slideLayout" Target="../slideLayouts/slideLayout27.xml"/></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5.xml"/><Relationship Id="rId1" Type="http://schemas.openxmlformats.org/officeDocument/2006/relationships/slideLayout" Target="../slideLayouts/slideLayout27.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6.xml"/><Relationship Id="rId1" Type="http://schemas.openxmlformats.org/officeDocument/2006/relationships/slideLayout" Target="../slideLayouts/slideLayout39.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2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444501" y="816114"/>
            <a:ext cx="4584700" cy="553998"/>
          </a:xfrm>
          <a:prstGeom prst="rect">
            <a:avLst/>
          </a:prstGeom>
          <a:noFill/>
          <a:ln w="19050">
            <a:noFill/>
          </a:ln>
        </p:spPr>
        <p:txBody>
          <a:bodyPr wrap="square" rtlCol="0">
            <a:spAutoFit/>
          </a:bodyPr>
          <a:lstStyle/>
          <a:p>
            <a:r>
              <a:rPr lang="en-US" sz="3000" dirty="0">
                <a:solidFill>
                  <a:srgbClr val="0039A6"/>
                </a:solidFill>
                <a:effectLst/>
                <a:latin typeface="Century Gothic" panose="020B0502020202020204" pitchFamily="34" charset="0"/>
              </a:rPr>
              <a:t>Public Health 101 Series</a:t>
            </a:r>
          </a:p>
        </p:txBody>
      </p:sp>
      <p:sp>
        <p:nvSpPr>
          <p:cNvPr id="9" name="TextBox 8"/>
          <p:cNvSpPr txBox="1"/>
          <p:nvPr/>
        </p:nvSpPr>
        <p:spPr>
          <a:xfrm>
            <a:off x="4123006" y="3479068"/>
            <a:ext cx="4064000" cy="461665"/>
          </a:xfrm>
          <a:prstGeom prst="rect">
            <a:avLst/>
          </a:prstGeom>
          <a:noFill/>
        </p:spPr>
        <p:txBody>
          <a:bodyPr wrap="square" rtlCol="0">
            <a:spAutoFit/>
          </a:bodyPr>
          <a:lstStyle/>
          <a:p>
            <a:pPr algn="ctr"/>
            <a:r>
              <a:rPr lang="en-US" sz="2400" dirty="0">
                <a:solidFill>
                  <a:srgbClr val="0039A6"/>
                </a:solidFill>
                <a:effectLst/>
                <a:latin typeface="Century Gothic" panose="020B0502020202020204" pitchFamily="34" charset="0"/>
              </a:rPr>
              <a:t>DR. Khaled Ahmed Suhail</a:t>
            </a:r>
          </a:p>
        </p:txBody>
      </p:sp>
      <p:grpSp>
        <p:nvGrpSpPr>
          <p:cNvPr id="6" name="Group 5" descr="Abstract images of humans encircling the earth." title="Public Health 101 Series Image"/>
          <p:cNvGrpSpPr/>
          <p:nvPr/>
        </p:nvGrpSpPr>
        <p:grpSpPr>
          <a:xfrm>
            <a:off x="444501" y="1762037"/>
            <a:ext cx="3060699" cy="2743200"/>
            <a:chOff x="444501" y="2133601"/>
            <a:chExt cx="3060699" cy="2743200"/>
          </a:xfrm>
        </p:grpSpPr>
        <p:sp>
          <p:nvSpPr>
            <p:cNvPr id="4" name="Oval 3"/>
            <p:cNvSpPr/>
            <p:nvPr/>
          </p:nvSpPr>
          <p:spPr bwMode="auto">
            <a:xfrm>
              <a:off x="444501" y="2133601"/>
              <a:ext cx="3060699" cy="2743200"/>
            </a:xfrm>
            <a:prstGeom prst="ellipse">
              <a:avLst/>
            </a:prstGeom>
            <a:solidFill>
              <a:schemeClr val="bg1"/>
            </a:solidFill>
            <a:ln w="22225">
              <a:solidFill>
                <a:srgbClr val="0039A6"/>
              </a:solidFill>
              <a:miter lim="800000"/>
              <a:headEnd/>
              <a:tailEnd/>
            </a:ln>
          </p:spPr>
          <p:txBody>
            <a:bodyPr wrap="none" rtlCol="0" anchor="ctr">
              <a:flatTx/>
            </a:bodyPr>
            <a:lstStyle/>
            <a:p>
              <a:pPr algn="ctr"/>
              <a:endParaRPr lang="en-US" sz="1200" b="1" dirty="0">
                <a:solidFill>
                  <a:schemeClr val="bg1"/>
                </a:solidFill>
                <a:latin typeface="Tahoma" pitchFamily="34" charset="0"/>
              </a:endParaRPr>
            </a:p>
          </p:txBody>
        </p:sp>
        <p:pic>
          <p:nvPicPr>
            <p:cNvPr id="13" name="Picture 2" descr="Abstract images of humans encircling the Earth." title="Public Health 101 Series Image"/>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15109"/>
            <a:stretch/>
          </p:blipFill>
          <p:spPr bwMode="auto">
            <a:xfrm>
              <a:off x="555659" y="2267128"/>
              <a:ext cx="2758073" cy="2457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 name="TextBox 1"/>
          <p:cNvSpPr txBox="1"/>
          <p:nvPr/>
        </p:nvSpPr>
        <p:spPr>
          <a:xfrm>
            <a:off x="3048000" y="1898901"/>
            <a:ext cx="6096000" cy="1015663"/>
          </a:xfrm>
          <a:prstGeom prst="rect">
            <a:avLst/>
          </a:prstGeom>
          <a:noFill/>
        </p:spPr>
        <p:txBody>
          <a:bodyPr wrap="square" rtlCol="0">
            <a:spAutoFit/>
          </a:bodyPr>
          <a:lstStyle/>
          <a:p>
            <a:pPr algn="ctr"/>
            <a:r>
              <a:rPr lang="en-US" sz="3000" dirty="0">
                <a:solidFill>
                  <a:srgbClr val="0039A6"/>
                </a:solidFill>
                <a:effectLst/>
                <a:latin typeface="Century Gothic" panose="020B0502020202020204" pitchFamily="34" charset="0"/>
              </a:rPr>
              <a:t>Introduction to Public </a:t>
            </a:r>
          </a:p>
          <a:p>
            <a:pPr algn="ctr"/>
            <a:r>
              <a:rPr lang="en-US" sz="3000" dirty="0">
                <a:solidFill>
                  <a:srgbClr val="0039A6"/>
                </a:solidFill>
                <a:effectLst/>
                <a:latin typeface="Century Gothic" panose="020B0502020202020204" pitchFamily="34" charset="0"/>
              </a:rPr>
              <a:t>Health</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12458" y="6248400"/>
            <a:ext cx="3443956" cy="457162"/>
          </a:xfrm>
          <a:prstGeom prst="rect">
            <a:avLst/>
          </a:prstGeom>
        </p:spPr>
      </p:pic>
      <p:cxnSp>
        <p:nvCxnSpPr>
          <p:cNvPr id="5" name="Straight Connector 4"/>
          <p:cNvCxnSpPr/>
          <p:nvPr/>
        </p:nvCxnSpPr>
        <p:spPr>
          <a:xfrm>
            <a:off x="555658" y="15240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44501" y="4842928"/>
            <a:ext cx="8318499" cy="1077218"/>
          </a:xfrm>
          <a:prstGeom prst="rect">
            <a:avLst/>
          </a:prstGeom>
          <a:noFill/>
          <a:ln w="12700">
            <a:solidFill>
              <a:srgbClr val="0039A6"/>
            </a:solidFill>
          </a:ln>
        </p:spPr>
        <p:txBody>
          <a:bodyPr wrap="square" rtlCol="0">
            <a:spAutoFit/>
          </a:bodyPr>
          <a:lstStyle/>
          <a:p>
            <a:r>
              <a:rPr lang="en-US" sz="1600" b="1" dirty="0">
                <a:effectLst/>
                <a:latin typeface="Century Gothic" panose="020B0502020202020204" pitchFamily="34" charset="0"/>
              </a:rPr>
              <a:t>Note:</a:t>
            </a:r>
            <a:r>
              <a:rPr lang="en-US" sz="1600" dirty="0">
                <a:effectLst/>
                <a:latin typeface="Century Gothic" panose="020B0502020202020204" pitchFamily="34" charset="0"/>
              </a:rPr>
              <a:t> This slide set is in the public domain and may be customized as needed by the user for informational or educational purposes. Permission from the Centers for Disease Control and Prevention is not required, but citation of the source is appreciated.</a:t>
            </a:r>
          </a:p>
        </p:txBody>
      </p:sp>
    </p:spTree>
    <p:extLst>
      <p:ext uri="{BB962C8B-B14F-4D97-AF65-F5344CB8AC3E}">
        <p14:creationId xmlns:p14="http://schemas.microsoft.com/office/powerpoint/2010/main" val="2274393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004234" y="1295399"/>
            <a:ext cx="7084808" cy="656809"/>
          </a:xfrm>
          <a:prstGeom prst="rect">
            <a:avLst/>
          </a:prstGeom>
        </p:spPr>
        <p:txBody>
          <a:bodyPr anchor="b" anchorCtr="0">
            <a:no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fontAlgn="auto">
              <a:spcAft>
                <a:spcPts val="0"/>
              </a:spcAft>
              <a:defRPr/>
            </a:pPr>
            <a:br>
              <a:rPr lang="en-US" sz="3600" dirty="0">
                <a:ln w="900" cmpd="sng">
                  <a:solidFill>
                    <a:schemeClr val="accent1">
                      <a:satMod val="190000"/>
                      <a:alpha val="55000"/>
                    </a:schemeClr>
                  </a:solidFill>
                  <a:prstDash val="solid"/>
                </a:ln>
                <a:solidFill>
                  <a:srgbClr val="0039A6"/>
                </a:solidFill>
                <a:effectLst>
                  <a:innerShdw blurRad="101600" dist="76200" dir="5400000">
                    <a:schemeClr val="accent1">
                      <a:satMod val="190000"/>
                      <a:tint val="100000"/>
                      <a:alpha val="74000"/>
                    </a:schemeClr>
                  </a:innerShdw>
                </a:effectLst>
              </a:rPr>
            </a:br>
            <a:r>
              <a:rPr lang="en-US" sz="3200" b="0" dirty="0">
                <a:solidFill>
                  <a:srgbClr val="0039A6"/>
                </a:solidFill>
                <a:latin typeface="Century Gothic" panose="020B0502020202020204" pitchFamily="34" charset="0"/>
              </a:rPr>
              <a:t>The History of Public Health</a:t>
            </a:r>
          </a:p>
        </p:txBody>
      </p:sp>
      <p:sp>
        <p:nvSpPr>
          <p:cNvPr id="7" name="Title 1"/>
          <p:cNvSpPr txBox="1">
            <a:spLocks/>
          </p:cNvSpPr>
          <p:nvPr/>
        </p:nvSpPr>
        <p:spPr>
          <a:xfrm>
            <a:off x="1650143" y="771203"/>
            <a:ext cx="5718412" cy="656809"/>
          </a:xfrm>
          <a:prstGeom prst="rect">
            <a:avLst/>
          </a:prstGeom>
        </p:spPr>
        <p:txBody>
          <a:bodyPr anchor="b" anchorCtr="0">
            <a:no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fontAlgn="auto">
              <a:spcAft>
                <a:spcPts val="0"/>
              </a:spcAft>
              <a:defRPr/>
            </a:pPr>
            <a:br>
              <a:rPr lang="en-US" sz="3600" dirty="0">
                <a:ln w="900" cmpd="sng">
                  <a:solidFill>
                    <a:schemeClr val="accent1">
                      <a:satMod val="190000"/>
                      <a:alpha val="55000"/>
                    </a:schemeClr>
                  </a:solidFill>
                  <a:prstDash val="solid"/>
                </a:ln>
                <a:solidFill>
                  <a:srgbClr val="0039A6"/>
                </a:solidFill>
                <a:effectLst>
                  <a:innerShdw blurRad="101600" dist="76200" dir="5400000">
                    <a:schemeClr val="accent1">
                      <a:satMod val="190000"/>
                      <a:tint val="100000"/>
                      <a:alpha val="74000"/>
                    </a:schemeClr>
                  </a:innerShdw>
                </a:effectLst>
              </a:rPr>
            </a:br>
            <a:r>
              <a:rPr lang="en-US" sz="3200" b="0" dirty="0">
                <a:solidFill>
                  <a:srgbClr val="0039A6"/>
                </a:solidFill>
                <a:latin typeface="Century Gothic" panose="020B0502020202020204" pitchFamily="34" charset="0"/>
              </a:rPr>
              <a:t>Topic 2</a:t>
            </a:r>
          </a:p>
        </p:txBody>
      </p:sp>
      <p:grpSp>
        <p:nvGrpSpPr>
          <p:cNvPr id="5" name="Group 4" descr="Abstract images of humans encircling the Earth." title="Public Health 101 Series Image"/>
          <p:cNvGrpSpPr/>
          <p:nvPr/>
        </p:nvGrpSpPr>
        <p:grpSpPr>
          <a:xfrm>
            <a:off x="3016288" y="2163098"/>
            <a:ext cx="3060699" cy="2743200"/>
            <a:chOff x="444501" y="2133601"/>
            <a:chExt cx="3060699" cy="2743200"/>
          </a:xfrm>
        </p:grpSpPr>
        <p:sp>
          <p:nvSpPr>
            <p:cNvPr id="6" name="Oval 5"/>
            <p:cNvSpPr/>
            <p:nvPr/>
          </p:nvSpPr>
          <p:spPr bwMode="auto">
            <a:xfrm>
              <a:off x="444501" y="2133601"/>
              <a:ext cx="3060699" cy="2743200"/>
            </a:xfrm>
            <a:prstGeom prst="ellipse">
              <a:avLst/>
            </a:prstGeom>
            <a:solidFill>
              <a:schemeClr val="bg1"/>
            </a:solidFill>
            <a:ln w="22225">
              <a:solidFill>
                <a:srgbClr val="0039A6"/>
              </a:solidFill>
              <a:miter lim="800000"/>
              <a:headEnd/>
              <a:tailEnd/>
            </a:ln>
          </p:spPr>
          <p:txBody>
            <a:bodyPr wrap="none" rtlCol="0" anchor="ctr">
              <a:flatTx/>
            </a:bodyPr>
            <a:lstStyle/>
            <a:p>
              <a:pPr algn="ctr"/>
              <a:endParaRPr lang="en-US" sz="1200" b="1" dirty="0">
                <a:solidFill>
                  <a:schemeClr val="bg1"/>
                </a:solidFill>
                <a:latin typeface="Tahoma" pitchFamily="34" charset="0"/>
              </a:endParaRPr>
            </a:p>
          </p:txBody>
        </p:sp>
        <p:pic>
          <p:nvPicPr>
            <p:cNvPr id="10" name="Picture 2" descr="Abstract images of humans encircling the Earth." title="Public Health 101 Series Image"/>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15109"/>
            <a:stretch/>
          </p:blipFill>
          <p:spPr bwMode="auto">
            <a:xfrm>
              <a:off x="555659" y="2267128"/>
              <a:ext cx="2758073" cy="2457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 name="Slide Number Placeholder 1"/>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A420517B-503E-44E1-A5A3-88F773F5D377}" type="slidenum">
              <a:rPr lang="en-US" sz="1400" smtClean="0">
                <a:effectLst/>
                <a:latin typeface="Myriad Web Pro"/>
              </a:rPr>
              <a:pPr algn="r">
                <a:defRPr/>
              </a:pPr>
              <a:t>10</a:t>
            </a:fld>
            <a:endParaRPr lang="en-US" sz="1400" dirty="0">
              <a:effectLst/>
              <a:latin typeface="Myriad Web Pro"/>
            </a:endParaRPr>
          </a:p>
        </p:txBody>
      </p:sp>
    </p:spTree>
    <p:extLst>
      <p:ext uri="{BB962C8B-B14F-4D97-AF65-F5344CB8AC3E}">
        <p14:creationId xmlns:p14="http://schemas.microsoft.com/office/powerpoint/2010/main" val="3052193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55657" y="685800"/>
            <a:ext cx="8131141" cy="553998"/>
          </a:xfrm>
          <a:prstGeom prst="rect">
            <a:avLst/>
          </a:prstGeom>
          <a:noFill/>
          <a:ln w="19050">
            <a:noFill/>
          </a:ln>
        </p:spPr>
        <p:txBody>
          <a:bodyPr wrap="square" rtlCol="0">
            <a:spAutoFit/>
          </a:bodyPr>
          <a:lstStyle/>
          <a:p>
            <a:pPr algn="ctr"/>
            <a:r>
              <a:rPr lang="en-US" sz="3000" dirty="0">
                <a:solidFill>
                  <a:srgbClr val="0039A6"/>
                </a:solidFill>
                <a:effectLst/>
                <a:latin typeface="Century Gothic" panose="020B0502020202020204" pitchFamily="34" charset="0"/>
              </a:rPr>
              <a:t>Sanitation and Environmental Health</a:t>
            </a:r>
          </a:p>
        </p:txBody>
      </p:sp>
      <p:sp>
        <p:nvSpPr>
          <p:cNvPr id="2" name="TextBox 1"/>
          <p:cNvSpPr txBox="1"/>
          <p:nvPr/>
        </p:nvSpPr>
        <p:spPr>
          <a:xfrm>
            <a:off x="555657" y="1752600"/>
            <a:ext cx="2326765" cy="523220"/>
          </a:xfrm>
          <a:prstGeom prst="rect">
            <a:avLst/>
          </a:prstGeom>
          <a:noFill/>
        </p:spPr>
        <p:txBody>
          <a:bodyPr wrap="square" rtlCol="0">
            <a:spAutoFit/>
          </a:bodyPr>
          <a:lstStyle/>
          <a:p>
            <a:pPr algn="ctr"/>
            <a:r>
              <a:rPr lang="en-US" dirty="0">
                <a:solidFill>
                  <a:srgbClr val="0039A6"/>
                </a:solidFill>
                <a:effectLst/>
                <a:latin typeface="Century Gothic" panose="020B0502020202020204" pitchFamily="34" charset="0"/>
              </a:rPr>
              <a:t>500 BCE</a:t>
            </a:r>
          </a:p>
        </p:txBody>
      </p:sp>
      <p:sp>
        <p:nvSpPr>
          <p:cNvPr id="10" name="TextBox 9"/>
          <p:cNvSpPr txBox="1"/>
          <p:nvPr/>
        </p:nvSpPr>
        <p:spPr>
          <a:xfrm>
            <a:off x="3327253" y="1752600"/>
            <a:ext cx="2326765" cy="523220"/>
          </a:xfrm>
          <a:prstGeom prst="rect">
            <a:avLst/>
          </a:prstGeom>
          <a:noFill/>
        </p:spPr>
        <p:txBody>
          <a:bodyPr wrap="square" rtlCol="0">
            <a:spAutoFit/>
          </a:bodyPr>
          <a:lstStyle/>
          <a:p>
            <a:pPr algn="ctr"/>
            <a:r>
              <a:rPr lang="en-US" dirty="0">
                <a:solidFill>
                  <a:srgbClr val="0039A6"/>
                </a:solidFill>
                <a:effectLst/>
                <a:latin typeface="Century Gothic" panose="020B0502020202020204" pitchFamily="34" charset="0"/>
              </a:rPr>
              <a:t>1840s</a:t>
            </a:r>
          </a:p>
        </p:txBody>
      </p:sp>
      <p:cxnSp>
        <p:nvCxnSpPr>
          <p:cNvPr id="12" name="Straight Connector 11"/>
          <p:cNvCxnSpPr/>
          <p:nvPr/>
        </p:nvCxnSpPr>
        <p:spPr>
          <a:xfrm>
            <a:off x="555658" y="13716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6164456" y="4558667"/>
            <a:ext cx="2292615" cy="923330"/>
          </a:xfrm>
          <a:prstGeom prst="rect">
            <a:avLst/>
          </a:prstGeom>
          <a:noFill/>
        </p:spPr>
        <p:txBody>
          <a:bodyPr wrap="none" rtlCol="0">
            <a:spAutoFit/>
          </a:bodyPr>
          <a:lstStyle/>
          <a:p>
            <a:pPr algn="ctr"/>
            <a:r>
              <a:rPr lang="en-US" sz="1800" dirty="0">
                <a:solidFill>
                  <a:srgbClr val="003AA6"/>
                </a:solidFill>
                <a:effectLst/>
                <a:latin typeface="Century Gothic" panose="020B0502020202020204" pitchFamily="34" charset="0"/>
              </a:rPr>
              <a:t>The Environmental </a:t>
            </a:r>
            <a:br>
              <a:rPr lang="en-US" sz="1800" dirty="0">
                <a:solidFill>
                  <a:srgbClr val="003AA6"/>
                </a:solidFill>
                <a:effectLst/>
                <a:latin typeface="Century Gothic" panose="020B0502020202020204" pitchFamily="34" charset="0"/>
              </a:rPr>
            </a:br>
            <a:r>
              <a:rPr lang="en-US" sz="1800" dirty="0">
                <a:solidFill>
                  <a:srgbClr val="003AA6"/>
                </a:solidFill>
                <a:effectLst/>
                <a:latin typeface="Century Gothic" panose="020B0502020202020204" pitchFamily="34" charset="0"/>
              </a:rPr>
              <a:t>Protection Agency</a:t>
            </a:r>
            <a:br>
              <a:rPr lang="en-US" sz="1800" dirty="0">
                <a:solidFill>
                  <a:srgbClr val="003AA6"/>
                </a:solidFill>
                <a:effectLst/>
                <a:latin typeface="Century Gothic" panose="020B0502020202020204" pitchFamily="34" charset="0"/>
              </a:rPr>
            </a:br>
            <a:r>
              <a:rPr lang="en-US" sz="1800" dirty="0">
                <a:solidFill>
                  <a:srgbClr val="003AA6"/>
                </a:solidFill>
                <a:effectLst/>
                <a:latin typeface="Century Gothic" panose="020B0502020202020204" pitchFamily="34" charset="0"/>
              </a:rPr>
              <a:t>was founded</a:t>
            </a:r>
          </a:p>
        </p:txBody>
      </p:sp>
      <p:sp>
        <p:nvSpPr>
          <p:cNvPr id="40" name="TextBox 39"/>
          <p:cNvSpPr txBox="1"/>
          <p:nvPr/>
        </p:nvSpPr>
        <p:spPr>
          <a:xfrm>
            <a:off x="3418269" y="4558667"/>
            <a:ext cx="2201244" cy="1200329"/>
          </a:xfrm>
          <a:prstGeom prst="rect">
            <a:avLst/>
          </a:prstGeom>
          <a:noFill/>
        </p:spPr>
        <p:txBody>
          <a:bodyPr wrap="none" rtlCol="0">
            <a:spAutoFit/>
          </a:bodyPr>
          <a:lstStyle/>
          <a:p>
            <a:pPr algn="ctr"/>
            <a:r>
              <a:rPr lang="en-US" sz="1800" dirty="0">
                <a:solidFill>
                  <a:srgbClr val="003AA6"/>
                </a:solidFill>
                <a:effectLst/>
                <a:latin typeface="Century Gothic" panose="020B0502020202020204" pitchFamily="34" charset="0"/>
              </a:rPr>
              <a:t>The Public Health </a:t>
            </a:r>
            <a:br>
              <a:rPr lang="en-US" sz="1800" dirty="0">
                <a:solidFill>
                  <a:srgbClr val="003AA6"/>
                </a:solidFill>
                <a:effectLst/>
                <a:latin typeface="Century Gothic" panose="020B0502020202020204" pitchFamily="34" charset="0"/>
              </a:rPr>
            </a:br>
            <a:r>
              <a:rPr lang="en-US" sz="1800" dirty="0">
                <a:solidFill>
                  <a:srgbClr val="003AA6"/>
                </a:solidFill>
                <a:effectLst/>
                <a:latin typeface="Century Gothic" panose="020B0502020202020204" pitchFamily="34" charset="0"/>
              </a:rPr>
              <a:t>Act of 1848 was </a:t>
            </a:r>
            <a:br>
              <a:rPr lang="en-US" sz="1800" dirty="0">
                <a:solidFill>
                  <a:srgbClr val="003AA6"/>
                </a:solidFill>
                <a:effectLst/>
                <a:latin typeface="Century Gothic" panose="020B0502020202020204" pitchFamily="34" charset="0"/>
              </a:rPr>
            </a:br>
            <a:r>
              <a:rPr lang="en-US" sz="1800" dirty="0">
                <a:solidFill>
                  <a:srgbClr val="003AA6"/>
                </a:solidFill>
                <a:effectLst/>
                <a:latin typeface="Century Gothic" panose="020B0502020202020204" pitchFamily="34" charset="0"/>
              </a:rPr>
              <a:t>established in the </a:t>
            </a:r>
          </a:p>
          <a:p>
            <a:pPr algn="ctr"/>
            <a:r>
              <a:rPr lang="en-US" sz="1800" dirty="0">
                <a:solidFill>
                  <a:srgbClr val="003AA6"/>
                </a:solidFill>
                <a:effectLst/>
                <a:latin typeface="Century Gothic" panose="020B0502020202020204" pitchFamily="34" charset="0"/>
              </a:rPr>
              <a:t>United Kingdom</a:t>
            </a:r>
          </a:p>
        </p:txBody>
      </p:sp>
      <p:sp>
        <p:nvSpPr>
          <p:cNvPr id="41" name="TextBox 40"/>
          <p:cNvSpPr txBox="1"/>
          <p:nvPr/>
        </p:nvSpPr>
        <p:spPr>
          <a:xfrm>
            <a:off x="522266" y="4558667"/>
            <a:ext cx="2468946" cy="923330"/>
          </a:xfrm>
          <a:prstGeom prst="rect">
            <a:avLst/>
          </a:prstGeom>
          <a:noFill/>
        </p:spPr>
        <p:txBody>
          <a:bodyPr wrap="none" rtlCol="0">
            <a:spAutoFit/>
          </a:bodyPr>
          <a:lstStyle/>
          <a:p>
            <a:pPr algn="ctr"/>
            <a:r>
              <a:rPr lang="en-US" sz="1800" dirty="0">
                <a:solidFill>
                  <a:srgbClr val="003AA6"/>
                </a:solidFill>
                <a:effectLst/>
                <a:latin typeface="Century Gothic" panose="020B0502020202020204" pitchFamily="34" charset="0"/>
              </a:rPr>
              <a:t>Greeks and Romans</a:t>
            </a:r>
            <a:br>
              <a:rPr lang="en-US" sz="1800" dirty="0">
                <a:solidFill>
                  <a:srgbClr val="003AA6"/>
                </a:solidFill>
                <a:effectLst/>
                <a:latin typeface="Century Gothic" panose="020B0502020202020204" pitchFamily="34" charset="0"/>
              </a:rPr>
            </a:br>
            <a:r>
              <a:rPr lang="en-US" sz="1800" dirty="0">
                <a:solidFill>
                  <a:srgbClr val="003AA6"/>
                </a:solidFill>
                <a:effectLst/>
                <a:latin typeface="Century Gothic" panose="020B0502020202020204" pitchFamily="34" charset="0"/>
              </a:rPr>
              <a:t>practice community</a:t>
            </a:r>
            <a:br>
              <a:rPr lang="en-US" sz="1800" dirty="0">
                <a:solidFill>
                  <a:srgbClr val="003AA6"/>
                </a:solidFill>
                <a:effectLst/>
                <a:latin typeface="Century Gothic" panose="020B0502020202020204" pitchFamily="34" charset="0"/>
              </a:rPr>
            </a:br>
            <a:r>
              <a:rPr lang="en-US" sz="1800" dirty="0">
                <a:solidFill>
                  <a:srgbClr val="003AA6"/>
                </a:solidFill>
                <a:effectLst/>
                <a:latin typeface="Century Gothic" panose="020B0502020202020204" pitchFamily="34" charset="0"/>
              </a:rPr>
              <a:t>sanitation measures</a:t>
            </a:r>
          </a:p>
        </p:txBody>
      </p:sp>
      <p:sp>
        <p:nvSpPr>
          <p:cNvPr id="15" name="TextBox 14"/>
          <p:cNvSpPr txBox="1"/>
          <p:nvPr/>
        </p:nvSpPr>
        <p:spPr>
          <a:xfrm>
            <a:off x="6820885" y="1752600"/>
            <a:ext cx="979755" cy="523220"/>
          </a:xfrm>
          <a:prstGeom prst="rect">
            <a:avLst/>
          </a:prstGeom>
          <a:noFill/>
        </p:spPr>
        <p:txBody>
          <a:bodyPr wrap="none" rtlCol="0">
            <a:spAutoFit/>
          </a:bodyPr>
          <a:lstStyle/>
          <a:p>
            <a:r>
              <a:rPr lang="en-US" dirty="0">
                <a:solidFill>
                  <a:srgbClr val="003AA6"/>
                </a:solidFill>
                <a:effectLst/>
                <a:latin typeface="Century Gothic" panose="020B0502020202020204" pitchFamily="34" charset="0"/>
              </a:rPr>
              <a:t>1970</a:t>
            </a:r>
          </a:p>
        </p:txBody>
      </p:sp>
      <p:sp>
        <p:nvSpPr>
          <p:cNvPr id="13" name="Slide Number Placeholder 1"/>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A420517B-503E-44E1-A5A3-88F773F5D377}" type="slidenum">
              <a:rPr lang="en-US" sz="1400" smtClean="0">
                <a:effectLst/>
                <a:latin typeface="Myriad Web Pro"/>
              </a:rPr>
              <a:pPr algn="r">
                <a:defRPr/>
              </a:pPr>
              <a:t>11</a:t>
            </a:fld>
            <a:endParaRPr lang="en-US" sz="1400" dirty="0">
              <a:effectLst/>
              <a:latin typeface="Myriad Web Pro"/>
            </a:endParaRPr>
          </a:p>
        </p:txBody>
      </p:sp>
      <p:pic>
        <p:nvPicPr>
          <p:cNvPr id="7170" name="Picture 2" descr="Side view of Roman aqueduct." title="Roman Aquedu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635" y="2298130"/>
            <a:ext cx="2236787"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descr="Artist rendering of crowded, unsanitary city conditions." title="Crowded Conditions in the 1840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5631" y="2304322"/>
            <a:ext cx="2232025"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descr="Flower containing water, earth, and sun, surrounded by &quot;United State Environmental Protection Agency.&quot;" title="The Environmental Protection Agency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4274" y="2306301"/>
            <a:ext cx="2212975"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5484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515992" y="665202"/>
            <a:ext cx="8082096" cy="553998"/>
          </a:xfrm>
          <a:prstGeom prst="rect">
            <a:avLst/>
          </a:prstGeom>
          <a:noFill/>
          <a:ln w="19050">
            <a:noFill/>
          </a:ln>
        </p:spPr>
        <p:txBody>
          <a:bodyPr wrap="square" rtlCol="0">
            <a:spAutoFit/>
          </a:bodyPr>
          <a:lstStyle/>
          <a:p>
            <a:pPr algn="ctr"/>
            <a:r>
              <a:rPr lang="en-US" sz="3000" dirty="0">
                <a:solidFill>
                  <a:srgbClr val="003AA6"/>
                </a:solidFill>
                <a:effectLst/>
                <a:latin typeface="Century Gothic" panose="020B0502020202020204" pitchFamily="34" charset="0"/>
              </a:rPr>
              <a:t>Pandemics</a:t>
            </a:r>
          </a:p>
        </p:txBody>
      </p:sp>
      <p:cxnSp>
        <p:nvCxnSpPr>
          <p:cNvPr id="16" name="Straight Connector 15"/>
          <p:cNvCxnSpPr/>
          <p:nvPr/>
        </p:nvCxnSpPr>
        <p:spPr>
          <a:xfrm>
            <a:off x="555007" y="1219200"/>
            <a:ext cx="8043081" cy="0"/>
          </a:xfrm>
          <a:prstGeom prst="line">
            <a:avLst/>
          </a:prstGeom>
          <a:ln>
            <a:solidFill>
              <a:schemeClr val="tx1"/>
            </a:solidFill>
          </a:ln>
          <a:effectLst/>
        </p:spPr>
        <p:style>
          <a:lnRef idx="2">
            <a:schemeClr val="dk1"/>
          </a:lnRef>
          <a:fillRef idx="0">
            <a:schemeClr val="dk1"/>
          </a:fillRef>
          <a:effectRef idx="1">
            <a:schemeClr val="dk1"/>
          </a:effectRef>
          <a:fontRef idx="minor">
            <a:schemeClr val="tx1"/>
          </a:fontRef>
        </p:style>
      </p:cxnSp>
      <p:sp>
        <p:nvSpPr>
          <p:cNvPr id="19" name="TextBox 18"/>
          <p:cNvSpPr txBox="1"/>
          <p:nvPr/>
        </p:nvSpPr>
        <p:spPr>
          <a:xfrm>
            <a:off x="803463" y="1509520"/>
            <a:ext cx="1739579" cy="523220"/>
          </a:xfrm>
          <a:prstGeom prst="rect">
            <a:avLst/>
          </a:prstGeom>
          <a:noFill/>
        </p:spPr>
        <p:txBody>
          <a:bodyPr wrap="none" rtlCol="0">
            <a:spAutoFit/>
          </a:bodyPr>
          <a:lstStyle/>
          <a:p>
            <a:r>
              <a:rPr lang="en-US" dirty="0">
                <a:solidFill>
                  <a:srgbClr val="003AA6"/>
                </a:solidFill>
                <a:effectLst/>
                <a:latin typeface="Century Gothic" panose="020B0502020202020204" pitchFamily="34" charset="0"/>
              </a:rPr>
              <a:t>Influenza</a:t>
            </a:r>
          </a:p>
        </p:txBody>
      </p:sp>
      <p:sp>
        <p:nvSpPr>
          <p:cNvPr id="21" name="TextBox 20"/>
          <p:cNvSpPr txBox="1"/>
          <p:nvPr/>
        </p:nvSpPr>
        <p:spPr>
          <a:xfrm>
            <a:off x="555007" y="4529374"/>
            <a:ext cx="2339102" cy="646331"/>
          </a:xfrm>
          <a:prstGeom prst="rect">
            <a:avLst/>
          </a:prstGeom>
          <a:noFill/>
        </p:spPr>
        <p:txBody>
          <a:bodyPr wrap="none" rtlCol="0">
            <a:spAutoFit/>
          </a:bodyPr>
          <a:lstStyle/>
          <a:p>
            <a:pPr algn="ctr"/>
            <a:r>
              <a:rPr lang="en-US" sz="1800" dirty="0">
                <a:solidFill>
                  <a:srgbClr val="003AA6"/>
                </a:solidFill>
                <a:effectLst/>
                <a:latin typeface="Century Gothic" panose="020B0502020202020204" pitchFamily="34" charset="0"/>
              </a:rPr>
              <a:t>500 million infected</a:t>
            </a:r>
            <a:br>
              <a:rPr lang="en-US" sz="1800" dirty="0">
                <a:solidFill>
                  <a:srgbClr val="003AA6"/>
                </a:solidFill>
                <a:effectLst/>
                <a:latin typeface="Century Gothic" panose="020B0502020202020204" pitchFamily="34" charset="0"/>
              </a:rPr>
            </a:br>
            <a:r>
              <a:rPr lang="en-US" sz="1800" dirty="0">
                <a:solidFill>
                  <a:srgbClr val="003AA6"/>
                </a:solidFill>
                <a:effectLst/>
                <a:latin typeface="Century Gothic" panose="020B0502020202020204" pitchFamily="34" charset="0"/>
              </a:rPr>
              <a:t>worldwide in 1918</a:t>
            </a:r>
          </a:p>
        </p:txBody>
      </p:sp>
      <p:sp>
        <p:nvSpPr>
          <p:cNvPr id="24" name="TextBox 23"/>
          <p:cNvSpPr txBox="1"/>
          <p:nvPr/>
        </p:nvSpPr>
        <p:spPr>
          <a:xfrm>
            <a:off x="4102051" y="1524000"/>
            <a:ext cx="1013419" cy="523220"/>
          </a:xfrm>
          <a:prstGeom prst="rect">
            <a:avLst/>
          </a:prstGeom>
          <a:noFill/>
        </p:spPr>
        <p:txBody>
          <a:bodyPr wrap="none" rtlCol="0">
            <a:spAutoFit/>
          </a:bodyPr>
          <a:lstStyle/>
          <a:p>
            <a:r>
              <a:rPr lang="en-US" dirty="0">
                <a:solidFill>
                  <a:srgbClr val="003AA6"/>
                </a:solidFill>
                <a:effectLst/>
                <a:latin typeface="Century Gothic" panose="020B0502020202020204" pitchFamily="34" charset="0"/>
              </a:rPr>
              <a:t>Polio</a:t>
            </a:r>
          </a:p>
        </p:txBody>
      </p:sp>
      <p:sp>
        <p:nvSpPr>
          <p:cNvPr id="25" name="TextBox 24"/>
          <p:cNvSpPr txBox="1"/>
          <p:nvPr/>
        </p:nvSpPr>
        <p:spPr>
          <a:xfrm>
            <a:off x="3355853" y="4529374"/>
            <a:ext cx="2505814" cy="1200329"/>
          </a:xfrm>
          <a:prstGeom prst="rect">
            <a:avLst/>
          </a:prstGeom>
          <a:noFill/>
        </p:spPr>
        <p:txBody>
          <a:bodyPr wrap="none" rtlCol="0">
            <a:spAutoFit/>
          </a:bodyPr>
          <a:lstStyle/>
          <a:p>
            <a:pPr algn="ctr"/>
            <a:r>
              <a:rPr lang="en-US" sz="1800" dirty="0">
                <a:solidFill>
                  <a:srgbClr val="003AA6"/>
                </a:solidFill>
                <a:effectLst/>
                <a:latin typeface="Century Gothic" panose="020B0502020202020204" pitchFamily="34" charset="0"/>
              </a:rPr>
              <a:t>Vaccine introduced</a:t>
            </a:r>
            <a:br>
              <a:rPr lang="en-US" sz="1800" dirty="0">
                <a:solidFill>
                  <a:srgbClr val="003AA6"/>
                </a:solidFill>
                <a:effectLst/>
                <a:latin typeface="Century Gothic" panose="020B0502020202020204" pitchFamily="34" charset="0"/>
              </a:rPr>
            </a:br>
            <a:r>
              <a:rPr lang="en-US" sz="1800" dirty="0">
                <a:solidFill>
                  <a:srgbClr val="003AA6"/>
                </a:solidFill>
                <a:effectLst/>
                <a:latin typeface="Century Gothic" panose="020B0502020202020204" pitchFamily="34" charset="0"/>
              </a:rPr>
              <a:t>in 1955; eradication</a:t>
            </a:r>
            <a:br>
              <a:rPr lang="en-US" sz="1800" dirty="0">
                <a:solidFill>
                  <a:srgbClr val="003AA6"/>
                </a:solidFill>
                <a:effectLst/>
                <a:latin typeface="Century Gothic" panose="020B0502020202020204" pitchFamily="34" charset="0"/>
              </a:rPr>
            </a:br>
            <a:r>
              <a:rPr lang="en-US" sz="1800" dirty="0">
                <a:solidFill>
                  <a:srgbClr val="003AA6"/>
                </a:solidFill>
                <a:effectLst/>
                <a:latin typeface="Century Gothic" panose="020B0502020202020204" pitchFamily="34" charset="0"/>
              </a:rPr>
              <a:t>initiative launched in</a:t>
            </a:r>
            <a:br>
              <a:rPr lang="en-US" sz="1800" dirty="0">
                <a:solidFill>
                  <a:srgbClr val="003AA6"/>
                </a:solidFill>
                <a:effectLst/>
                <a:latin typeface="Century Gothic" panose="020B0502020202020204" pitchFamily="34" charset="0"/>
              </a:rPr>
            </a:br>
            <a:r>
              <a:rPr lang="en-US" sz="1800" dirty="0">
                <a:solidFill>
                  <a:srgbClr val="003AA6"/>
                </a:solidFill>
                <a:effectLst/>
                <a:latin typeface="Century Gothic" panose="020B0502020202020204" pitchFamily="34" charset="0"/>
              </a:rPr>
              <a:t>1988</a:t>
            </a:r>
          </a:p>
        </p:txBody>
      </p:sp>
      <p:sp>
        <p:nvSpPr>
          <p:cNvPr id="28" name="TextBox 27"/>
          <p:cNvSpPr txBox="1"/>
          <p:nvPr/>
        </p:nvSpPr>
        <p:spPr>
          <a:xfrm>
            <a:off x="6156475" y="4529374"/>
            <a:ext cx="2588334" cy="1328023"/>
          </a:xfrm>
          <a:prstGeom prst="roundRect">
            <a:avLst/>
          </a:prstGeom>
          <a:noFill/>
        </p:spPr>
        <p:txBody>
          <a:bodyPr wrap="none" rtlCol="0">
            <a:spAutoFit/>
          </a:bodyPr>
          <a:lstStyle/>
          <a:p>
            <a:pPr algn="ctr"/>
            <a:r>
              <a:rPr lang="en-US" sz="1800" dirty="0">
                <a:solidFill>
                  <a:srgbClr val="003AA6"/>
                </a:solidFill>
                <a:effectLst/>
                <a:latin typeface="Century Gothic" panose="020B0502020202020204" pitchFamily="34" charset="0"/>
              </a:rPr>
              <a:t>34 million living with</a:t>
            </a:r>
            <a:br>
              <a:rPr lang="en-US" sz="1800" dirty="0">
                <a:solidFill>
                  <a:srgbClr val="003AA6"/>
                </a:solidFill>
                <a:effectLst/>
                <a:latin typeface="Century Gothic" panose="020B0502020202020204" pitchFamily="34" charset="0"/>
              </a:rPr>
            </a:br>
            <a:r>
              <a:rPr lang="en-US" sz="1800" dirty="0">
                <a:solidFill>
                  <a:srgbClr val="003AA6"/>
                </a:solidFill>
                <a:effectLst/>
                <a:latin typeface="Century Gothic" panose="020B0502020202020204" pitchFamily="34" charset="0"/>
              </a:rPr>
              <a:t>HIV worldwide; 20% </a:t>
            </a:r>
            <a:br>
              <a:rPr lang="en-US" sz="1800" dirty="0">
                <a:solidFill>
                  <a:srgbClr val="003AA6"/>
                </a:solidFill>
                <a:effectLst/>
                <a:latin typeface="Century Gothic" panose="020B0502020202020204" pitchFamily="34" charset="0"/>
              </a:rPr>
            </a:br>
            <a:r>
              <a:rPr lang="en-US" sz="1800" dirty="0">
                <a:solidFill>
                  <a:srgbClr val="003AA6"/>
                </a:solidFill>
                <a:effectLst/>
                <a:latin typeface="Century Gothic" panose="020B0502020202020204" pitchFamily="34" charset="0"/>
              </a:rPr>
              <a:t>decline in new </a:t>
            </a:r>
            <a:br>
              <a:rPr lang="en-US" sz="1800" dirty="0">
                <a:solidFill>
                  <a:srgbClr val="003AA6"/>
                </a:solidFill>
                <a:effectLst/>
                <a:latin typeface="Century Gothic" panose="020B0502020202020204" pitchFamily="34" charset="0"/>
              </a:rPr>
            </a:br>
            <a:r>
              <a:rPr lang="en-US" sz="1800" dirty="0">
                <a:solidFill>
                  <a:srgbClr val="003AA6"/>
                </a:solidFill>
                <a:effectLst/>
                <a:latin typeface="Century Gothic" panose="020B0502020202020204" pitchFamily="34" charset="0"/>
              </a:rPr>
              <a:t>infections since 2001</a:t>
            </a:r>
          </a:p>
        </p:txBody>
      </p:sp>
      <p:sp>
        <p:nvSpPr>
          <p:cNvPr id="29" name="TextBox 28"/>
          <p:cNvSpPr txBox="1"/>
          <p:nvPr/>
        </p:nvSpPr>
        <p:spPr>
          <a:xfrm>
            <a:off x="7068967" y="1524000"/>
            <a:ext cx="815028" cy="578882"/>
          </a:xfrm>
          <a:prstGeom prst="roundRect">
            <a:avLst/>
          </a:prstGeom>
          <a:noFill/>
        </p:spPr>
        <p:txBody>
          <a:bodyPr wrap="none" rtlCol="0">
            <a:spAutoFit/>
          </a:bodyPr>
          <a:lstStyle/>
          <a:p>
            <a:r>
              <a:rPr lang="en-US" dirty="0">
                <a:solidFill>
                  <a:srgbClr val="003AA6"/>
                </a:solidFill>
                <a:effectLst/>
                <a:latin typeface="Century Gothic" panose="020B0502020202020204" pitchFamily="34" charset="0"/>
              </a:rPr>
              <a:t>HIV</a:t>
            </a:r>
          </a:p>
        </p:txBody>
      </p:sp>
      <p:sp>
        <p:nvSpPr>
          <p:cNvPr id="13" name="Slide Number Placeholder 1"/>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A420517B-503E-44E1-A5A3-88F773F5D377}" type="slidenum">
              <a:rPr lang="en-US" sz="1400" smtClean="0">
                <a:effectLst/>
                <a:latin typeface="Myriad Web Pro"/>
              </a:rPr>
              <a:pPr algn="r">
                <a:defRPr/>
              </a:pPr>
              <a:t>12</a:t>
            </a:fld>
            <a:endParaRPr lang="en-US" sz="1400" dirty="0">
              <a:effectLst/>
              <a:latin typeface="Myriad Web Pro"/>
            </a:endParaRPr>
          </a:p>
        </p:txBody>
      </p:sp>
      <p:pic>
        <p:nvPicPr>
          <p:cNvPr id="8194" name="Picture 2" descr="Infirmary with multiple rows of cots with ill persons." title="The Spanish Fl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492" y="2184933"/>
            <a:ext cx="2309813"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descr="A polio patient in an Emerson negative pressure ventilator (iron lung) observes another patient receiving treatment from a health care worker." title="Health Care Worker and Polio Patien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6235" y="2184933"/>
            <a:ext cx="230505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descr="Display of AIDS quilts laid out beneath the Washington Monument in DC." title="AIDS Quilt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7329" y="2184933"/>
            <a:ext cx="2206625"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7624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39912" y="817602"/>
            <a:ext cx="7358884" cy="553998"/>
          </a:xfrm>
          <a:prstGeom prst="rect">
            <a:avLst/>
          </a:prstGeom>
          <a:noFill/>
          <a:ln w="19050">
            <a:noFill/>
          </a:ln>
        </p:spPr>
        <p:txBody>
          <a:bodyPr wrap="square" rtlCol="0">
            <a:spAutoFit/>
          </a:bodyPr>
          <a:lstStyle/>
          <a:p>
            <a:pPr algn="ctr"/>
            <a:r>
              <a:rPr lang="en-US" sz="3000" dirty="0">
                <a:solidFill>
                  <a:srgbClr val="0039A6"/>
                </a:solidFill>
                <a:effectLst/>
                <a:latin typeface="Century Gothic" panose="020B0502020202020204" pitchFamily="34" charset="0"/>
              </a:rPr>
              <a:t>Preparedness for Disaster Response</a:t>
            </a:r>
          </a:p>
        </p:txBody>
      </p:sp>
      <p:cxnSp>
        <p:nvCxnSpPr>
          <p:cNvPr id="13" name="Straight Connector 12"/>
          <p:cNvCxnSpPr/>
          <p:nvPr/>
        </p:nvCxnSpPr>
        <p:spPr>
          <a:xfrm>
            <a:off x="555658" y="13716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909507" y="1517664"/>
            <a:ext cx="1580882" cy="954107"/>
          </a:xfrm>
          <a:prstGeom prst="rect">
            <a:avLst/>
          </a:prstGeom>
          <a:noFill/>
        </p:spPr>
        <p:txBody>
          <a:bodyPr wrap="none" rtlCol="0">
            <a:spAutoFit/>
          </a:bodyPr>
          <a:lstStyle/>
          <a:p>
            <a:r>
              <a:rPr lang="en-US" dirty="0">
                <a:solidFill>
                  <a:srgbClr val="003AA6"/>
                </a:solidFill>
                <a:effectLst/>
                <a:latin typeface="Century Gothic" panose="020B0502020202020204" pitchFamily="34" charset="0"/>
              </a:rPr>
              <a:t>Biologic</a:t>
            </a:r>
            <a:br>
              <a:rPr lang="en-US" dirty="0">
                <a:solidFill>
                  <a:srgbClr val="003AA6"/>
                </a:solidFill>
                <a:effectLst/>
                <a:latin typeface="Century Gothic" panose="020B0502020202020204" pitchFamily="34" charset="0"/>
              </a:rPr>
            </a:br>
            <a:r>
              <a:rPr lang="en-US" dirty="0">
                <a:solidFill>
                  <a:srgbClr val="003AA6"/>
                </a:solidFill>
                <a:effectLst/>
                <a:latin typeface="Century Gothic" panose="020B0502020202020204" pitchFamily="34" charset="0"/>
              </a:rPr>
              <a:t>Warfare</a:t>
            </a:r>
          </a:p>
        </p:txBody>
      </p:sp>
      <p:sp>
        <p:nvSpPr>
          <p:cNvPr id="17" name="TextBox 16"/>
          <p:cNvSpPr txBox="1"/>
          <p:nvPr/>
        </p:nvSpPr>
        <p:spPr>
          <a:xfrm>
            <a:off x="308381" y="4695523"/>
            <a:ext cx="2755883" cy="923330"/>
          </a:xfrm>
          <a:prstGeom prst="rect">
            <a:avLst/>
          </a:prstGeom>
          <a:noFill/>
        </p:spPr>
        <p:txBody>
          <a:bodyPr wrap="none" rtlCol="0">
            <a:spAutoFit/>
          </a:bodyPr>
          <a:lstStyle/>
          <a:p>
            <a:pPr algn="ctr"/>
            <a:r>
              <a:rPr lang="en-US" sz="1800" dirty="0">
                <a:solidFill>
                  <a:srgbClr val="003AA6"/>
                </a:solidFill>
                <a:effectLst/>
                <a:latin typeface="Century Gothic" panose="020B0502020202020204" pitchFamily="34" charset="0"/>
              </a:rPr>
              <a:t>Plague used as a</a:t>
            </a:r>
            <a:br>
              <a:rPr lang="en-US" sz="1800" dirty="0">
                <a:solidFill>
                  <a:srgbClr val="003AA6"/>
                </a:solidFill>
                <a:effectLst/>
                <a:latin typeface="Century Gothic" panose="020B0502020202020204" pitchFamily="34" charset="0"/>
              </a:rPr>
            </a:br>
            <a:r>
              <a:rPr lang="en-US" sz="1800" dirty="0">
                <a:solidFill>
                  <a:srgbClr val="003AA6"/>
                </a:solidFill>
                <a:effectLst/>
                <a:latin typeface="Century Gothic" panose="020B0502020202020204" pitchFamily="34" charset="0"/>
              </a:rPr>
              <a:t>weapon of war during</a:t>
            </a:r>
            <a:br>
              <a:rPr lang="en-US" sz="1800" dirty="0">
                <a:solidFill>
                  <a:srgbClr val="003AA6"/>
                </a:solidFill>
                <a:effectLst/>
                <a:latin typeface="Century Gothic" panose="020B0502020202020204" pitchFamily="34" charset="0"/>
              </a:rPr>
            </a:br>
            <a:r>
              <a:rPr lang="en-US" sz="1800" dirty="0">
                <a:solidFill>
                  <a:srgbClr val="003AA6"/>
                </a:solidFill>
                <a:effectLst/>
                <a:latin typeface="Century Gothic" panose="020B0502020202020204" pitchFamily="34" charset="0"/>
              </a:rPr>
              <a:t>the Siege of Kaffa</a:t>
            </a:r>
          </a:p>
        </p:txBody>
      </p:sp>
      <p:sp>
        <p:nvSpPr>
          <p:cNvPr id="20" name="TextBox 19"/>
          <p:cNvSpPr txBox="1"/>
          <p:nvPr/>
        </p:nvSpPr>
        <p:spPr>
          <a:xfrm>
            <a:off x="3592670" y="1550542"/>
            <a:ext cx="2122697" cy="954107"/>
          </a:xfrm>
          <a:prstGeom prst="rect">
            <a:avLst/>
          </a:prstGeom>
          <a:noFill/>
        </p:spPr>
        <p:txBody>
          <a:bodyPr wrap="none" rtlCol="0">
            <a:spAutoFit/>
          </a:bodyPr>
          <a:lstStyle/>
          <a:p>
            <a:pPr algn="ctr"/>
            <a:r>
              <a:rPr lang="en-US" dirty="0">
                <a:solidFill>
                  <a:srgbClr val="003AA6"/>
                </a:solidFill>
                <a:effectLst/>
                <a:latin typeface="Century Gothic" panose="020B0502020202020204" pitchFamily="34" charset="0"/>
              </a:rPr>
              <a:t>September</a:t>
            </a:r>
            <a:br>
              <a:rPr lang="en-US" dirty="0">
                <a:solidFill>
                  <a:srgbClr val="003AA6"/>
                </a:solidFill>
                <a:effectLst/>
                <a:latin typeface="Century Gothic" panose="020B0502020202020204" pitchFamily="34" charset="0"/>
              </a:rPr>
            </a:br>
            <a:r>
              <a:rPr lang="en-US" dirty="0">
                <a:solidFill>
                  <a:srgbClr val="003AA6"/>
                </a:solidFill>
                <a:effectLst/>
                <a:latin typeface="Century Gothic" panose="020B0502020202020204" pitchFamily="34" charset="0"/>
              </a:rPr>
              <a:t>2001</a:t>
            </a:r>
          </a:p>
        </p:txBody>
      </p:sp>
      <p:sp>
        <p:nvSpPr>
          <p:cNvPr id="21" name="TextBox 20"/>
          <p:cNvSpPr txBox="1"/>
          <p:nvPr/>
        </p:nvSpPr>
        <p:spPr>
          <a:xfrm>
            <a:off x="3502447" y="4721173"/>
            <a:ext cx="2182008" cy="1200329"/>
          </a:xfrm>
          <a:prstGeom prst="rect">
            <a:avLst/>
          </a:prstGeom>
          <a:noFill/>
        </p:spPr>
        <p:txBody>
          <a:bodyPr wrap="none" rtlCol="0">
            <a:spAutoFit/>
          </a:bodyPr>
          <a:lstStyle/>
          <a:p>
            <a:pPr algn="ctr"/>
            <a:r>
              <a:rPr lang="en-US" sz="1800" dirty="0">
                <a:solidFill>
                  <a:srgbClr val="003AA6"/>
                </a:solidFill>
                <a:effectLst/>
                <a:latin typeface="Century Gothic" panose="020B0502020202020204" pitchFamily="34" charset="0"/>
              </a:rPr>
              <a:t>Public health </a:t>
            </a:r>
            <a:br>
              <a:rPr lang="en-US" sz="1800" dirty="0">
                <a:solidFill>
                  <a:srgbClr val="003AA6"/>
                </a:solidFill>
                <a:effectLst/>
                <a:latin typeface="Century Gothic" panose="020B0502020202020204" pitchFamily="34" charset="0"/>
              </a:rPr>
            </a:br>
            <a:r>
              <a:rPr lang="en-US" sz="1800" dirty="0">
                <a:solidFill>
                  <a:srgbClr val="003AA6"/>
                </a:solidFill>
                <a:effectLst/>
                <a:latin typeface="Century Gothic" panose="020B0502020202020204" pitchFamily="34" charset="0"/>
              </a:rPr>
              <a:t>surveillance</a:t>
            </a:r>
            <a:br>
              <a:rPr lang="en-US" sz="1800" dirty="0">
                <a:solidFill>
                  <a:srgbClr val="003AA6"/>
                </a:solidFill>
                <a:effectLst/>
                <a:latin typeface="Century Gothic" panose="020B0502020202020204" pitchFamily="34" charset="0"/>
              </a:rPr>
            </a:br>
            <a:r>
              <a:rPr lang="en-US" sz="1800" dirty="0">
                <a:solidFill>
                  <a:srgbClr val="003AA6"/>
                </a:solidFill>
                <a:effectLst/>
                <a:latin typeface="Century Gothic" panose="020B0502020202020204" pitchFamily="34" charset="0"/>
              </a:rPr>
              <a:t> conducted after </a:t>
            </a:r>
            <a:br>
              <a:rPr lang="en-US" sz="1800" dirty="0">
                <a:solidFill>
                  <a:srgbClr val="003AA6"/>
                </a:solidFill>
                <a:effectLst/>
                <a:latin typeface="Century Gothic" panose="020B0502020202020204" pitchFamily="34" charset="0"/>
              </a:rPr>
            </a:br>
            <a:r>
              <a:rPr lang="en-US" sz="1800" dirty="0">
                <a:solidFill>
                  <a:srgbClr val="003AA6"/>
                </a:solidFill>
                <a:effectLst/>
                <a:latin typeface="Century Gothic" panose="020B0502020202020204" pitchFamily="34" charset="0"/>
              </a:rPr>
              <a:t>the 9/11 attacks</a:t>
            </a:r>
          </a:p>
        </p:txBody>
      </p:sp>
      <p:sp>
        <p:nvSpPr>
          <p:cNvPr id="24" name="TextBox 23"/>
          <p:cNvSpPr txBox="1"/>
          <p:nvPr/>
        </p:nvSpPr>
        <p:spPr>
          <a:xfrm>
            <a:off x="6451999" y="1568522"/>
            <a:ext cx="1866216" cy="954107"/>
          </a:xfrm>
          <a:prstGeom prst="rect">
            <a:avLst/>
          </a:prstGeom>
          <a:noFill/>
        </p:spPr>
        <p:txBody>
          <a:bodyPr wrap="none" rtlCol="0">
            <a:spAutoFit/>
          </a:bodyPr>
          <a:lstStyle/>
          <a:p>
            <a:pPr algn="ctr"/>
            <a:r>
              <a:rPr lang="en-US" dirty="0">
                <a:solidFill>
                  <a:srgbClr val="003AA6"/>
                </a:solidFill>
                <a:effectLst/>
                <a:latin typeface="Century Gothic" panose="020B0502020202020204" pitchFamily="34" charset="0"/>
              </a:rPr>
              <a:t>Hurricane</a:t>
            </a:r>
            <a:br>
              <a:rPr lang="en-US" dirty="0">
                <a:solidFill>
                  <a:srgbClr val="003AA6"/>
                </a:solidFill>
                <a:effectLst/>
                <a:latin typeface="Century Gothic" panose="020B0502020202020204" pitchFamily="34" charset="0"/>
              </a:rPr>
            </a:br>
            <a:r>
              <a:rPr lang="en-US" dirty="0">
                <a:solidFill>
                  <a:srgbClr val="003AA6"/>
                </a:solidFill>
                <a:effectLst/>
                <a:latin typeface="Century Gothic" panose="020B0502020202020204" pitchFamily="34" charset="0"/>
              </a:rPr>
              <a:t>Katrina</a:t>
            </a:r>
          </a:p>
        </p:txBody>
      </p:sp>
      <p:sp>
        <p:nvSpPr>
          <p:cNvPr id="25" name="TextBox 24"/>
          <p:cNvSpPr txBox="1"/>
          <p:nvPr/>
        </p:nvSpPr>
        <p:spPr>
          <a:xfrm>
            <a:off x="6152237" y="4746381"/>
            <a:ext cx="2465740" cy="1477328"/>
          </a:xfrm>
          <a:prstGeom prst="rect">
            <a:avLst/>
          </a:prstGeom>
          <a:noFill/>
        </p:spPr>
        <p:txBody>
          <a:bodyPr wrap="none" rtlCol="0">
            <a:spAutoFit/>
          </a:bodyPr>
          <a:lstStyle/>
          <a:p>
            <a:pPr algn="ctr"/>
            <a:r>
              <a:rPr lang="en-US" sz="1800" dirty="0">
                <a:solidFill>
                  <a:srgbClr val="003AA6"/>
                </a:solidFill>
                <a:effectLst/>
                <a:latin typeface="Century Gothic" panose="020B0502020202020204" pitchFamily="34" charset="0"/>
              </a:rPr>
              <a:t>Emergency services,</a:t>
            </a:r>
            <a:br>
              <a:rPr lang="en-US" sz="1800" dirty="0">
                <a:solidFill>
                  <a:srgbClr val="003AA6"/>
                </a:solidFill>
                <a:effectLst/>
                <a:latin typeface="Century Gothic" panose="020B0502020202020204" pitchFamily="34" charset="0"/>
              </a:rPr>
            </a:br>
            <a:r>
              <a:rPr lang="en-US" sz="1800" dirty="0">
                <a:solidFill>
                  <a:srgbClr val="003AA6"/>
                </a:solidFill>
                <a:effectLst/>
                <a:latin typeface="Century Gothic" panose="020B0502020202020204" pitchFamily="34" charset="0"/>
              </a:rPr>
              <a:t>public health </a:t>
            </a:r>
            <a:br>
              <a:rPr lang="en-US" sz="1800" dirty="0">
                <a:solidFill>
                  <a:srgbClr val="003AA6"/>
                </a:solidFill>
                <a:effectLst/>
                <a:latin typeface="Century Gothic" panose="020B0502020202020204" pitchFamily="34" charset="0"/>
              </a:rPr>
            </a:br>
            <a:r>
              <a:rPr lang="en-US" sz="1800" dirty="0">
                <a:solidFill>
                  <a:srgbClr val="003AA6"/>
                </a:solidFill>
                <a:effectLst/>
                <a:latin typeface="Century Gothic" panose="020B0502020202020204" pitchFamily="34" charset="0"/>
              </a:rPr>
              <a:t>surveillance, and </a:t>
            </a:r>
            <a:br>
              <a:rPr lang="en-US" sz="1800" dirty="0">
                <a:solidFill>
                  <a:srgbClr val="003AA6"/>
                </a:solidFill>
                <a:effectLst/>
                <a:latin typeface="Century Gothic" panose="020B0502020202020204" pitchFamily="34" charset="0"/>
              </a:rPr>
            </a:br>
            <a:r>
              <a:rPr lang="en-US" sz="1800" dirty="0">
                <a:solidFill>
                  <a:srgbClr val="003AA6"/>
                </a:solidFill>
                <a:effectLst/>
                <a:latin typeface="Century Gothic" panose="020B0502020202020204" pitchFamily="34" charset="0"/>
              </a:rPr>
              <a:t>disease treatment</a:t>
            </a:r>
            <a:br>
              <a:rPr lang="en-US" sz="1800" dirty="0">
                <a:solidFill>
                  <a:srgbClr val="003AA6"/>
                </a:solidFill>
                <a:effectLst/>
                <a:latin typeface="Century Gothic" panose="020B0502020202020204" pitchFamily="34" charset="0"/>
              </a:rPr>
            </a:br>
            <a:r>
              <a:rPr lang="en-US" sz="1800" dirty="0">
                <a:solidFill>
                  <a:srgbClr val="003AA6"/>
                </a:solidFill>
                <a:effectLst/>
                <a:latin typeface="Century Gothic" panose="020B0502020202020204" pitchFamily="34" charset="0"/>
              </a:rPr>
              <a:t>provided</a:t>
            </a:r>
          </a:p>
        </p:txBody>
      </p:sp>
      <p:sp>
        <p:nvSpPr>
          <p:cNvPr id="14" name="Slide Number Placeholder 1"/>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A420517B-503E-44E1-A5A3-88F773F5D377}" type="slidenum">
              <a:rPr lang="en-US" sz="1400" smtClean="0">
                <a:effectLst/>
                <a:latin typeface="Myriad Web Pro"/>
              </a:rPr>
              <a:pPr algn="r">
                <a:defRPr/>
              </a:pPr>
              <a:t>13</a:t>
            </a:fld>
            <a:endParaRPr lang="en-US" sz="1400" dirty="0">
              <a:effectLst/>
              <a:latin typeface="Myriad Web Pro"/>
            </a:endParaRPr>
          </a:p>
        </p:txBody>
      </p:sp>
      <p:pic>
        <p:nvPicPr>
          <p:cNvPr id="9218" name="Picture 2" descr="Soldiers riding horses across a battlefield." title="Soldiers on Hors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498670"/>
            <a:ext cx="2232025" cy="205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descr="Four firefighters walking away from Ground Zero on 9/11, covered in dust." title="Firefighters on 9/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6261" y="2509709"/>
            <a:ext cx="2195513" cy="209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descr="Houses and trees surrounded by flood water after Hurricane Katrina." title="Flooding After Hurricane Katrin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35164" y="2484309"/>
            <a:ext cx="2182813" cy="211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50540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55657" y="685800"/>
            <a:ext cx="8131141" cy="553998"/>
          </a:xfrm>
          <a:prstGeom prst="rect">
            <a:avLst/>
          </a:prstGeom>
          <a:noFill/>
          <a:ln w="19050">
            <a:noFill/>
          </a:ln>
        </p:spPr>
        <p:txBody>
          <a:bodyPr wrap="square" rtlCol="0">
            <a:spAutoFit/>
          </a:bodyPr>
          <a:lstStyle/>
          <a:p>
            <a:pPr algn="ctr"/>
            <a:r>
              <a:rPr lang="en-US" sz="3000" dirty="0">
                <a:solidFill>
                  <a:srgbClr val="0039A6"/>
                </a:solidFill>
                <a:effectLst/>
                <a:latin typeface="Century Gothic" panose="020B0502020202020204" pitchFamily="34" charset="0"/>
              </a:rPr>
              <a:t>Prevention Through Policy</a:t>
            </a:r>
          </a:p>
        </p:txBody>
      </p:sp>
      <p:cxnSp>
        <p:nvCxnSpPr>
          <p:cNvPr id="15" name="Straight Connector 14"/>
          <p:cNvCxnSpPr/>
          <p:nvPr/>
        </p:nvCxnSpPr>
        <p:spPr>
          <a:xfrm>
            <a:off x="555658" y="13716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35741" y="1458164"/>
            <a:ext cx="2085828" cy="954107"/>
          </a:xfrm>
          <a:prstGeom prst="rect">
            <a:avLst/>
          </a:prstGeom>
          <a:noFill/>
        </p:spPr>
        <p:txBody>
          <a:bodyPr wrap="none" rtlCol="0">
            <a:spAutoFit/>
          </a:bodyPr>
          <a:lstStyle/>
          <a:p>
            <a:pPr algn="ctr"/>
            <a:r>
              <a:rPr lang="en-US" dirty="0">
                <a:solidFill>
                  <a:srgbClr val="003AA6"/>
                </a:solidFill>
                <a:effectLst/>
                <a:latin typeface="Century Gothic" panose="020B0502020202020204" pitchFamily="34" charset="0"/>
              </a:rPr>
              <a:t>Book</a:t>
            </a:r>
            <a:br>
              <a:rPr lang="en-US" dirty="0">
                <a:solidFill>
                  <a:srgbClr val="003AA6"/>
                </a:solidFill>
                <a:effectLst/>
                <a:latin typeface="Century Gothic" panose="020B0502020202020204" pitchFamily="34" charset="0"/>
              </a:rPr>
            </a:br>
            <a:r>
              <a:rPr lang="en-US" dirty="0">
                <a:solidFill>
                  <a:srgbClr val="003AA6"/>
                </a:solidFill>
                <a:effectLst/>
                <a:latin typeface="Century Gothic" panose="020B0502020202020204" pitchFamily="34" charset="0"/>
              </a:rPr>
              <a:t>of Leviticus</a:t>
            </a:r>
          </a:p>
        </p:txBody>
      </p:sp>
      <p:sp>
        <p:nvSpPr>
          <p:cNvPr id="19" name="TextBox 18"/>
          <p:cNvSpPr txBox="1"/>
          <p:nvPr/>
        </p:nvSpPr>
        <p:spPr>
          <a:xfrm>
            <a:off x="860962" y="4711644"/>
            <a:ext cx="1636987" cy="1200329"/>
          </a:xfrm>
          <a:prstGeom prst="rect">
            <a:avLst/>
          </a:prstGeom>
          <a:noFill/>
        </p:spPr>
        <p:txBody>
          <a:bodyPr wrap="none" rtlCol="0">
            <a:spAutoFit/>
          </a:bodyPr>
          <a:lstStyle/>
          <a:p>
            <a:pPr algn="ctr"/>
            <a:r>
              <a:rPr lang="en-US" sz="1800" dirty="0">
                <a:solidFill>
                  <a:srgbClr val="003AA6"/>
                </a:solidFill>
                <a:effectLst/>
                <a:latin typeface="Century Gothic" panose="020B0502020202020204" pitchFamily="34" charset="0"/>
              </a:rPr>
              <a:t>The world’s</a:t>
            </a:r>
            <a:br>
              <a:rPr lang="en-US" sz="1800" dirty="0">
                <a:solidFill>
                  <a:srgbClr val="003AA6"/>
                </a:solidFill>
                <a:effectLst/>
                <a:latin typeface="Century Gothic" panose="020B0502020202020204" pitchFamily="34" charset="0"/>
              </a:rPr>
            </a:br>
            <a:r>
              <a:rPr lang="en-US" sz="1800" dirty="0">
                <a:solidFill>
                  <a:srgbClr val="003AA6"/>
                </a:solidFill>
                <a:effectLst/>
                <a:latin typeface="Century Gothic" panose="020B0502020202020204" pitchFamily="34" charset="0"/>
              </a:rPr>
              <a:t>first written</a:t>
            </a:r>
            <a:br>
              <a:rPr lang="en-US" sz="1800" dirty="0">
                <a:solidFill>
                  <a:srgbClr val="003AA6"/>
                </a:solidFill>
                <a:effectLst/>
                <a:latin typeface="Century Gothic" panose="020B0502020202020204" pitchFamily="34" charset="0"/>
              </a:rPr>
            </a:br>
            <a:r>
              <a:rPr lang="en-US" sz="1800" dirty="0">
                <a:solidFill>
                  <a:srgbClr val="003AA6"/>
                </a:solidFill>
                <a:effectLst/>
                <a:latin typeface="Century Gothic" panose="020B0502020202020204" pitchFamily="34" charset="0"/>
              </a:rPr>
              <a:t> health code</a:t>
            </a:r>
            <a:br>
              <a:rPr lang="en-US" sz="1800" dirty="0">
                <a:solidFill>
                  <a:srgbClr val="003AA6"/>
                </a:solidFill>
                <a:effectLst/>
                <a:latin typeface="Century Gothic" panose="020B0502020202020204" pitchFamily="34" charset="0"/>
              </a:rPr>
            </a:br>
            <a:endParaRPr lang="en-US" sz="1800" dirty="0">
              <a:solidFill>
                <a:srgbClr val="003AA6"/>
              </a:solidFill>
              <a:effectLst/>
              <a:latin typeface="Century Gothic" panose="020B0502020202020204" pitchFamily="34" charset="0"/>
            </a:endParaRPr>
          </a:p>
        </p:txBody>
      </p:sp>
      <p:sp>
        <p:nvSpPr>
          <p:cNvPr id="22" name="TextBox 21"/>
          <p:cNvSpPr txBox="1"/>
          <p:nvPr/>
        </p:nvSpPr>
        <p:spPr>
          <a:xfrm>
            <a:off x="3630032" y="1451793"/>
            <a:ext cx="1763623" cy="954107"/>
          </a:xfrm>
          <a:prstGeom prst="rect">
            <a:avLst/>
          </a:prstGeom>
          <a:noFill/>
        </p:spPr>
        <p:txBody>
          <a:bodyPr wrap="none" rtlCol="0">
            <a:spAutoFit/>
          </a:bodyPr>
          <a:lstStyle/>
          <a:p>
            <a:pPr algn="ctr"/>
            <a:r>
              <a:rPr lang="en-US" dirty="0">
                <a:solidFill>
                  <a:srgbClr val="003AA6"/>
                </a:solidFill>
                <a:effectLst/>
                <a:latin typeface="Century Gothic" panose="020B0502020202020204" pitchFamily="34" charset="0"/>
              </a:rPr>
              <a:t>Tobacco</a:t>
            </a:r>
            <a:br>
              <a:rPr lang="en-US" dirty="0">
                <a:solidFill>
                  <a:srgbClr val="003AA6"/>
                </a:solidFill>
                <a:effectLst/>
                <a:latin typeface="Century Gothic" panose="020B0502020202020204" pitchFamily="34" charset="0"/>
              </a:rPr>
            </a:br>
            <a:r>
              <a:rPr lang="en-US" dirty="0">
                <a:solidFill>
                  <a:srgbClr val="003AA6"/>
                </a:solidFill>
                <a:effectLst/>
                <a:latin typeface="Century Gothic" panose="020B0502020202020204" pitchFamily="34" charset="0"/>
              </a:rPr>
              <a:t>Laws</a:t>
            </a:r>
          </a:p>
        </p:txBody>
      </p:sp>
      <p:sp>
        <p:nvSpPr>
          <p:cNvPr id="23" name="TextBox 22"/>
          <p:cNvSpPr txBox="1"/>
          <p:nvPr/>
        </p:nvSpPr>
        <p:spPr>
          <a:xfrm>
            <a:off x="2704699" y="4726884"/>
            <a:ext cx="3599992" cy="923330"/>
          </a:xfrm>
          <a:prstGeom prst="rect">
            <a:avLst/>
          </a:prstGeom>
          <a:noFill/>
        </p:spPr>
        <p:txBody>
          <a:bodyPr wrap="square" rtlCol="0">
            <a:spAutoFit/>
          </a:bodyPr>
          <a:lstStyle/>
          <a:p>
            <a:pPr algn="ctr"/>
            <a:r>
              <a:rPr lang="en-US" sz="1800" dirty="0">
                <a:solidFill>
                  <a:srgbClr val="003AA6"/>
                </a:solidFill>
                <a:effectLst/>
                <a:latin typeface="Century Gothic" panose="020B0502020202020204" pitchFamily="34" charset="0"/>
              </a:rPr>
              <a:t>Laws banning smoking </a:t>
            </a:r>
            <a:br>
              <a:rPr lang="en-US" sz="1800" dirty="0">
                <a:solidFill>
                  <a:srgbClr val="003AA6"/>
                </a:solidFill>
                <a:effectLst/>
                <a:latin typeface="Century Gothic" panose="020B0502020202020204" pitchFamily="34" charset="0"/>
              </a:rPr>
            </a:br>
            <a:r>
              <a:rPr lang="en-US" sz="1800" dirty="0">
                <a:solidFill>
                  <a:srgbClr val="003AA6"/>
                </a:solidFill>
                <a:effectLst/>
                <a:latin typeface="Century Gothic" panose="020B0502020202020204" pitchFamily="34" charset="0"/>
              </a:rPr>
              <a:t>in public places</a:t>
            </a:r>
            <a:br>
              <a:rPr lang="en-US" sz="1800" dirty="0">
                <a:solidFill>
                  <a:srgbClr val="003AA6"/>
                </a:solidFill>
                <a:effectLst/>
                <a:latin typeface="Century Gothic" panose="020B0502020202020204" pitchFamily="34" charset="0"/>
              </a:rPr>
            </a:br>
            <a:endParaRPr lang="en-US" sz="1800" dirty="0">
              <a:solidFill>
                <a:srgbClr val="003AA6"/>
              </a:solidFill>
              <a:effectLst/>
              <a:latin typeface="Century Gothic" panose="020B0502020202020204" pitchFamily="34" charset="0"/>
            </a:endParaRPr>
          </a:p>
        </p:txBody>
      </p:sp>
      <p:sp>
        <p:nvSpPr>
          <p:cNvPr id="26" name="TextBox 25"/>
          <p:cNvSpPr txBox="1"/>
          <p:nvPr/>
        </p:nvSpPr>
        <p:spPr>
          <a:xfrm>
            <a:off x="6650876" y="1681923"/>
            <a:ext cx="1502334" cy="523220"/>
          </a:xfrm>
          <a:prstGeom prst="rect">
            <a:avLst/>
          </a:prstGeom>
          <a:noFill/>
        </p:spPr>
        <p:txBody>
          <a:bodyPr wrap="none" rtlCol="0">
            <a:spAutoFit/>
          </a:bodyPr>
          <a:lstStyle/>
          <a:p>
            <a:pPr algn="ctr"/>
            <a:r>
              <a:rPr lang="en-US" dirty="0">
                <a:solidFill>
                  <a:srgbClr val="003AA6"/>
                </a:solidFill>
                <a:effectLst/>
                <a:latin typeface="Century Gothic" panose="020B0502020202020204" pitchFamily="34" charset="0"/>
              </a:rPr>
              <a:t>Obesity</a:t>
            </a:r>
          </a:p>
        </p:txBody>
      </p:sp>
      <p:sp>
        <p:nvSpPr>
          <p:cNvPr id="27" name="TextBox 26"/>
          <p:cNvSpPr txBox="1"/>
          <p:nvPr/>
        </p:nvSpPr>
        <p:spPr>
          <a:xfrm>
            <a:off x="5948688" y="4726884"/>
            <a:ext cx="2906711" cy="923330"/>
          </a:xfrm>
          <a:prstGeom prst="rect">
            <a:avLst/>
          </a:prstGeom>
          <a:noFill/>
        </p:spPr>
        <p:txBody>
          <a:bodyPr wrap="square" rtlCol="0">
            <a:spAutoFit/>
          </a:bodyPr>
          <a:lstStyle/>
          <a:p>
            <a:pPr algn="ctr"/>
            <a:r>
              <a:rPr lang="en-US" sz="1800" dirty="0">
                <a:solidFill>
                  <a:srgbClr val="003AA6"/>
                </a:solidFill>
                <a:effectLst/>
                <a:latin typeface="Century Gothic" panose="020B0502020202020204" pitchFamily="34" charset="0"/>
              </a:rPr>
              <a:t>Food labeling and promotion of physical activity</a:t>
            </a:r>
          </a:p>
        </p:txBody>
      </p:sp>
      <p:sp>
        <p:nvSpPr>
          <p:cNvPr id="13" name="Slide Number Placeholder 1"/>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A420517B-503E-44E1-A5A3-88F773F5D377}" type="slidenum">
              <a:rPr lang="en-US" sz="1400" smtClean="0">
                <a:effectLst/>
                <a:latin typeface="Myriad Web Pro"/>
              </a:rPr>
              <a:pPr algn="r">
                <a:defRPr/>
              </a:pPr>
              <a:t>14</a:t>
            </a:fld>
            <a:endParaRPr lang="en-US" sz="1400" dirty="0">
              <a:effectLst/>
              <a:latin typeface="Myriad Web Pro"/>
            </a:endParaRPr>
          </a:p>
        </p:txBody>
      </p:sp>
      <p:pic>
        <p:nvPicPr>
          <p:cNvPr id="10242" name="Picture 2" descr="Ancient scroll, open to the scripture inside." title="Ancient Scro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741" y="2485969"/>
            <a:ext cx="2206625"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descr="Cigarette burning in an ash tray." title="Burning Cigaret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8276" y="2499824"/>
            <a:ext cx="2219325" cy="2243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descr="Two feet standing on a scale." title="Weighing I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4691" y="2499824"/>
            <a:ext cx="2212975" cy="2268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1367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1524000" y="4332686"/>
            <a:ext cx="2768600" cy="461665"/>
          </a:xfrm>
          <a:prstGeom prst="rect">
            <a:avLst/>
          </a:prstGeom>
          <a:solidFill>
            <a:srgbClr val="FFFF00"/>
          </a:solidFill>
          <a:ln w="9525">
            <a:miter lim="800000"/>
            <a:headEnd/>
            <a:tailEnd/>
          </a:ln>
        </p:spPr>
        <p:txBody>
          <a:bodyPr wrap="none" rtlCol="0" anchor="ctr">
            <a:flatTx/>
          </a:bodyPr>
          <a:lstStyle/>
          <a:p>
            <a:pPr algn="ctr"/>
            <a:endParaRPr lang="en-US" sz="1200" b="1" dirty="0">
              <a:solidFill>
                <a:srgbClr val="0039A6"/>
              </a:solidFill>
              <a:effectLst/>
              <a:latin typeface="Tahoma" pitchFamily="34" charset="0"/>
            </a:endParaRPr>
          </a:p>
        </p:txBody>
      </p:sp>
      <p:sp>
        <p:nvSpPr>
          <p:cNvPr id="15" name="Rectangle 14"/>
          <p:cNvSpPr/>
          <p:nvPr/>
        </p:nvSpPr>
        <p:spPr bwMode="auto">
          <a:xfrm>
            <a:off x="1619250" y="4294830"/>
            <a:ext cx="2759075" cy="461665"/>
          </a:xfrm>
          <a:prstGeom prst="rect">
            <a:avLst/>
          </a:prstGeom>
          <a:noFill/>
          <a:ln w="9525">
            <a:miter lim="800000"/>
            <a:headEnd/>
            <a:tailEnd/>
          </a:ln>
        </p:spPr>
        <p:txBody>
          <a:bodyPr wrap="none" rtlCol="0" anchor="ctr">
            <a:flatTx/>
          </a:bodyPr>
          <a:lstStyle/>
          <a:p>
            <a:pPr algn="ctr"/>
            <a:endParaRPr lang="en-US" sz="1200" b="1" dirty="0">
              <a:solidFill>
                <a:srgbClr val="0039A6"/>
              </a:solidFill>
              <a:effectLst/>
              <a:latin typeface="Tahoma" pitchFamily="34" charset="0"/>
            </a:endParaRPr>
          </a:p>
        </p:txBody>
      </p:sp>
      <p:sp>
        <p:nvSpPr>
          <p:cNvPr id="14" name="Rectangle 13"/>
          <p:cNvSpPr/>
          <p:nvPr/>
        </p:nvSpPr>
        <p:spPr bwMode="auto">
          <a:xfrm>
            <a:off x="1524000" y="3594961"/>
            <a:ext cx="2768600" cy="461665"/>
          </a:xfrm>
          <a:prstGeom prst="rect">
            <a:avLst/>
          </a:prstGeom>
          <a:solidFill>
            <a:srgbClr val="FFFF00"/>
          </a:solidFill>
          <a:ln w="9525">
            <a:miter lim="800000"/>
            <a:headEnd/>
            <a:tailEnd/>
          </a:ln>
        </p:spPr>
        <p:txBody>
          <a:bodyPr wrap="none" rtlCol="0" anchor="ctr">
            <a:flatTx/>
          </a:bodyPr>
          <a:lstStyle/>
          <a:p>
            <a:pPr algn="ctr"/>
            <a:endParaRPr lang="en-US" sz="1200" b="1" dirty="0">
              <a:solidFill>
                <a:srgbClr val="0039A6"/>
              </a:solidFill>
              <a:effectLst/>
              <a:latin typeface="Tahoma" pitchFamily="34" charset="0"/>
            </a:endParaRPr>
          </a:p>
        </p:txBody>
      </p:sp>
      <p:sp>
        <p:nvSpPr>
          <p:cNvPr id="3" name="TextBox 2"/>
          <p:cNvSpPr txBox="1"/>
          <p:nvPr/>
        </p:nvSpPr>
        <p:spPr>
          <a:xfrm>
            <a:off x="457200" y="1600200"/>
            <a:ext cx="8305800" cy="830997"/>
          </a:xfrm>
          <a:prstGeom prst="rect">
            <a:avLst/>
          </a:prstGeom>
          <a:noFill/>
        </p:spPr>
        <p:txBody>
          <a:bodyPr wrap="square" rtlCol="0">
            <a:spAutoFit/>
          </a:bodyPr>
          <a:lstStyle/>
          <a:p>
            <a:r>
              <a:rPr lang="en-US" sz="2400" dirty="0">
                <a:solidFill>
                  <a:srgbClr val="0039A6"/>
                </a:solidFill>
                <a:effectLst/>
                <a:latin typeface="Century Gothic" panose="020B0502020202020204" pitchFamily="34" charset="0"/>
              </a:rPr>
              <a:t>Which of the following events in public health history have been pandemics? (</a:t>
            </a:r>
            <a:r>
              <a:rPr lang="en-US" sz="2400" i="1" dirty="0">
                <a:solidFill>
                  <a:srgbClr val="0039A6"/>
                </a:solidFill>
                <a:effectLst/>
                <a:latin typeface="Century Gothic" panose="020B0502020202020204" pitchFamily="34" charset="0"/>
              </a:rPr>
              <a:t>Select all that apply</a:t>
            </a:r>
            <a:r>
              <a:rPr lang="en-US" sz="2400" dirty="0">
                <a:solidFill>
                  <a:srgbClr val="0039A6"/>
                </a:solidFill>
                <a:effectLst/>
                <a:latin typeface="Century Gothic" panose="020B0502020202020204" pitchFamily="34" charset="0"/>
              </a:rPr>
              <a:t>)</a:t>
            </a:r>
          </a:p>
        </p:txBody>
      </p:sp>
      <p:sp>
        <p:nvSpPr>
          <p:cNvPr id="5" name="TextBox 4"/>
          <p:cNvSpPr txBox="1"/>
          <p:nvPr/>
        </p:nvSpPr>
        <p:spPr>
          <a:xfrm>
            <a:off x="1536700" y="5019675"/>
            <a:ext cx="4178300" cy="461665"/>
          </a:xfrm>
          <a:prstGeom prst="rect">
            <a:avLst/>
          </a:prstGeom>
          <a:noFill/>
        </p:spPr>
        <p:txBody>
          <a:bodyPr wrap="square" rtlCol="0">
            <a:spAutoFit/>
          </a:bodyPr>
          <a:lstStyle/>
          <a:p>
            <a:r>
              <a:rPr lang="en-US" sz="2400" dirty="0">
                <a:solidFill>
                  <a:srgbClr val="0039A6"/>
                </a:solidFill>
                <a:effectLst/>
                <a:latin typeface="Century Gothic" panose="020B0502020202020204" pitchFamily="34" charset="0"/>
              </a:rPr>
              <a:t>D. Hurricane Katrina </a:t>
            </a:r>
          </a:p>
        </p:txBody>
      </p:sp>
      <p:sp>
        <p:nvSpPr>
          <p:cNvPr id="7" name="TextBox 6"/>
          <p:cNvSpPr txBox="1"/>
          <p:nvPr/>
        </p:nvSpPr>
        <p:spPr>
          <a:xfrm>
            <a:off x="1557336" y="3593772"/>
            <a:ext cx="2938463" cy="461665"/>
          </a:xfrm>
          <a:prstGeom prst="rect">
            <a:avLst/>
          </a:prstGeom>
          <a:noFill/>
        </p:spPr>
        <p:txBody>
          <a:bodyPr wrap="square" rtlCol="0">
            <a:spAutoFit/>
          </a:bodyPr>
          <a:lstStyle/>
          <a:p>
            <a:r>
              <a:rPr lang="en-US" sz="2400" dirty="0">
                <a:solidFill>
                  <a:srgbClr val="0039A6"/>
                </a:solidFill>
                <a:effectLst/>
                <a:latin typeface="Century Gothic" panose="020B0502020202020204" pitchFamily="34" charset="0"/>
              </a:rPr>
              <a:t>B. Influenza </a:t>
            </a:r>
          </a:p>
        </p:txBody>
      </p:sp>
      <p:sp>
        <p:nvSpPr>
          <p:cNvPr id="8" name="TextBox 7"/>
          <p:cNvSpPr txBox="1"/>
          <p:nvPr/>
        </p:nvSpPr>
        <p:spPr>
          <a:xfrm>
            <a:off x="1536700" y="2886075"/>
            <a:ext cx="3721100" cy="461665"/>
          </a:xfrm>
          <a:prstGeom prst="rect">
            <a:avLst/>
          </a:prstGeom>
          <a:noFill/>
        </p:spPr>
        <p:txBody>
          <a:bodyPr wrap="square" rtlCol="0">
            <a:spAutoFit/>
          </a:bodyPr>
          <a:lstStyle/>
          <a:p>
            <a:pPr lvl="0"/>
            <a:r>
              <a:rPr lang="en-US" sz="2400" dirty="0">
                <a:solidFill>
                  <a:srgbClr val="0039A6"/>
                </a:solidFill>
                <a:effectLst/>
                <a:latin typeface="Century Gothic" panose="020B0502020202020204" pitchFamily="34" charset="0"/>
              </a:rPr>
              <a:t>A. Siege of Kaffa </a:t>
            </a:r>
          </a:p>
        </p:txBody>
      </p:sp>
      <p:sp>
        <p:nvSpPr>
          <p:cNvPr id="9" name="TextBox 8"/>
          <p:cNvSpPr txBox="1"/>
          <p:nvPr/>
        </p:nvSpPr>
        <p:spPr>
          <a:xfrm>
            <a:off x="1524000" y="4333875"/>
            <a:ext cx="2667000" cy="461665"/>
          </a:xfrm>
          <a:prstGeom prst="rect">
            <a:avLst/>
          </a:prstGeom>
          <a:noFill/>
        </p:spPr>
        <p:txBody>
          <a:bodyPr wrap="square" rtlCol="0">
            <a:spAutoFit/>
          </a:bodyPr>
          <a:lstStyle/>
          <a:p>
            <a:r>
              <a:rPr lang="en-US" sz="2400" dirty="0">
                <a:solidFill>
                  <a:srgbClr val="0039A6"/>
                </a:solidFill>
                <a:effectLst/>
                <a:latin typeface="Century Gothic" panose="020B0502020202020204" pitchFamily="34" charset="0"/>
              </a:rPr>
              <a:t>C. Polio </a:t>
            </a:r>
          </a:p>
        </p:txBody>
      </p:sp>
      <p:pic>
        <p:nvPicPr>
          <p:cNvPr id="11" name="Picture 2" descr="Checkmark and notebook inside a circle." title="Knowledge Check Icon"/>
          <p:cNvPicPr>
            <a:picLocks noChangeAspect="1" noChangeArrowheads="1"/>
          </p:cNvPicPr>
          <p:nvPr/>
        </p:nvPicPr>
        <p:blipFill>
          <a:blip r:embed="rId3"/>
          <a:srcRect/>
          <a:stretch>
            <a:fillRect/>
          </a:stretch>
        </p:blipFill>
        <p:spPr bwMode="auto">
          <a:xfrm>
            <a:off x="558800" y="494437"/>
            <a:ext cx="741690" cy="741690"/>
          </a:xfrm>
          <a:prstGeom prst="rect">
            <a:avLst/>
          </a:prstGeom>
          <a:noFill/>
          <a:ln w="9525">
            <a:noFill/>
            <a:miter lim="800000"/>
            <a:headEnd/>
            <a:tailEnd/>
          </a:ln>
        </p:spPr>
      </p:pic>
      <p:sp>
        <p:nvSpPr>
          <p:cNvPr id="16" name="TextBox 15"/>
          <p:cNvSpPr txBox="1"/>
          <p:nvPr/>
        </p:nvSpPr>
        <p:spPr>
          <a:xfrm>
            <a:off x="1369145" y="572894"/>
            <a:ext cx="3888655" cy="584775"/>
          </a:xfrm>
          <a:prstGeom prst="rect">
            <a:avLst/>
          </a:prstGeom>
          <a:noFill/>
          <a:ln w="19050">
            <a:noFill/>
          </a:ln>
        </p:spPr>
        <p:txBody>
          <a:bodyPr wrap="square" rtlCol="0">
            <a:spAutoFit/>
          </a:bodyPr>
          <a:lstStyle/>
          <a:p>
            <a:r>
              <a:rPr lang="en-US" sz="3200" dirty="0">
                <a:solidFill>
                  <a:srgbClr val="0039A6"/>
                </a:solidFill>
                <a:effectLst/>
                <a:latin typeface="Century Gothic" panose="020B0502020202020204" pitchFamily="34" charset="0"/>
              </a:rPr>
              <a:t>Knowledge Check</a:t>
            </a:r>
          </a:p>
        </p:txBody>
      </p:sp>
      <p:cxnSp>
        <p:nvCxnSpPr>
          <p:cNvPr id="17" name="Straight Connector 16"/>
          <p:cNvCxnSpPr/>
          <p:nvPr/>
        </p:nvCxnSpPr>
        <p:spPr>
          <a:xfrm>
            <a:off x="555658" y="13716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18" name="Slide Number Placeholder 1"/>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A420517B-503E-44E1-A5A3-88F773F5D377}" type="slidenum">
              <a:rPr lang="en-US" sz="1400" smtClean="0">
                <a:effectLst/>
                <a:latin typeface="Myriad Web Pro"/>
              </a:rPr>
              <a:pPr algn="r">
                <a:defRPr/>
              </a:pPr>
              <a:t>15</a:t>
            </a:fld>
            <a:endParaRPr lang="en-US" sz="1400" dirty="0">
              <a:effectLst/>
              <a:latin typeface="Myriad Web Pro"/>
            </a:endParaRPr>
          </a:p>
        </p:txBody>
      </p:sp>
      <p:pic>
        <p:nvPicPr>
          <p:cNvPr id="2" name="Picture 1" descr="Checkmark." title="Checkmark"/>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63600" y="3599913"/>
            <a:ext cx="609600" cy="455523"/>
          </a:xfrm>
          <a:prstGeom prst="rect">
            <a:avLst/>
          </a:prstGeom>
        </p:spPr>
      </p:pic>
      <p:pic>
        <p:nvPicPr>
          <p:cNvPr id="19" name="Picture 18" descr="Checkmark." title="Checkmark"/>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63600" y="4340017"/>
            <a:ext cx="609600" cy="455523"/>
          </a:xfrm>
          <a:prstGeom prst="rect">
            <a:avLst/>
          </a:prstGeom>
        </p:spPr>
      </p:pic>
    </p:spTree>
    <p:extLst>
      <p:ext uri="{BB962C8B-B14F-4D97-AF65-F5344CB8AC3E}">
        <p14:creationId xmlns:p14="http://schemas.microsoft.com/office/powerpoint/2010/main" val="1444624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descr="Globe encircled by red arrow." title="Earth and Red Arrow"/>
          <p:cNvGrpSpPr/>
          <p:nvPr/>
        </p:nvGrpSpPr>
        <p:grpSpPr>
          <a:xfrm>
            <a:off x="2413293" y="2088107"/>
            <a:ext cx="4337317" cy="3521123"/>
            <a:chOff x="2413293" y="2088107"/>
            <a:chExt cx="4337317" cy="3521123"/>
          </a:xfrm>
        </p:grpSpPr>
        <p:sp>
          <p:nvSpPr>
            <p:cNvPr id="24" name="Rectangle 23"/>
            <p:cNvSpPr/>
            <p:nvPr/>
          </p:nvSpPr>
          <p:spPr bwMode="auto">
            <a:xfrm>
              <a:off x="2413293" y="2088107"/>
              <a:ext cx="4274024" cy="3521123"/>
            </a:xfrm>
            <a:prstGeom prst="rect">
              <a:avLst/>
            </a:prstGeom>
            <a:solidFill>
              <a:schemeClr val="bg1"/>
            </a:solidFill>
            <a:ln w="22225">
              <a:solidFill>
                <a:schemeClr val="tx1"/>
              </a:solidFill>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wrap="none" rtlCol="0" anchor="ctr">
              <a:flatTx/>
            </a:bodyPr>
            <a:lstStyle/>
            <a:p>
              <a:pPr algn="ctr"/>
              <a:endParaRPr lang="en-US" sz="1200" b="1" dirty="0">
                <a:solidFill>
                  <a:schemeClr val="bg1"/>
                </a:solidFill>
                <a:latin typeface="Tahoma" pitchFamily="34" charset="0"/>
              </a:endParaRPr>
            </a:p>
          </p:txBody>
        </p:sp>
        <p:pic>
          <p:nvPicPr>
            <p:cNvPr id="26" name="Picture 4" descr="Globe encircled by red arrow." title="Earth and Red Arrow"/>
            <p:cNvPicPr>
              <a:picLocks noChangeAspect="1" noChangeArrowheads="1"/>
            </p:cNvPicPr>
            <p:nvPr/>
          </p:nvPicPr>
          <p:blipFill rotWithShape="1">
            <a:blip r:embed="rId3"/>
            <a:srcRect t="12666" r="2489" b="12972"/>
            <a:stretch/>
          </p:blipFill>
          <p:spPr bwMode="auto">
            <a:xfrm>
              <a:off x="2476586" y="2218971"/>
              <a:ext cx="4274024" cy="3259394"/>
            </a:xfrm>
            <a:prstGeom prst="rect">
              <a:avLst/>
            </a:prstGeom>
            <a:ln>
              <a:noFill/>
            </a:ln>
            <a:effectLst>
              <a:outerShdw blurRad="292100" dist="139700" dir="2700000" algn="tl" rotWithShape="0">
                <a:srgbClr val="333333">
                  <a:alpha val="65000"/>
                </a:srgbClr>
              </a:outerShdw>
            </a:effectLst>
          </p:spPr>
        </p:pic>
      </p:grpSp>
      <p:sp>
        <p:nvSpPr>
          <p:cNvPr id="27" name="Title 1"/>
          <p:cNvSpPr txBox="1">
            <a:spLocks/>
          </p:cNvSpPr>
          <p:nvPr/>
        </p:nvSpPr>
        <p:spPr>
          <a:xfrm>
            <a:off x="1754392" y="1168878"/>
            <a:ext cx="5718412" cy="656809"/>
          </a:xfrm>
          <a:prstGeom prst="rect">
            <a:avLst/>
          </a:prstGeom>
        </p:spPr>
        <p:txBody>
          <a:bodyPr anchor="b" anchorCtr="0">
            <a:no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fontAlgn="auto">
              <a:spcAft>
                <a:spcPts val="0"/>
              </a:spcAft>
              <a:defRPr/>
            </a:pPr>
            <a:br>
              <a:rPr lang="en-US" sz="3600" dirty="0">
                <a:ln w="900" cmpd="sng">
                  <a:solidFill>
                    <a:schemeClr val="accent1">
                      <a:satMod val="190000"/>
                      <a:alpha val="55000"/>
                    </a:schemeClr>
                  </a:solidFill>
                  <a:prstDash val="solid"/>
                </a:ln>
                <a:solidFill>
                  <a:srgbClr val="0039A6"/>
                </a:solidFill>
              </a:rPr>
            </a:br>
            <a:r>
              <a:rPr lang="en-US" sz="3200" b="0" dirty="0">
                <a:solidFill>
                  <a:srgbClr val="0039A6"/>
                </a:solidFill>
                <a:latin typeface="Century Gothic" panose="020B0502020202020204" pitchFamily="34" charset="0"/>
              </a:rPr>
              <a:t>A Public Health Approach</a:t>
            </a:r>
          </a:p>
        </p:txBody>
      </p:sp>
      <p:sp>
        <p:nvSpPr>
          <p:cNvPr id="7" name="Title 1"/>
          <p:cNvSpPr txBox="1">
            <a:spLocks/>
          </p:cNvSpPr>
          <p:nvPr/>
        </p:nvSpPr>
        <p:spPr>
          <a:xfrm>
            <a:off x="1754392" y="609600"/>
            <a:ext cx="5718412" cy="656809"/>
          </a:xfrm>
          <a:prstGeom prst="rect">
            <a:avLst/>
          </a:prstGeom>
        </p:spPr>
        <p:txBody>
          <a:bodyPr anchor="b" anchorCtr="0">
            <a:no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fontAlgn="auto">
              <a:spcAft>
                <a:spcPts val="0"/>
              </a:spcAft>
              <a:defRPr/>
            </a:pPr>
            <a:br>
              <a:rPr lang="en-US" sz="3600" dirty="0">
                <a:ln w="900" cmpd="sng">
                  <a:solidFill>
                    <a:schemeClr val="accent1">
                      <a:satMod val="190000"/>
                      <a:alpha val="55000"/>
                    </a:schemeClr>
                  </a:solidFill>
                  <a:prstDash val="solid"/>
                </a:ln>
                <a:solidFill>
                  <a:srgbClr val="0039A6"/>
                </a:solidFill>
                <a:effectLst>
                  <a:innerShdw blurRad="101600" dist="76200" dir="5400000">
                    <a:schemeClr val="accent1">
                      <a:satMod val="190000"/>
                      <a:tint val="100000"/>
                      <a:alpha val="74000"/>
                    </a:schemeClr>
                  </a:innerShdw>
                </a:effectLst>
              </a:rPr>
            </a:br>
            <a:r>
              <a:rPr lang="en-US" sz="3200" b="0" dirty="0">
                <a:solidFill>
                  <a:srgbClr val="0039A6"/>
                </a:solidFill>
                <a:latin typeface="Century Gothic" panose="020B0502020202020204" pitchFamily="34" charset="0"/>
              </a:rPr>
              <a:t>Topic 3</a:t>
            </a:r>
          </a:p>
        </p:txBody>
      </p:sp>
      <p:sp>
        <p:nvSpPr>
          <p:cNvPr id="6" name="Slide Number Placeholder 1"/>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A420517B-503E-44E1-A5A3-88F773F5D377}" type="slidenum">
              <a:rPr lang="en-US" sz="1400" smtClean="0">
                <a:effectLst/>
                <a:latin typeface="Myriad Web Pro"/>
              </a:rPr>
              <a:pPr algn="r">
                <a:defRPr/>
              </a:pPr>
              <a:t>16</a:t>
            </a:fld>
            <a:endParaRPr lang="en-US" sz="1400" dirty="0">
              <a:effectLst/>
              <a:latin typeface="Myriad Web Pro"/>
            </a:endParaRPr>
          </a:p>
        </p:txBody>
      </p:sp>
    </p:spTree>
    <p:extLst>
      <p:ext uri="{BB962C8B-B14F-4D97-AF65-F5344CB8AC3E}">
        <p14:creationId xmlns:p14="http://schemas.microsoft.com/office/powerpoint/2010/main" val="11962686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ChangeArrowheads="1"/>
          </p:cNvSpPr>
          <p:nvPr/>
        </p:nvSpPr>
        <p:spPr bwMode="auto">
          <a:xfrm>
            <a:off x="0" y="0"/>
            <a:ext cx="9144000" cy="6858000"/>
          </a:xfrm>
          <a:prstGeom prst="rect">
            <a:avLst/>
          </a:prstGeom>
          <a:noFill/>
          <a:ln w="9525">
            <a:noFill/>
            <a:miter lim="800000"/>
            <a:headEnd/>
            <a:tailEnd/>
          </a:ln>
        </p:spPr>
        <p:txBody>
          <a:bodyPr wrap="none" anchor="ctr"/>
          <a:lstStyle/>
          <a:p>
            <a:endParaRPr lang="en-US" dirty="0">
              <a:solidFill>
                <a:srgbClr val="0039A6"/>
              </a:solidFill>
            </a:endParaRPr>
          </a:p>
        </p:txBody>
      </p:sp>
      <p:sp>
        <p:nvSpPr>
          <p:cNvPr id="11" name="Title 1"/>
          <p:cNvSpPr txBox="1">
            <a:spLocks/>
          </p:cNvSpPr>
          <p:nvPr/>
        </p:nvSpPr>
        <p:spPr>
          <a:xfrm>
            <a:off x="1777090" y="512069"/>
            <a:ext cx="5718412" cy="656809"/>
          </a:xfrm>
          <a:prstGeom prst="rect">
            <a:avLst/>
          </a:prstGeom>
        </p:spPr>
        <p:txBody>
          <a:bodyPr anchor="b" anchorCtr="0">
            <a:no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fontAlgn="auto">
              <a:spcAft>
                <a:spcPts val="0"/>
              </a:spcAft>
              <a:defRPr/>
            </a:pPr>
            <a:br>
              <a:rPr lang="en-US" sz="3600" dirty="0">
                <a:ln w="900" cmpd="sng">
                  <a:solidFill>
                    <a:schemeClr val="accent1">
                      <a:satMod val="190000"/>
                      <a:alpha val="55000"/>
                    </a:schemeClr>
                  </a:solidFill>
                  <a:prstDash val="solid"/>
                </a:ln>
                <a:solidFill>
                  <a:srgbClr val="0039A6"/>
                </a:solidFill>
              </a:rPr>
            </a:br>
            <a:r>
              <a:rPr lang="en-US" sz="3000" b="0" dirty="0">
                <a:solidFill>
                  <a:srgbClr val="0039A6"/>
                </a:solidFill>
                <a:latin typeface="Century Gothic" panose="020B0502020202020204" pitchFamily="34" charset="0"/>
              </a:rPr>
              <a:t>A Public Health Approach</a:t>
            </a:r>
          </a:p>
        </p:txBody>
      </p:sp>
      <p:cxnSp>
        <p:nvCxnSpPr>
          <p:cNvPr id="14" name="Straight Connector 13"/>
          <p:cNvCxnSpPr/>
          <p:nvPr/>
        </p:nvCxnSpPr>
        <p:spPr>
          <a:xfrm>
            <a:off x="570725" y="1168878"/>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70725" y="2460600"/>
            <a:ext cx="1752600" cy="400110"/>
          </a:xfrm>
          <a:prstGeom prst="rect">
            <a:avLst/>
          </a:prstGeom>
          <a:noFill/>
        </p:spPr>
        <p:txBody>
          <a:bodyPr wrap="square" rtlCol="0">
            <a:spAutoFit/>
          </a:bodyPr>
          <a:lstStyle/>
          <a:p>
            <a:pPr algn="ctr"/>
            <a:r>
              <a:rPr lang="en-US" sz="2000" dirty="0">
                <a:solidFill>
                  <a:srgbClr val="0039A6"/>
                </a:solidFill>
                <a:effectLst/>
                <a:latin typeface="Century Gothic" panose="020B0502020202020204" pitchFamily="34" charset="0"/>
              </a:rPr>
              <a:t>Surveillance</a:t>
            </a:r>
          </a:p>
        </p:txBody>
      </p:sp>
      <p:sp>
        <p:nvSpPr>
          <p:cNvPr id="12" name="TextBox 11"/>
          <p:cNvSpPr txBox="1"/>
          <p:nvPr/>
        </p:nvSpPr>
        <p:spPr>
          <a:xfrm>
            <a:off x="2618198" y="2309056"/>
            <a:ext cx="1905000" cy="707886"/>
          </a:xfrm>
          <a:prstGeom prst="rect">
            <a:avLst/>
          </a:prstGeom>
          <a:noFill/>
        </p:spPr>
        <p:txBody>
          <a:bodyPr wrap="square" rtlCol="0">
            <a:spAutoFit/>
          </a:bodyPr>
          <a:lstStyle/>
          <a:p>
            <a:pPr algn="ctr"/>
            <a:r>
              <a:rPr lang="en-US" sz="2000" dirty="0">
                <a:solidFill>
                  <a:srgbClr val="0039A6"/>
                </a:solidFill>
                <a:effectLst/>
                <a:latin typeface="Century Gothic" panose="020B0502020202020204" pitchFamily="34" charset="0"/>
              </a:rPr>
              <a:t>Risk Factor Identification</a:t>
            </a:r>
          </a:p>
        </p:txBody>
      </p:sp>
      <p:sp>
        <p:nvSpPr>
          <p:cNvPr id="13" name="TextBox 12"/>
          <p:cNvSpPr txBox="1"/>
          <p:nvPr/>
        </p:nvSpPr>
        <p:spPr>
          <a:xfrm>
            <a:off x="4732106" y="2306712"/>
            <a:ext cx="1752600" cy="707886"/>
          </a:xfrm>
          <a:prstGeom prst="rect">
            <a:avLst/>
          </a:prstGeom>
          <a:noFill/>
        </p:spPr>
        <p:txBody>
          <a:bodyPr wrap="square" rtlCol="0">
            <a:spAutoFit/>
          </a:bodyPr>
          <a:lstStyle/>
          <a:p>
            <a:pPr algn="ctr"/>
            <a:r>
              <a:rPr lang="en-US" sz="2000" dirty="0">
                <a:solidFill>
                  <a:srgbClr val="0039A6"/>
                </a:solidFill>
                <a:effectLst/>
                <a:latin typeface="Century Gothic" panose="020B0502020202020204" pitchFamily="34" charset="0"/>
              </a:rPr>
              <a:t>Intervention</a:t>
            </a:r>
          </a:p>
          <a:p>
            <a:pPr algn="ctr"/>
            <a:r>
              <a:rPr lang="en-US" sz="2000" dirty="0">
                <a:solidFill>
                  <a:srgbClr val="0039A6"/>
                </a:solidFill>
                <a:effectLst/>
                <a:latin typeface="Century Gothic" panose="020B0502020202020204" pitchFamily="34" charset="0"/>
              </a:rPr>
              <a:t>Evaluation</a:t>
            </a:r>
          </a:p>
        </p:txBody>
      </p:sp>
      <p:sp>
        <p:nvSpPr>
          <p:cNvPr id="15" name="TextBox 14"/>
          <p:cNvSpPr txBox="1"/>
          <p:nvPr/>
        </p:nvSpPr>
        <p:spPr>
          <a:xfrm>
            <a:off x="6705599" y="2466945"/>
            <a:ext cx="2203109" cy="400110"/>
          </a:xfrm>
          <a:prstGeom prst="rect">
            <a:avLst/>
          </a:prstGeom>
          <a:noFill/>
        </p:spPr>
        <p:txBody>
          <a:bodyPr wrap="square" rtlCol="0">
            <a:spAutoFit/>
          </a:bodyPr>
          <a:lstStyle/>
          <a:p>
            <a:pPr algn="ctr"/>
            <a:r>
              <a:rPr lang="en-US" sz="2000" dirty="0">
                <a:solidFill>
                  <a:srgbClr val="0039A6"/>
                </a:solidFill>
                <a:effectLst/>
                <a:latin typeface="Century Gothic" panose="020B0502020202020204" pitchFamily="34" charset="0"/>
              </a:rPr>
              <a:t>Implementation</a:t>
            </a:r>
          </a:p>
        </p:txBody>
      </p:sp>
      <p:pic>
        <p:nvPicPr>
          <p:cNvPr id="3" name="Picture 2" descr="The four questions to ask when using the public health approach and the term &quot;Problem&quot; on the far left with an arrow pointing to the term &quot;Response&quot; on the far right." title="A Public Health Approach"/>
          <p:cNvPicPr>
            <a:picLocks noChangeAspect="1"/>
          </p:cNvPicPr>
          <p:nvPr/>
        </p:nvPicPr>
        <p:blipFill rotWithShape="1">
          <a:blip r:embed="rId3">
            <a:extLst>
              <a:ext uri="{28A0092B-C50C-407E-A947-70E740481C1C}">
                <a14:useLocalDpi xmlns:a14="http://schemas.microsoft.com/office/drawing/2010/main" val="0"/>
              </a:ext>
            </a:extLst>
          </a:blip>
          <a:srcRect t="20415"/>
          <a:stretch/>
        </p:blipFill>
        <p:spPr>
          <a:xfrm>
            <a:off x="344535" y="2936114"/>
            <a:ext cx="8564173" cy="2396438"/>
          </a:xfrm>
          <a:prstGeom prst="rect">
            <a:avLst/>
          </a:prstGeom>
        </p:spPr>
      </p:pic>
      <p:sp>
        <p:nvSpPr>
          <p:cNvPr id="16" name="Slide Number Placeholder 1"/>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A420517B-503E-44E1-A5A3-88F773F5D377}" type="slidenum">
              <a:rPr lang="en-US" sz="1400" smtClean="0">
                <a:effectLst/>
                <a:latin typeface="Myriad Web Pro"/>
              </a:rPr>
              <a:pPr algn="r">
                <a:defRPr/>
              </a:pPr>
              <a:t>17</a:t>
            </a:fld>
            <a:endParaRPr lang="en-US" sz="1400" dirty="0">
              <a:effectLst/>
              <a:latin typeface="Myriad Web Pro"/>
            </a:endParaRPr>
          </a:p>
        </p:txBody>
      </p:sp>
      <p:pic>
        <p:nvPicPr>
          <p:cNvPr id="7170" name="Picture 2" descr="Arrow pointing to the first step." title="Arr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715" y="1469874"/>
            <a:ext cx="84137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descr="Arrow pointing to the second step." title="Arr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1447800"/>
            <a:ext cx="83502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descr="Arrow pointing to the third step." title="Arr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90893" y="1447799"/>
            <a:ext cx="83502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descr="Arrow pointing to the fourth step." title="Arr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9640" y="1474031"/>
            <a:ext cx="83502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2826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7170"/>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717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7171"/>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717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7172"/>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71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434645" y="508570"/>
            <a:ext cx="6223910" cy="656809"/>
          </a:xfrm>
          <a:prstGeom prst="rect">
            <a:avLst/>
          </a:prstGeom>
        </p:spPr>
        <p:txBody>
          <a:bodyPr anchor="b" anchorCtr="0">
            <a:no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fontAlgn="auto">
              <a:spcAft>
                <a:spcPts val="0"/>
              </a:spcAft>
              <a:defRPr/>
            </a:pPr>
            <a:br>
              <a:rPr lang="en-US" sz="3600" dirty="0">
                <a:ln w="900" cmpd="sng">
                  <a:solidFill>
                    <a:schemeClr val="accent1">
                      <a:satMod val="190000"/>
                      <a:alpha val="55000"/>
                    </a:schemeClr>
                  </a:solidFill>
                  <a:prstDash val="solid"/>
                </a:ln>
                <a:solidFill>
                  <a:srgbClr val="0039A6"/>
                </a:solidFill>
              </a:rPr>
            </a:br>
            <a:r>
              <a:rPr lang="en-US" sz="3000" b="0" dirty="0">
                <a:solidFill>
                  <a:srgbClr val="0039A6"/>
                </a:solidFill>
                <a:latin typeface="Century Gothic" panose="020B0502020202020204" pitchFamily="34" charset="0"/>
              </a:rPr>
              <a:t>Public Health Core Sciences</a:t>
            </a:r>
          </a:p>
        </p:txBody>
      </p:sp>
      <p:pic>
        <p:nvPicPr>
          <p:cNvPr id="8" name="Picture 7" descr="Public Health 101 Series image surrounded by icons representing prevention effectiveness, epidemiology, laboratory, informatics, and surveillance." title="Public Health Core Scienc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1371600"/>
            <a:ext cx="5473938" cy="4758390"/>
          </a:xfrm>
          <a:prstGeom prst="rect">
            <a:avLst/>
          </a:prstGeom>
        </p:spPr>
      </p:pic>
      <p:cxnSp>
        <p:nvCxnSpPr>
          <p:cNvPr id="9" name="Straight Connector 8"/>
          <p:cNvCxnSpPr/>
          <p:nvPr/>
        </p:nvCxnSpPr>
        <p:spPr>
          <a:xfrm>
            <a:off x="555658" y="12954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lgn="r">
              <a:defRPr/>
            </a:pPr>
            <a:fld id="{07D65CA8-24BD-4619-B65A-9A6DFCCF4B56}" type="slidenum">
              <a:rPr lang="en-US" smtClean="0"/>
              <a:pPr algn="r">
                <a:defRPr/>
              </a:pPr>
              <a:t>18</a:t>
            </a:fld>
            <a:endParaRPr lang="en-US" dirty="0"/>
          </a:p>
        </p:txBody>
      </p:sp>
    </p:spTree>
    <p:extLst>
      <p:ext uri="{BB962C8B-B14F-4D97-AF65-F5344CB8AC3E}">
        <p14:creationId xmlns:p14="http://schemas.microsoft.com/office/powerpoint/2010/main" val="1150750957"/>
      </p:ext>
    </p:extLst>
  </p:cSld>
  <p:clrMapOvr>
    <a:masterClrMapping/>
  </p:clrMapOvr>
  <mc:AlternateContent xmlns:mc="http://schemas.openxmlformats.org/markup-compatibility/2006" xmlns:p14="http://schemas.microsoft.com/office/powerpoint/2010/main">
    <mc:Choice Requires="p14">
      <p:transition spd="slow" p14:dur="45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70725" y="614880"/>
            <a:ext cx="8131141" cy="553998"/>
          </a:xfrm>
          <a:prstGeom prst="rect">
            <a:avLst/>
          </a:prstGeom>
          <a:noFill/>
          <a:ln w="19050">
            <a:noFill/>
          </a:ln>
        </p:spPr>
        <p:txBody>
          <a:bodyPr wrap="square" rtlCol="0">
            <a:spAutoFit/>
          </a:bodyPr>
          <a:lstStyle/>
          <a:p>
            <a:pPr algn="ctr"/>
            <a:r>
              <a:rPr lang="en-US" sz="3000" dirty="0">
                <a:solidFill>
                  <a:srgbClr val="0039A6"/>
                </a:solidFill>
                <a:effectLst/>
                <a:latin typeface="Century Gothic" panose="020B0502020202020204" pitchFamily="34" charset="0"/>
              </a:rPr>
              <a:t>Cholera — A Public Health Approach</a:t>
            </a:r>
          </a:p>
        </p:txBody>
      </p:sp>
      <p:sp>
        <p:nvSpPr>
          <p:cNvPr id="7" name="Rectangle 6"/>
          <p:cNvSpPr/>
          <p:nvPr/>
        </p:nvSpPr>
        <p:spPr>
          <a:xfrm>
            <a:off x="4785360" y="1752600"/>
            <a:ext cx="3812728" cy="2862322"/>
          </a:xfrm>
          <a:prstGeom prst="rect">
            <a:avLst/>
          </a:prstGeom>
        </p:spPr>
        <p:txBody>
          <a:bodyPr wrap="square">
            <a:spAutoFit/>
          </a:bodyPr>
          <a:lstStyle/>
          <a:p>
            <a:r>
              <a:rPr lang="en-US" sz="2000" dirty="0">
                <a:solidFill>
                  <a:srgbClr val="0039A6"/>
                </a:solidFill>
                <a:effectLst/>
                <a:latin typeface="Century Gothic" panose="020B0502020202020204" pitchFamily="34" charset="0"/>
              </a:rPr>
              <a:t>Cholera, a fatal intestinal disease, was rampant during the early 1800s in London, causing death to tens of thousands of people in the area. Cholera was commonly thought to be caused by bad air from rotting organic matter.</a:t>
            </a:r>
          </a:p>
        </p:txBody>
      </p:sp>
      <p:cxnSp>
        <p:nvCxnSpPr>
          <p:cNvPr id="11" name="Straight Connector 10"/>
          <p:cNvCxnSpPr/>
          <p:nvPr/>
        </p:nvCxnSpPr>
        <p:spPr>
          <a:xfrm>
            <a:off x="570725" y="1168878"/>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11670" y="4610219"/>
            <a:ext cx="3795208" cy="400110"/>
          </a:xfrm>
          <a:prstGeom prst="rect">
            <a:avLst/>
          </a:prstGeom>
          <a:noFill/>
        </p:spPr>
        <p:txBody>
          <a:bodyPr wrap="square" rtlCol="0">
            <a:spAutoFit/>
          </a:bodyPr>
          <a:lstStyle/>
          <a:p>
            <a:pPr algn="ctr"/>
            <a:r>
              <a:rPr lang="en-US" sz="1000" dirty="0">
                <a:effectLst/>
                <a:latin typeface="Arial" pitchFamily="34" charset="0"/>
                <a:cs typeface="Arial" pitchFamily="34" charset="0"/>
              </a:rPr>
              <a:t>Photo: TJ Kirn, MJ Lafferty, CMP Sandoe, and R Taylor,</a:t>
            </a:r>
            <a:br>
              <a:rPr lang="en-US" sz="1000" dirty="0">
                <a:effectLst/>
                <a:latin typeface="Arial" pitchFamily="34" charset="0"/>
                <a:cs typeface="Arial" pitchFamily="34" charset="0"/>
              </a:rPr>
            </a:br>
            <a:r>
              <a:rPr lang="en-US" sz="1000" dirty="0">
                <a:effectLst/>
                <a:latin typeface="Arial" pitchFamily="34" charset="0"/>
                <a:cs typeface="Arial" pitchFamily="34" charset="0"/>
              </a:rPr>
              <a:t>Dartmouth Medical School</a:t>
            </a:r>
          </a:p>
        </p:txBody>
      </p:sp>
      <p:sp>
        <p:nvSpPr>
          <p:cNvPr id="2" name="Slide Number Placeholder 1"/>
          <p:cNvSpPr>
            <a:spLocks noGrp="1"/>
          </p:cNvSpPr>
          <p:nvPr>
            <p:ph type="sldNum" sz="quarter" idx="12"/>
          </p:nvPr>
        </p:nvSpPr>
        <p:spPr/>
        <p:txBody>
          <a:bodyPr/>
          <a:lstStyle/>
          <a:p>
            <a:pPr algn="r">
              <a:defRPr/>
            </a:pPr>
            <a:fld id="{B8477CA6-37AB-49C2-B88B-8C89FDB7A7DF}" type="slidenum">
              <a:rPr lang="en-US" smtClean="0"/>
              <a:pPr algn="r">
                <a:defRPr/>
              </a:pPr>
              <a:t>19</a:t>
            </a:fld>
            <a:endParaRPr lang="en-US" dirty="0"/>
          </a:p>
        </p:txBody>
      </p:sp>
      <p:pic>
        <p:nvPicPr>
          <p:cNvPr id="8" name="Picture 2" descr="Microscope image of cholera bacteria." title="Cholera"/>
          <p:cNvPicPr>
            <a:picLocks noChangeAspect="1" noChangeArrowheads="1"/>
          </p:cNvPicPr>
          <p:nvPr/>
        </p:nvPicPr>
        <p:blipFill rotWithShape="1">
          <a:blip r:embed="rId3">
            <a:extLst>
              <a:ext uri="{28A0092B-C50C-407E-A947-70E740481C1C}">
                <a14:useLocalDpi xmlns:a14="http://schemas.microsoft.com/office/drawing/2010/main" val="0"/>
              </a:ext>
            </a:extLst>
          </a:blip>
          <a:srcRect b="9606"/>
          <a:stretch/>
        </p:blipFill>
        <p:spPr bwMode="auto">
          <a:xfrm>
            <a:off x="540245" y="1841919"/>
            <a:ext cx="3795208" cy="2683684"/>
          </a:xfrm>
          <a:prstGeom prst="rect">
            <a:avLst/>
          </a:prstGeom>
          <a:noFill/>
          <a:ln w="22225">
            <a:solidFill>
              <a:srgbClr val="0039A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3015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775969" y="1524000"/>
            <a:ext cx="7910830" cy="3810000"/>
          </a:xfrm>
        </p:spPr>
        <p:txBody>
          <a:bodyPr/>
          <a:lstStyle/>
          <a:p>
            <a:pPr marL="0" indent="0" algn="ctr">
              <a:buNone/>
            </a:pPr>
            <a:r>
              <a:rPr lang="en-US" sz="2800" b="0" spc="150" dirty="0">
                <a:ln w="11430"/>
                <a:solidFill>
                  <a:srgbClr val="0039A6"/>
                </a:solidFill>
                <a:latin typeface="Century Gothic" panose="020B0502020202020204" pitchFamily="34" charset="0"/>
              </a:rPr>
              <a:t>Introduction to Public Health</a:t>
            </a:r>
          </a:p>
          <a:p>
            <a:pPr marL="0" indent="0">
              <a:buNone/>
            </a:pPr>
            <a:endParaRPr lang="en-US" sz="2200" b="0" dirty="0">
              <a:solidFill>
                <a:srgbClr val="0039A6"/>
              </a:solidFill>
              <a:latin typeface="Century Gothic" panose="020B0502020202020204" pitchFamily="34" charset="0"/>
            </a:endParaRPr>
          </a:p>
          <a:p>
            <a:pPr marL="0" indent="0">
              <a:buNone/>
            </a:pPr>
            <a:r>
              <a:rPr lang="en-US" sz="2200" b="0" dirty="0">
                <a:solidFill>
                  <a:srgbClr val="0039A6"/>
                </a:solidFill>
                <a:latin typeface="Century Gothic" panose="020B0502020202020204" pitchFamily="34" charset="0"/>
              </a:rPr>
              <a:t>1. Public Health Definition and Key Terms</a:t>
            </a:r>
          </a:p>
          <a:p>
            <a:pPr marL="0" indent="0">
              <a:buNone/>
            </a:pPr>
            <a:r>
              <a:rPr lang="en-US" sz="2200" b="0" dirty="0">
                <a:solidFill>
                  <a:srgbClr val="0039A6"/>
                </a:solidFill>
                <a:latin typeface="Century Gothic" panose="020B0502020202020204" pitchFamily="34" charset="0"/>
              </a:rPr>
              <a:t>2. History of Public Health</a:t>
            </a:r>
          </a:p>
          <a:p>
            <a:pPr marL="0" indent="0">
              <a:buNone/>
            </a:pPr>
            <a:r>
              <a:rPr lang="en-US" sz="2200" b="0" dirty="0">
                <a:solidFill>
                  <a:srgbClr val="0039A6"/>
                </a:solidFill>
                <a:latin typeface="Century Gothic" panose="020B0502020202020204" pitchFamily="34" charset="0"/>
              </a:rPr>
              <a:t>3. A Public Health Approach</a:t>
            </a:r>
          </a:p>
          <a:p>
            <a:pPr marL="0" indent="0">
              <a:buNone/>
            </a:pPr>
            <a:r>
              <a:rPr lang="en-US" sz="2200" b="0" dirty="0">
                <a:solidFill>
                  <a:srgbClr val="0039A6"/>
                </a:solidFill>
                <a:latin typeface="Century Gothic" panose="020B0502020202020204" pitchFamily="34" charset="0"/>
              </a:rPr>
              <a:t>4. Core Functions and Essential Services of Public Health</a:t>
            </a:r>
          </a:p>
          <a:p>
            <a:pPr marL="0" indent="0">
              <a:buNone/>
            </a:pPr>
            <a:r>
              <a:rPr lang="en-US" sz="2200" b="0" dirty="0">
                <a:solidFill>
                  <a:srgbClr val="0039A6"/>
                </a:solidFill>
                <a:latin typeface="Century Gothic" panose="020B0502020202020204" pitchFamily="34" charset="0"/>
              </a:rPr>
              <a:t>5. Stakeholder Roles in Public Health </a:t>
            </a:r>
          </a:p>
          <a:p>
            <a:pPr marL="0" indent="0">
              <a:buNone/>
            </a:pPr>
            <a:r>
              <a:rPr lang="en-US" sz="2200" b="0" dirty="0">
                <a:solidFill>
                  <a:srgbClr val="0039A6"/>
                </a:solidFill>
                <a:latin typeface="Century Gothic" panose="020B0502020202020204" pitchFamily="34" charset="0"/>
              </a:rPr>
              <a:t>6. Determining and Influencing the Public’s Health</a:t>
            </a:r>
          </a:p>
          <a:p>
            <a:pPr marL="0" indent="0">
              <a:buNone/>
            </a:pPr>
            <a:endParaRPr lang="en-US" sz="2200" b="0" dirty="0">
              <a:solidFill>
                <a:srgbClr val="0039A6"/>
              </a:solidFill>
            </a:endParaRPr>
          </a:p>
        </p:txBody>
      </p:sp>
      <p:sp>
        <p:nvSpPr>
          <p:cNvPr id="5" name="Title 4"/>
          <p:cNvSpPr>
            <a:spLocks noGrp="1"/>
          </p:cNvSpPr>
          <p:nvPr>
            <p:ph type="title"/>
          </p:nvPr>
        </p:nvSpPr>
        <p:spPr>
          <a:xfrm>
            <a:off x="555009" y="838200"/>
            <a:ext cx="8131790" cy="563562"/>
          </a:xfrm>
        </p:spPr>
        <p:txBody>
          <a:bodyPr anchor="t"/>
          <a:lstStyle/>
          <a:p>
            <a:r>
              <a:rPr lang="en-US" sz="3000" b="0" dirty="0">
                <a:solidFill>
                  <a:srgbClr val="0039A6"/>
                </a:solidFill>
                <a:latin typeface="Century Gothic" panose="020B0502020202020204" pitchFamily="34" charset="0"/>
              </a:rPr>
              <a:t>Course Topics</a:t>
            </a:r>
          </a:p>
        </p:txBody>
      </p:sp>
      <p:cxnSp>
        <p:nvCxnSpPr>
          <p:cNvPr id="7" name="Straight Connector 6"/>
          <p:cNvCxnSpPr/>
          <p:nvPr/>
        </p:nvCxnSpPr>
        <p:spPr>
          <a:xfrm>
            <a:off x="555658" y="15240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6" name="Slide Number Placeholder 1"/>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A420517B-503E-44E1-A5A3-88F773F5D377}" type="slidenum">
              <a:rPr lang="en-US" sz="1400" smtClean="0">
                <a:effectLst/>
                <a:latin typeface="Myriad Web Pro"/>
              </a:rPr>
              <a:pPr algn="r">
                <a:defRPr/>
              </a:pPr>
              <a:t>2</a:t>
            </a:fld>
            <a:endParaRPr lang="en-US" sz="1400" dirty="0">
              <a:effectLst/>
              <a:latin typeface="Myriad Web Pro"/>
            </a:endParaRPr>
          </a:p>
        </p:txBody>
      </p:sp>
    </p:spTree>
    <p:extLst>
      <p:ext uri="{BB962C8B-B14F-4D97-AF65-F5344CB8AC3E}">
        <p14:creationId xmlns:p14="http://schemas.microsoft.com/office/powerpoint/2010/main" val="16649524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55006" y="578659"/>
            <a:ext cx="8146859" cy="553998"/>
          </a:xfrm>
          <a:prstGeom prst="rect">
            <a:avLst/>
          </a:prstGeom>
          <a:noFill/>
          <a:ln w="19050">
            <a:noFill/>
          </a:ln>
        </p:spPr>
        <p:txBody>
          <a:bodyPr wrap="square" rtlCol="0">
            <a:spAutoFit/>
          </a:bodyPr>
          <a:lstStyle/>
          <a:p>
            <a:pPr algn="ctr"/>
            <a:r>
              <a:rPr lang="en-US" sz="3000" dirty="0">
                <a:solidFill>
                  <a:srgbClr val="0039A6"/>
                </a:solidFill>
                <a:effectLst/>
                <a:latin typeface="Century Gothic" panose="020B0502020202020204" pitchFamily="34" charset="0"/>
              </a:rPr>
              <a:t>John Snow, Physician</a:t>
            </a:r>
          </a:p>
        </p:txBody>
      </p:sp>
      <p:sp>
        <p:nvSpPr>
          <p:cNvPr id="15" name="Content Placeholder 2"/>
          <p:cNvSpPr txBox="1">
            <a:spLocks/>
          </p:cNvSpPr>
          <p:nvPr/>
        </p:nvSpPr>
        <p:spPr>
          <a:xfrm>
            <a:off x="4038600" y="2035743"/>
            <a:ext cx="3974914" cy="952500"/>
          </a:xfrm>
          <a:prstGeom prst="rect">
            <a:avLst/>
          </a:prstGeom>
        </p:spPr>
        <p:txBody>
          <a:bodyPr/>
          <a:lstStyle>
            <a:lvl1pPr marL="342900" indent="-342900" algn="l" defTabSz="914400" rtl="0" eaLnBrk="1" latinLnBrk="0" hangingPunct="1">
              <a:spcBef>
                <a:spcPct val="20000"/>
              </a:spcBef>
              <a:buClr>
                <a:schemeClr val="tx1"/>
              </a:buClr>
              <a:buSzPct val="70000"/>
              <a:buFont typeface="Wingdings" pitchFamily="2" charset="2"/>
              <a:buChar char="q"/>
              <a:defRPr sz="2400" b="1" kern="1200" baseline="0">
                <a:solidFill>
                  <a:schemeClr val="bg2"/>
                </a:solidFill>
                <a:latin typeface="+mn-lt"/>
                <a:ea typeface="+mn-ea"/>
                <a:cs typeface="+mn-cs"/>
              </a:defRPr>
            </a:lvl1pPr>
            <a:lvl2pPr marL="742950" indent="-285750" algn="l" defTabSz="914400" rtl="0" eaLnBrk="1" latinLnBrk="0" hangingPunct="1">
              <a:spcBef>
                <a:spcPct val="20000"/>
              </a:spcBef>
              <a:buClr>
                <a:schemeClr val="tx1"/>
              </a:buClr>
              <a:buSzPct val="100000"/>
              <a:buFont typeface="Wingdings" pitchFamily="2" charset="2"/>
              <a:buChar char="§"/>
              <a:defRPr sz="2000" i="0" u="none" kern="1200">
                <a:solidFill>
                  <a:schemeClr val="bg2"/>
                </a:solidFill>
                <a:latin typeface="+mn-lt"/>
                <a:ea typeface="+mn-ea"/>
                <a:cs typeface="+mn-cs"/>
              </a:defRPr>
            </a:lvl2pPr>
            <a:lvl3pPr marL="1143000" indent="-228600" algn="l" defTabSz="914400" rtl="0" eaLnBrk="1" latinLnBrk="0" hangingPunct="1">
              <a:spcBef>
                <a:spcPct val="20000"/>
              </a:spcBef>
              <a:buClr>
                <a:schemeClr val="tx1"/>
              </a:buClr>
              <a:buSzPct val="100000"/>
              <a:buFont typeface="Arial" pitchFamily="34" charset="0"/>
              <a:buChar char="•"/>
              <a:defRPr sz="1800" i="0" kern="1200">
                <a:solidFill>
                  <a:schemeClr val="bg2"/>
                </a:solidFill>
                <a:latin typeface="+mn-lt"/>
                <a:ea typeface="+mn-ea"/>
                <a:cs typeface="+mn-cs"/>
              </a:defRPr>
            </a:lvl3pPr>
            <a:lvl4pPr marL="1600200" indent="-228600" algn="l" defTabSz="914400" rtl="0" eaLnBrk="1" latinLnBrk="0" hangingPunct="1">
              <a:spcBef>
                <a:spcPct val="20000"/>
              </a:spcBef>
              <a:buClr>
                <a:schemeClr val="tx1"/>
              </a:buClr>
              <a:buSzPct val="70000"/>
              <a:buFont typeface="Courier New" pitchFamily="49" charset="0"/>
              <a:buChar char="o"/>
              <a:defRPr sz="1800" i="0" kern="1200" baseline="0">
                <a:solidFill>
                  <a:schemeClr val="bg2"/>
                </a:solidFill>
                <a:latin typeface="+mn-lt"/>
                <a:ea typeface="+mn-ea"/>
                <a:cs typeface="+mn-cs"/>
              </a:defRPr>
            </a:lvl4pPr>
            <a:lvl5pPr marL="2057400" indent="-228600" algn="l" defTabSz="914400" rtl="0" eaLnBrk="1" latinLnBrk="0" hangingPunct="1">
              <a:spcBef>
                <a:spcPct val="20000"/>
              </a:spcBef>
              <a:buClr>
                <a:schemeClr val="tx1"/>
              </a:buClr>
              <a:buSzPct val="70000"/>
              <a:buFont typeface="Arial" pitchFamily="34" charset="0"/>
              <a:buChar char="•"/>
              <a:defRPr sz="1800" i="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en-US" sz="2000" b="0" dirty="0">
                <a:solidFill>
                  <a:srgbClr val="0039A6"/>
                </a:solidFill>
                <a:effectLst/>
                <a:latin typeface="Century Gothic" panose="020B0502020202020204" pitchFamily="34" charset="0"/>
              </a:rPr>
              <a:t>John Snow is best known for his work tracing the source of the cholera outbreak and is considered the father of modern epidemiology.</a:t>
            </a:r>
          </a:p>
        </p:txBody>
      </p:sp>
      <p:cxnSp>
        <p:nvCxnSpPr>
          <p:cNvPr id="6" name="Straight Connector 5"/>
          <p:cNvCxnSpPr/>
          <p:nvPr/>
        </p:nvCxnSpPr>
        <p:spPr>
          <a:xfrm>
            <a:off x="570725" y="1168878"/>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199949" y="4731230"/>
            <a:ext cx="2152852" cy="400110"/>
          </a:xfrm>
          <a:prstGeom prst="rect">
            <a:avLst/>
          </a:prstGeom>
          <a:noFill/>
        </p:spPr>
        <p:txBody>
          <a:bodyPr wrap="square" rtlCol="0">
            <a:spAutoFit/>
          </a:bodyPr>
          <a:lstStyle/>
          <a:p>
            <a:pPr algn="ctr"/>
            <a:r>
              <a:rPr lang="en-US" sz="1000" dirty="0">
                <a:effectLst/>
                <a:latin typeface="Arial" pitchFamily="34" charset="0"/>
                <a:cs typeface="Arial" pitchFamily="34" charset="0"/>
              </a:rPr>
              <a:t>Photo: London School of Hygiene and Tropical Medicine</a:t>
            </a:r>
          </a:p>
        </p:txBody>
      </p:sp>
      <p:pic>
        <p:nvPicPr>
          <p:cNvPr id="9218" name="Picture 2" descr="Photograph of John Snow sitting in a chair." title="John Snow"/>
          <p:cNvPicPr>
            <a:picLocks noChangeAspect="1" noChangeArrowheads="1"/>
          </p:cNvPicPr>
          <p:nvPr/>
        </p:nvPicPr>
        <p:blipFill rotWithShape="1">
          <a:blip r:embed="rId3">
            <a:extLst>
              <a:ext uri="{28A0092B-C50C-407E-A947-70E740481C1C}">
                <a14:useLocalDpi xmlns:a14="http://schemas.microsoft.com/office/drawing/2010/main" val="0"/>
              </a:ext>
            </a:extLst>
          </a:blip>
          <a:srcRect t="2239"/>
          <a:stretch/>
        </p:blipFill>
        <p:spPr bwMode="auto">
          <a:xfrm>
            <a:off x="1219200" y="1532913"/>
            <a:ext cx="2133600" cy="3144473"/>
          </a:xfrm>
          <a:prstGeom prst="rect">
            <a:avLst/>
          </a:prstGeom>
          <a:noFill/>
          <a:ln w="222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Slide Number Placeholder 1"/>
          <p:cNvSpPr>
            <a:spLocks noGrp="1"/>
          </p:cNvSpPr>
          <p:nvPr>
            <p:ph type="sldNum" sz="quarter" idx="12"/>
          </p:nvPr>
        </p:nvSpPr>
        <p:spPr/>
        <p:txBody>
          <a:bodyPr/>
          <a:lstStyle/>
          <a:p>
            <a:pPr algn="r">
              <a:defRPr/>
            </a:pPr>
            <a:fld id="{B8477CA6-37AB-49C2-B88B-8C89FDB7A7DF}" type="slidenum">
              <a:rPr lang="en-US" smtClean="0"/>
              <a:pPr algn="r">
                <a:defRPr/>
              </a:pPr>
              <a:t>20</a:t>
            </a:fld>
            <a:endParaRPr lang="en-US" dirty="0"/>
          </a:p>
        </p:txBody>
      </p:sp>
    </p:spTree>
    <p:extLst>
      <p:ext uri="{BB962C8B-B14F-4D97-AF65-F5344CB8AC3E}">
        <p14:creationId xmlns:p14="http://schemas.microsoft.com/office/powerpoint/2010/main" val="40000541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55007" y="541742"/>
            <a:ext cx="8146859" cy="553998"/>
          </a:xfrm>
          <a:prstGeom prst="rect">
            <a:avLst/>
          </a:prstGeom>
          <a:noFill/>
          <a:ln w="19050">
            <a:noFill/>
          </a:ln>
        </p:spPr>
        <p:txBody>
          <a:bodyPr wrap="square" rtlCol="0">
            <a:spAutoFit/>
          </a:bodyPr>
          <a:lstStyle/>
          <a:p>
            <a:pPr algn="ctr"/>
            <a:r>
              <a:rPr lang="en-US" sz="3000" dirty="0">
                <a:solidFill>
                  <a:srgbClr val="0039A6"/>
                </a:solidFill>
                <a:effectLst/>
                <a:latin typeface="Century Gothic" panose="020B0502020202020204" pitchFamily="34" charset="0"/>
              </a:rPr>
              <a:t>Epidemiology — What is the Problem?</a:t>
            </a:r>
          </a:p>
        </p:txBody>
      </p:sp>
      <p:pic>
        <p:nvPicPr>
          <p:cNvPr id="43010" name="Picture 2" descr="Street map with dots displaying cluster of cholera cases and circle to indicate where large number of cholera cases were concentrated." title="Cluster of London Cholera Cases in 1854"/>
          <p:cNvPicPr>
            <a:picLocks noChangeAspect="1" noChangeArrowheads="1"/>
          </p:cNvPicPr>
          <p:nvPr/>
        </p:nvPicPr>
        <p:blipFill rotWithShape="1">
          <a:blip r:embed="rId3" cstate="print"/>
          <a:srcRect b="17463"/>
          <a:stretch/>
        </p:blipFill>
        <p:spPr bwMode="auto">
          <a:xfrm>
            <a:off x="2362200" y="1791569"/>
            <a:ext cx="4191000" cy="4112641"/>
          </a:xfrm>
          <a:prstGeom prst="rect">
            <a:avLst/>
          </a:prstGeom>
          <a:noFill/>
          <a:ln w="22225">
            <a:solidFill>
              <a:srgbClr val="0039A6"/>
            </a:solidFill>
            <a:miter lim="800000"/>
            <a:headEnd/>
            <a:tailEnd/>
          </a:ln>
        </p:spPr>
      </p:pic>
      <p:sp>
        <p:nvSpPr>
          <p:cNvPr id="4" name="Oval 3"/>
          <p:cNvSpPr/>
          <p:nvPr/>
        </p:nvSpPr>
        <p:spPr bwMode="auto">
          <a:xfrm rot="20069342">
            <a:off x="3950495" y="3330361"/>
            <a:ext cx="1371600" cy="1035054"/>
          </a:xfrm>
          <a:prstGeom prst="ellipse">
            <a:avLst/>
          </a:prstGeom>
          <a:noFill/>
          <a:ln w="28575">
            <a:solidFill>
              <a:srgbClr val="FF0000"/>
            </a:solidFill>
            <a:miter lim="800000"/>
            <a:headEnd/>
            <a:tailEnd/>
          </a:ln>
        </p:spPr>
        <p:txBody>
          <a:bodyPr wrap="none" rtlCol="0" anchor="ctr">
            <a:flatTx/>
          </a:bodyPr>
          <a:lstStyle/>
          <a:p>
            <a:pPr algn="ctr"/>
            <a:endParaRPr lang="en-US" sz="1200" b="1" dirty="0">
              <a:solidFill>
                <a:schemeClr val="bg1"/>
              </a:solidFill>
              <a:latin typeface="Tahoma" pitchFamily="34" charset="0"/>
            </a:endParaRPr>
          </a:p>
        </p:txBody>
      </p:sp>
      <p:cxnSp>
        <p:nvCxnSpPr>
          <p:cNvPr id="6" name="Straight Connector 5"/>
          <p:cNvCxnSpPr/>
          <p:nvPr/>
        </p:nvCxnSpPr>
        <p:spPr>
          <a:xfrm>
            <a:off x="570725" y="1168878"/>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55006" y="1266146"/>
            <a:ext cx="8146859" cy="430887"/>
          </a:xfrm>
          <a:prstGeom prst="rect">
            <a:avLst/>
          </a:prstGeom>
          <a:noFill/>
          <a:ln w="19050">
            <a:noFill/>
          </a:ln>
        </p:spPr>
        <p:txBody>
          <a:bodyPr wrap="square" rtlCol="0">
            <a:spAutoFit/>
          </a:bodyPr>
          <a:lstStyle/>
          <a:p>
            <a:pPr algn="ctr"/>
            <a:r>
              <a:rPr lang="en-US" sz="2200" dirty="0">
                <a:solidFill>
                  <a:srgbClr val="0039A6"/>
                </a:solidFill>
                <a:effectLst/>
                <a:latin typeface="Century Gothic" panose="020B0502020202020204" pitchFamily="34" charset="0"/>
              </a:rPr>
              <a:t>Cluster of Cholera Cases, London — 1854</a:t>
            </a:r>
          </a:p>
        </p:txBody>
      </p:sp>
      <p:sp>
        <p:nvSpPr>
          <p:cNvPr id="9" name="TextBox 8"/>
          <p:cNvSpPr txBox="1"/>
          <p:nvPr/>
        </p:nvSpPr>
        <p:spPr>
          <a:xfrm>
            <a:off x="3381274" y="5988764"/>
            <a:ext cx="2152852" cy="246221"/>
          </a:xfrm>
          <a:prstGeom prst="rect">
            <a:avLst/>
          </a:prstGeom>
          <a:noFill/>
        </p:spPr>
        <p:txBody>
          <a:bodyPr wrap="square" rtlCol="0">
            <a:spAutoFit/>
          </a:bodyPr>
          <a:lstStyle/>
          <a:p>
            <a:pPr algn="ctr"/>
            <a:r>
              <a:rPr lang="en-US" sz="1000" dirty="0">
                <a:effectLst/>
                <a:latin typeface="Arial" pitchFamily="34" charset="0"/>
                <a:cs typeface="Arial" pitchFamily="34" charset="0"/>
              </a:rPr>
              <a:t>Image: The Geographical Journal</a:t>
            </a:r>
          </a:p>
        </p:txBody>
      </p:sp>
      <p:sp>
        <p:nvSpPr>
          <p:cNvPr id="10" name="Slide Number Placeholder 1"/>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A420517B-503E-44E1-A5A3-88F773F5D377}" type="slidenum">
              <a:rPr lang="en-US" sz="1400" smtClean="0">
                <a:effectLst/>
                <a:latin typeface="Myriad Web Pro"/>
              </a:rPr>
              <a:pPr algn="r">
                <a:defRPr/>
              </a:pPr>
              <a:t>21</a:t>
            </a:fld>
            <a:endParaRPr lang="en-US" sz="1400" dirty="0">
              <a:effectLst/>
              <a:latin typeface="Myriad Web Pro"/>
            </a:endParaRPr>
          </a:p>
        </p:txBody>
      </p:sp>
    </p:spTree>
    <p:extLst>
      <p:ext uri="{BB962C8B-B14F-4D97-AF65-F5344CB8AC3E}">
        <p14:creationId xmlns:p14="http://schemas.microsoft.com/office/powerpoint/2010/main" val="219204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Street map with squares that represent pump sites and red square outline to highlight the Broad Street pump." title="Cholera Cases and Pump Site Locations"/>
          <p:cNvPicPr>
            <a:picLocks noChangeAspect="1" noChangeArrowheads="1"/>
          </p:cNvPicPr>
          <p:nvPr/>
        </p:nvPicPr>
        <p:blipFill>
          <a:blip r:embed="rId3" cstate="print"/>
          <a:srcRect/>
          <a:stretch>
            <a:fillRect/>
          </a:stretch>
        </p:blipFill>
        <p:spPr bwMode="auto">
          <a:xfrm>
            <a:off x="2117346" y="1510919"/>
            <a:ext cx="5045703" cy="4625434"/>
          </a:xfrm>
          <a:prstGeom prst="rect">
            <a:avLst/>
          </a:prstGeom>
          <a:noFill/>
          <a:ln w="22225">
            <a:solidFill>
              <a:srgbClr val="0039A6"/>
            </a:solidFill>
            <a:miter lim="800000"/>
            <a:headEnd/>
            <a:tailEnd/>
          </a:ln>
        </p:spPr>
      </p:pic>
      <p:sp>
        <p:nvSpPr>
          <p:cNvPr id="3" name="Rectangle 2"/>
          <p:cNvSpPr/>
          <p:nvPr/>
        </p:nvSpPr>
        <p:spPr bwMode="auto">
          <a:xfrm>
            <a:off x="2819400" y="1580516"/>
            <a:ext cx="822960" cy="274320"/>
          </a:xfrm>
          <a:prstGeom prst="rect">
            <a:avLst/>
          </a:prstGeom>
          <a:noFill/>
          <a:ln w="28575">
            <a:solidFill>
              <a:srgbClr val="FF0000"/>
            </a:solidFill>
            <a:miter lim="800000"/>
            <a:headEnd/>
            <a:tailEnd/>
          </a:ln>
        </p:spPr>
        <p:txBody>
          <a:bodyPr wrap="none" rtlCol="0" anchor="ctr">
            <a:flatTx/>
          </a:bodyPr>
          <a:lstStyle/>
          <a:p>
            <a:pPr algn="ctr"/>
            <a:endParaRPr lang="en-US" sz="1200" b="1" dirty="0">
              <a:solidFill>
                <a:srgbClr val="0039A6"/>
              </a:solidFill>
              <a:latin typeface="Tahoma" pitchFamily="34" charset="0"/>
            </a:endParaRPr>
          </a:p>
        </p:txBody>
      </p:sp>
      <p:sp>
        <p:nvSpPr>
          <p:cNvPr id="8" name="Rectangle 7"/>
          <p:cNvSpPr/>
          <p:nvPr/>
        </p:nvSpPr>
        <p:spPr bwMode="auto">
          <a:xfrm>
            <a:off x="4700476" y="3395312"/>
            <a:ext cx="368729" cy="411480"/>
          </a:xfrm>
          <a:prstGeom prst="rect">
            <a:avLst/>
          </a:prstGeom>
          <a:noFill/>
          <a:ln w="28575">
            <a:solidFill>
              <a:srgbClr val="FF0000"/>
            </a:solidFill>
            <a:miter lim="800000"/>
            <a:headEnd/>
            <a:tailEnd/>
          </a:ln>
        </p:spPr>
        <p:txBody>
          <a:bodyPr wrap="none" rtlCol="0" anchor="ctr">
            <a:flatTx/>
          </a:bodyPr>
          <a:lstStyle/>
          <a:p>
            <a:pPr algn="ctr"/>
            <a:endParaRPr lang="en-US" sz="1200" b="1" dirty="0">
              <a:solidFill>
                <a:schemeClr val="bg1"/>
              </a:solidFill>
              <a:latin typeface="Tahoma" pitchFamily="34" charset="0"/>
            </a:endParaRPr>
          </a:p>
        </p:txBody>
      </p:sp>
      <p:sp>
        <p:nvSpPr>
          <p:cNvPr id="9" name="TextBox 8"/>
          <p:cNvSpPr txBox="1"/>
          <p:nvPr/>
        </p:nvSpPr>
        <p:spPr>
          <a:xfrm>
            <a:off x="533399" y="937081"/>
            <a:ext cx="8213598" cy="430887"/>
          </a:xfrm>
          <a:prstGeom prst="rect">
            <a:avLst/>
          </a:prstGeom>
          <a:noFill/>
          <a:ln w="19050">
            <a:noFill/>
          </a:ln>
        </p:spPr>
        <p:txBody>
          <a:bodyPr wrap="square" rtlCol="0">
            <a:spAutoFit/>
          </a:bodyPr>
          <a:lstStyle/>
          <a:p>
            <a:pPr algn="ctr"/>
            <a:r>
              <a:rPr lang="en-US" sz="2200" dirty="0">
                <a:solidFill>
                  <a:srgbClr val="0039A6"/>
                </a:solidFill>
                <a:effectLst/>
                <a:latin typeface="Century Gothic" panose="020B0502020202020204" pitchFamily="34" charset="0"/>
              </a:rPr>
              <a:t>Cluster of Cholera Cases and Pump Site Locations</a:t>
            </a:r>
          </a:p>
        </p:txBody>
      </p:sp>
      <p:cxnSp>
        <p:nvCxnSpPr>
          <p:cNvPr id="7" name="Straight Connector 6"/>
          <p:cNvCxnSpPr/>
          <p:nvPr/>
        </p:nvCxnSpPr>
        <p:spPr>
          <a:xfrm>
            <a:off x="381000" y="876997"/>
            <a:ext cx="8365997"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9050" y="383083"/>
            <a:ext cx="9144000" cy="553998"/>
          </a:xfrm>
          <a:prstGeom prst="rect">
            <a:avLst/>
          </a:prstGeom>
          <a:noFill/>
          <a:ln w="19050">
            <a:noFill/>
          </a:ln>
        </p:spPr>
        <p:txBody>
          <a:bodyPr wrap="square" rtlCol="0">
            <a:spAutoFit/>
          </a:bodyPr>
          <a:lstStyle/>
          <a:p>
            <a:pPr algn="ctr"/>
            <a:r>
              <a:rPr lang="en-US" sz="2900" dirty="0">
                <a:solidFill>
                  <a:srgbClr val="0039A6"/>
                </a:solidFill>
                <a:effectLst/>
                <a:latin typeface="Century Gothic" panose="020B0502020202020204" pitchFamily="34" charset="0"/>
              </a:rPr>
              <a:t>Risk Factor Identification — What Is the Cause?</a:t>
            </a:r>
          </a:p>
        </p:txBody>
      </p:sp>
      <p:sp>
        <p:nvSpPr>
          <p:cNvPr id="11" name="TextBox 10"/>
          <p:cNvSpPr txBox="1"/>
          <p:nvPr/>
        </p:nvSpPr>
        <p:spPr>
          <a:xfrm>
            <a:off x="3613785" y="6147595"/>
            <a:ext cx="2152852" cy="246221"/>
          </a:xfrm>
          <a:prstGeom prst="rect">
            <a:avLst/>
          </a:prstGeom>
          <a:noFill/>
        </p:spPr>
        <p:txBody>
          <a:bodyPr wrap="square" rtlCol="0">
            <a:spAutoFit/>
          </a:bodyPr>
          <a:lstStyle/>
          <a:p>
            <a:pPr algn="ctr"/>
            <a:r>
              <a:rPr lang="en-US" sz="1000" dirty="0">
                <a:effectLst/>
                <a:latin typeface="Arial" pitchFamily="34" charset="0"/>
                <a:cs typeface="Arial" pitchFamily="34" charset="0"/>
              </a:rPr>
              <a:t>Image: The Geographical Journal</a:t>
            </a:r>
          </a:p>
        </p:txBody>
      </p:sp>
      <p:sp>
        <p:nvSpPr>
          <p:cNvPr id="2" name="Slide Number Placeholder 1"/>
          <p:cNvSpPr>
            <a:spLocks noGrp="1"/>
          </p:cNvSpPr>
          <p:nvPr>
            <p:ph type="sldNum" sz="quarter" idx="12"/>
          </p:nvPr>
        </p:nvSpPr>
        <p:spPr/>
        <p:txBody>
          <a:bodyPr/>
          <a:lstStyle/>
          <a:p>
            <a:pPr algn="r">
              <a:defRPr/>
            </a:pPr>
            <a:fld id="{A420517B-503E-44E1-A5A3-88F773F5D377}" type="slidenum">
              <a:rPr lang="en-US" smtClean="0"/>
              <a:pPr algn="r">
                <a:defRPr/>
              </a:pPr>
              <a:t>22</a:t>
            </a:fld>
            <a:endParaRPr lang="en-US" dirty="0"/>
          </a:p>
        </p:txBody>
      </p:sp>
    </p:spTree>
    <p:extLst>
      <p:ext uri="{BB962C8B-B14F-4D97-AF65-F5344CB8AC3E}">
        <p14:creationId xmlns:p14="http://schemas.microsoft.com/office/powerpoint/2010/main" val="406884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56274" y="2590800"/>
            <a:ext cx="6760039" cy="769441"/>
          </a:xfrm>
          <a:prstGeom prst="rect">
            <a:avLst/>
          </a:prstGeom>
          <a:noFill/>
        </p:spPr>
        <p:txBody>
          <a:bodyPr wrap="square" rtlCol="0">
            <a:spAutoFit/>
          </a:bodyPr>
          <a:lstStyle/>
          <a:p>
            <a:pPr marL="342900" indent="-342900">
              <a:buClr>
                <a:schemeClr val="accent4">
                  <a:lumMod val="75000"/>
                </a:schemeClr>
              </a:buClr>
              <a:buSzPct val="70000"/>
              <a:buFont typeface="Arial" panose="020B0604020202020204" pitchFamily="34" charset="0"/>
              <a:buChar char="•"/>
            </a:pPr>
            <a:r>
              <a:rPr lang="en-US" sz="2200" dirty="0">
                <a:solidFill>
                  <a:srgbClr val="0039A6"/>
                </a:solidFill>
                <a:effectLst/>
                <a:latin typeface="Century Gothic" panose="020B0502020202020204" pitchFamily="34" charset="0"/>
              </a:rPr>
              <a:t>stop exposure to the contaminated water supply on a larger scale, and</a:t>
            </a:r>
          </a:p>
        </p:txBody>
      </p:sp>
      <p:sp>
        <p:nvSpPr>
          <p:cNvPr id="9" name="TextBox 8"/>
          <p:cNvSpPr txBox="1"/>
          <p:nvPr/>
        </p:nvSpPr>
        <p:spPr>
          <a:xfrm>
            <a:off x="570725" y="614880"/>
            <a:ext cx="8131140" cy="553998"/>
          </a:xfrm>
          <a:prstGeom prst="rect">
            <a:avLst/>
          </a:prstGeom>
          <a:noFill/>
          <a:ln w="19050">
            <a:noFill/>
          </a:ln>
        </p:spPr>
        <p:txBody>
          <a:bodyPr wrap="square" rtlCol="0">
            <a:spAutoFit/>
          </a:bodyPr>
          <a:lstStyle/>
          <a:p>
            <a:pPr algn="ctr"/>
            <a:r>
              <a:rPr lang="en-US" sz="3000" dirty="0">
                <a:solidFill>
                  <a:srgbClr val="0039A6"/>
                </a:solidFill>
                <a:effectLst/>
                <a:latin typeface="Century Gothic" panose="020B0502020202020204" pitchFamily="34" charset="0"/>
              </a:rPr>
              <a:t>Intervention Evaluation — What Works?</a:t>
            </a:r>
          </a:p>
        </p:txBody>
      </p:sp>
      <p:sp>
        <p:nvSpPr>
          <p:cNvPr id="11" name="Rectangle 10"/>
          <p:cNvSpPr/>
          <p:nvPr/>
        </p:nvSpPr>
        <p:spPr>
          <a:xfrm>
            <a:off x="1256275" y="3581400"/>
            <a:ext cx="6516125" cy="769441"/>
          </a:xfrm>
          <a:prstGeom prst="rect">
            <a:avLst/>
          </a:prstGeom>
        </p:spPr>
        <p:txBody>
          <a:bodyPr wrap="square">
            <a:spAutoFit/>
          </a:bodyPr>
          <a:lstStyle/>
          <a:p>
            <a:pPr marL="342900" lvl="0" indent="-342900">
              <a:buClr>
                <a:schemeClr val="accent4">
                  <a:lumMod val="75000"/>
                </a:schemeClr>
              </a:buClr>
              <a:buSzPct val="70000"/>
              <a:buFont typeface="Arial" panose="020B0604020202020204" pitchFamily="34" charset="0"/>
              <a:buChar char="•"/>
            </a:pPr>
            <a:r>
              <a:rPr lang="en-US" sz="2200" dirty="0">
                <a:solidFill>
                  <a:srgbClr val="0039A6"/>
                </a:solidFill>
                <a:effectLst/>
                <a:latin typeface="Century Gothic" panose="020B0502020202020204" pitchFamily="34" charset="0"/>
              </a:rPr>
              <a:t>stop exposure to the entire supply of contaminated water in the area</a:t>
            </a:r>
          </a:p>
        </p:txBody>
      </p:sp>
      <p:sp>
        <p:nvSpPr>
          <p:cNvPr id="7" name="TextBox 6"/>
          <p:cNvSpPr txBox="1"/>
          <p:nvPr/>
        </p:nvSpPr>
        <p:spPr>
          <a:xfrm>
            <a:off x="638058" y="1295400"/>
            <a:ext cx="8063807" cy="923330"/>
          </a:xfrm>
          <a:prstGeom prst="rect">
            <a:avLst/>
          </a:prstGeom>
          <a:noFill/>
          <a:ln w="19050">
            <a:noFill/>
          </a:ln>
        </p:spPr>
        <p:txBody>
          <a:bodyPr wrap="square" rtlCol="0">
            <a:spAutoFit/>
          </a:bodyPr>
          <a:lstStyle/>
          <a:p>
            <a:r>
              <a:rPr lang="en-US" sz="2400" dirty="0">
                <a:solidFill>
                  <a:srgbClr val="0039A6"/>
                </a:solidFill>
                <a:effectLst/>
                <a:latin typeface="Century Gothic" panose="020B0502020202020204" pitchFamily="34" charset="0"/>
              </a:rPr>
              <a:t>Through continuous research, Snow understood what interventions were required</a:t>
            </a:r>
            <a:r>
              <a:rPr lang="en-US" sz="3000" dirty="0">
                <a:solidFill>
                  <a:srgbClr val="0039A6"/>
                </a:solidFill>
                <a:effectLst/>
                <a:latin typeface="Century Gothic" panose="020B0502020202020204" pitchFamily="34" charset="0"/>
              </a:rPr>
              <a:t> </a:t>
            </a:r>
            <a:r>
              <a:rPr lang="en-US" sz="2400" dirty="0">
                <a:solidFill>
                  <a:srgbClr val="0039A6"/>
                </a:solidFill>
                <a:effectLst/>
                <a:latin typeface="Century Gothic" panose="020B0502020202020204" pitchFamily="34" charset="0"/>
              </a:rPr>
              <a:t>to</a:t>
            </a:r>
          </a:p>
        </p:txBody>
      </p:sp>
      <p:cxnSp>
        <p:nvCxnSpPr>
          <p:cNvPr id="8" name="Straight Connector 7"/>
          <p:cNvCxnSpPr/>
          <p:nvPr/>
        </p:nvCxnSpPr>
        <p:spPr>
          <a:xfrm>
            <a:off x="570725" y="1168878"/>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lgn="r">
              <a:defRPr/>
            </a:pPr>
            <a:fld id="{A420517B-503E-44E1-A5A3-88F773F5D377}" type="slidenum">
              <a:rPr lang="en-US" smtClean="0"/>
              <a:pPr algn="r">
                <a:defRPr/>
              </a:pPr>
              <a:t>23</a:t>
            </a:fld>
            <a:endParaRPr lang="en-US" dirty="0"/>
          </a:p>
        </p:txBody>
      </p:sp>
    </p:spTree>
    <p:extLst>
      <p:ext uri="{BB962C8B-B14F-4D97-AF65-F5344CB8AC3E}">
        <p14:creationId xmlns:p14="http://schemas.microsoft.com/office/powerpoint/2010/main" val="2384051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70725" y="614880"/>
            <a:ext cx="8131141" cy="553998"/>
          </a:xfrm>
          <a:prstGeom prst="rect">
            <a:avLst/>
          </a:prstGeom>
          <a:noFill/>
          <a:ln w="19050">
            <a:noFill/>
          </a:ln>
        </p:spPr>
        <p:txBody>
          <a:bodyPr wrap="square" rtlCol="0">
            <a:spAutoFit/>
          </a:bodyPr>
          <a:lstStyle/>
          <a:p>
            <a:pPr algn="ctr"/>
            <a:r>
              <a:rPr lang="en-US" sz="3000" dirty="0">
                <a:solidFill>
                  <a:srgbClr val="0039A6"/>
                </a:solidFill>
                <a:effectLst/>
                <a:latin typeface="Century Gothic" panose="020B0502020202020204" pitchFamily="34" charset="0"/>
              </a:rPr>
              <a:t>Implementation — How Do You Do It?</a:t>
            </a:r>
            <a:endParaRPr lang="en-US" dirty="0">
              <a:solidFill>
                <a:srgbClr val="0039A6"/>
              </a:solidFill>
              <a:effectLst/>
              <a:latin typeface="Century Gothic" panose="020B0502020202020204" pitchFamily="34" charset="0"/>
            </a:endParaRPr>
          </a:p>
        </p:txBody>
      </p:sp>
      <p:sp>
        <p:nvSpPr>
          <p:cNvPr id="8" name="Content Placeholder 2"/>
          <p:cNvSpPr txBox="1">
            <a:spLocks/>
          </p:cNvSpPr>
          <p:nvPr/>
        </p:nvSpPr>
        <p:spPr>
          <a:xfrm>
            <a:off x="4188207" y="2209800"/>
            <a:ext cx="4419406" cy="1447800"/>
          </a:xfrm>
          <a:prstGeom prst="rect">
            <a:avLst/>
          </a:prstGeom>
        </p:spPr>
        <p:txBody>
          <a:bodyPr/>
          <a:lstStyle>
            <a:lvl1pPr marL="342900" indent="-342900" algn="l" defTabSz="914400" rtl="0" eaLnBrk="1" latinLnBrk="0" hangingPunct="1">
              <a:spcBef>
                <a:spcPct val="20000"/>
              </a:spcBef>
              <a:buClr>
                <a:schemeClr val="tx1"/>
              </a:buClr>
              <a:buSzPct val="70000"/>
              <a:buFont typeface="Wingdings" pitchFamily="2" charset="2"/>
              <a:buChar char="q"/>
              <a:defRPr sz="2400" b="1" kern="1200" baseline="0">
                <a:solidFill>
                  <a:schemeClr val="bg2"/>
                </a:solidFill>
                <a:latin typeface="+mn-lt"/>
                <a:ea typeface="+mn-ea"/>
                <a:cs typeface="+mn-cs"/>
              </a:defRPr>
            </a:lvl1pPr>
            <a:lvl2pPr marL="742950" indent="-285750" algn="l" defTabSz="914400" rtl="0" eaLnBrk="1" latinLnBrk="0" hangingPunct="1">
              <a:spcBef>
                <a:spcPct val="20000"/>
              </a:spcBef>
              <a:buClr>
                <a:schemeClr val="tx1"/>
              </a:buClr>
              <a:buSzPct val="100000"/>
              <a:buFont typeface="Wingdings" pitchFamily="2" charset="2"/>
              <a:buChar char="§"/>
              <a:defRPr sz="2000" i="0" u="none" kern="1200">
                <a:solidFill>
                  <a:schemeClr val="bg2"/>
                </a:solidFill>
                <a:latin typeface="+mn-lt"/>
                <a:ea typeface="+mn-ea"/>
                <a:cs typeface="+mn-cs"/>
              </a:defRPr>
            </a:lvl2pPr>
            <a:lvl3pPr marL="1143000" indent="-228600" algn="l" defTabSz="914400" rtl="0" eaLnBrk="1" latinLnBrk="0" hangingPunct="1">
              <a:spcBef>
                <a:spcPct val="20000"/>
              </a:spcBef>
              <a:buClr>
                <a:schemeClr val="tx1"/>
              </a:buClr>
              <a:buSzPct val="100000"/>
              <a:buFont typeface="Arial" pitchFamily="34" charset="0"/>
              <a:buChar char="•"/>
              <a:defRPr sz="1800" i="0" kern="1200">
                <a:solidFill>
                  <a:schemeClr val="bg2"/>
                </a:solidFill>
                <a:latin typeface="+mn-lt"/>
                <a:ea typeface="+mn-ea"/>
                <a:cs typeface="+mn-cs"/>
              </a:defRPr>
            </a:lvl3pPr>
            <a:lvl4pPr marL="1600200" indent="-228600" algn="l" defTabSz="914400" rtl="0" eaLnBrk="1" latinLnBrk="0" hangingPunct="1">
              <a:spcBef>
                <a:spcPct val="20000"/>
              </a:spcBef>
              <a:buClr>
                <a:schemeClr val="tx1"/>
              </a:buClr>
              <a:buSzPct val="70000"/>
              <a:buFont typeface="Courier New" pitchFamily="49" charset="0"/>
              <a:buChar char="o"/>
              <a:defRPr sz="1800" i="0" kern="1200" baseline="0">
                <a:solidFill>
                  <a:schemeClr val="bg2"/>
                </a:solidFill>
                <a:latin typeface="+mn-lt"/>
                <a:ea typeface="+mn-ea"/>
                <a:cs typeface="+mn-cs"/>
              </a:defRPr>
            </a:lvl4pPr>
            <a:lvl5pPr marL="2057400" indent="-228600" algn="l" defTabSz="914400" rtl="0" eaLnBrk="1" latinLnBrk="0" hangingPunct="1">
              <a:spcBef>
                <a:spcPct val="20000"/>
              </a:spcBef>
              <a:buClr>
                <a:schemeClr val="tx1"/>
              </a:buClr>
              <a:buSzPct val="70000"/>
              <a:buFont typeface="Arial" pitchFamily="34" charset="0"/>
              <a:buChar char="•"/>
              <a:defRPr sz="1800" i="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en-US" sz="2000" b="0" dirty="0">
                <a:solidFill>
                  <a:srgbClr val="0039A6"/>
                </a:solidFill>
                <a:effectLst/>
                <a:latin typeface="Century Gothic" panose="020B0502020202020204" pitchFamily="34" charset="0"/>
              </a:rPr>
              <a:t>John Snow’s research convinced the British government that the source of cholera was water contaminated with sewage</a:t>
            </a:r>
          </a:p>
        </p:txBody>
      </p:sp>
      <p:cxnSp>
        <p:nvCxnSpPr>
          <p:cNvPr id="7" name="Straight Connector 6"/>
          <p:cNvCxnSpPr/>
          <p:nvPr/>
        </p:nvCxnSpPr>
        <p:spPr>
          <a:xfrm>
            <a:off x="570725" y="1168878"/>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pic>
        <p:nvPicPr>
          <p:cNvPr id="7170" name="Picture 2" descr="Water pump and building on Broad Street in London." title="Broad Street Water Pu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676400"/>
            <a:ext cx="2762522" cy="3681412"/>
          </a:xfrm>
          <a:prstGeom prst="rect">
            <a:avLst/>
          </a:prstGeom>
          <a:noFill/>
          <a:ln w="222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 name="TextBox 8"/>
          <p:cNvSpPr txBox="1"/>
          <p:nvPr/>
        </p:nvSpPr>
        <p:spPr>
          <a:xfrm>
            <a:off x="1206000" y="5446155"/>
            <a:ext cx="2026921" cy="246221"/>
          </a:xfrm>
          <a:prstGeom prst="rect">
            <a:avLst/>
          </a:prstGeom>
          <a:noFill/>
        </p:spPr>
        <p:txBody>
          <a:bodyPr wrap="square" rtlCol="0">
            <a:spAutoFit/>
          </a:bodyPr>
          <a:lstStyle/>
          <a:p>
            <a:pPr algn="ctr"/>
            <a:r>
              <a:rPr lang="en-US" sz="1000" dirty="0">
                <a:effectLst/>
                <a:latin typeface="Arial" pitchFamily="34" charset="0"/>
                <a:cs typeface="Arial" pitchFamily="34" charset="0"/>
              </a:rPr>
              <a:t>Photo: Justin Cormack</a:t>
            </a:r>
          </a:p>
        </p:txBody>
      </p:sp>
      <p:sp>
        <p:nvSpPr>
          <p:cNvPr id="2" name="Slide Number Placeholder 1"/>
          <p:cNvSpPr>
            <a:spLocks noGrp="1"/>
          </p:cNvSpPr>
          <p:nvPr>
            <p:ph type="sldNum" sz="quarter" idx="12"/>
          </p:nvPr>
        </p:nvSpPr>
        <p:spPr/>
        <p:txBody>
          <a:bodyPr/>
          <a:lstStyle/>
          <a:p>
            <a:pPr algn="r">
              <a:defRPr/>
            </a:pPr>
            <a:fld id="{A420517B-503E-44E1-A5A3-88F773F5D377}" type="slidenum">
              <a:rPr lang="en-US" smtClean="0"/>
              <a:pPr algn="r">
                <a:defRPr/>
              </a:pPr>
              <a:t>24</a:t>
            </a:fld>
            <a:endParaRPr lang="en-US" dirty="0"/>
          </a:p>
        </p:txBody>
      </p:sp>
    </p:spTree>
    <p:extLst>
      <p:ext uri="{BB962C8B-B14F-4D97-AF65-F5344CB8AC3E}">
        <p14:creationId xmlns:p14="http://schemas.microsoft.com/office/powerpoint/2010/main" val="21370178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49274" y="1414302"/>
            <a:ext cx="8061326" cy="461665"/>
          </a:xfrm>
          <a:prstGeom prst="rect">
            <a:avLst/>
          </a:prstGeom>
          <a:noFill/>
        </p:spPr>
        <p:txBody>
          <a:bodyPr wrap="square" rtlCol="0">
            <a:spAutoFit/>
          </a:bodyPr>
          <a:lstStyle/>
          <a:p>
            <a:pPr algn="ctr"/>
            <a:r>
              <a:rPr lang="en-US" sz="2400" dirty="0">
                <a:solidFill>
                  <a:srgbClr val="0039A6"/>
                </a:solidFill>
                <a:effectLst/>
                <a:latin typeface="Century Gothic" panose="020B0502020202020204" pitchFamily="34" charset="0"/>
              </a:rPr>
              <a:t>Fill in the blanks with the correct answers</a:t>
            </a:r>
            <a:r>
              <a:rPr lang="en-US" sz="2000" dirty="0">
                <a:solidFill>
                  <a:srgbClr val="0039A6"/>
                </a:solidFill>
                <a:effectLst/>
                <a:latin typeface="Century Gothic" panose="020B0502020202020204" pitchFamily="34" charset="0"/>
              </a:rPr>
              <a:t>.</a:t>
            </a:r>
          </a:p>
        </p:txBody>
      </p:sp>
      <p:pic>
        <p:nvPicPr>
          <p:cNvPr id="8" name="Picture 2" descr="Checkmark and notebook inside a circle." title="Knowledge Check Icon"/>
          <p:cNvPicPr>
            <a:picLocks noChangeAspect="1" noChangeArrowheads="1"/>
          </p:cNvPicPr>
          <p:nvPr/>
        </p:nvPicPr>
        <p:blipFill>
          <a:blip r:embed="rId3"/>
          <a:srcRect/>
          <a:stretch>
            <a:fillRect/>
          </a:stretch>
        </p:blipFill>
        <p:spPr bwMode="auto">
          <a:xfrm>
            <a:off x="558800" y="415979"/>
            <a:ext cx="741690" cy="741690"/>
          </a:xfrm>
          <a:prstGeom prst="rect">
            <a:avLst/>
          </a:prstGeom>
          <a:noFill/>
          <a:ln w="9525">
            <a:noFill/>
            <a:miter lim="800000"/>
            <a:headEnd/>
            <a:tailEnd/>
          </a:ln>
        </p:spPr>
      </p:pic>
      <p:sp>
        <p:nvSpPr>
          <p:cNvPr id="45" name="Content Placeholder 2"/>
          <p:cNvSpPr txBox="1">
            <a:spLocks/>
          </p:cNvSpPr>
          <p:nvPr/>
        </p:nvSpPr>
        <p:spPr>
          <a:xfrm>
            <a:off x="769936" y="2067199"/>
            <a:ext cx="7840664" cy="952500"/>
          </a:xfrm>
          <a:prstGeom prst="rect">
            <a:avLst/>
          </a:prstGeom>
        </p:spPr>
        <p:txBody>
          <a:bodyPr/>
          <a:lstStyle>
            <a:lvl1pPr marL="342900" indent="-342900" algn="l" defTabSz="914400" rtl="0" eaLnBrk="1" latinLnBrk="0" hangingPunct="1">
              <a:spcBef>
                <a:spcPct val="20000"/>
              </a:spcBef>
              <a:buClr>
                <a:schemeClr val="tx1"/>
              </a:buClr>
              <a:buSzPct val="70000"/>
              <a:buFont typeface="Wingdings" pitchFamily="2" charset="2"/>
              <a:buChar char="q"/>
              <a:defRPr sz="2400" b="1" kern="1200" baseline="0">
                <a:solidFill>
                  <a:schemeClr val="bg2"/>
                </a:solidFill>
                <a:latin typeface="+mn-lt"/>
                <a:ea typeface="+mn-ea"/>
                <a:cs typeface="+mn-cs"/>
              </a:defRPr>
            </a:lvl1pPr>
            <a:lvl2pPr marL="742950" indent="-285750" algn="l" defTabSz="914400" rtl="0" eaLnBrk="1" latinLnBrk="0" hangingPunct="1">
              <a:spcBef>
                <a:spcPct val="20000"/>
              </a:spcBef>
              <a:buClr>
                <a:schemeClr val="tx1"/>
              </a:buClr>
              <a:buSzPct val="100000"/>
              <a:buFont typeface="Wingdings" pitchFamily="2" charset="2"/>
              <a:buChar char="§"/>
              <a:defRPr sz="2000" i="0" u="none" kern="1200">
                <a:solidFill>
                  <a:schemeClr val="bg2"/>
                </a:solidFill>
                <a:latin typeface="+mn-lt"/>
                <a:ea typeface="+mn-ea"/>
                <a:cs typeface="+mn-cs"/>
              </a:defRPr>
            </a:lvl2pPr>
            <a:lvl3pPr marL="1143000" indent="-228600" algn="l" defTabSz="914400" rtl="0" eaLnBrk="1" latinLnBrk="0" hangingPunct="1">
              <a:spcBef>
                <a:spcPct val="20000"/>
              </a:spcBef>
              <a:buClr>
                <a:schemeClr val="tx1"/>
              </a:buClr>
              <a:buSzPct val="100000"/>
              <a:buFont typeface="Arial" pitchFamily="34" charset="0"/>
              <a:buChar char="•"/>
              <a:defRPr sz="1800" i="0" kern="1200">
                <a:solidFill>
                  <a:schemeClr val="bg2"/>
                </a:solidFill>
                <a:latin typeface="+mn-lt"/>
                <a:ea typeface="+mn-ea"/>
                <a:cs typeface="+mn-cs"/>
              </a:defRPr>
            </a:lvl3pPr>
            <a:lvl4pPr marL="1600200" indent="-228600" algn="l" defTabSz="914400" rtl="0" eaLnBrk="1" latinLnBrk="0" hangingPunct="1">
              <a:spcBef>
                <a:spcPct val="20000"/>
              </a:spcBef>
              <a:buClr>
                <a:schemeClr val="tx1"/>
              </a:buClr>
              <a:buSzPct val="70000"/>
              <a:buFont typeface="Courier New" pitchFamily="49" charset="0"/>
              <a:buChar char="o"/>
              <a:defRPr sz="1800" i="0" kern="1200" baseline="0">
                <a:solidFill>
                  <a:schemeClr val="bg2"/>
                </a:solidFill>
                <a:latin typeface="+mn-lt"/>
                <a:ea typeface="+mn-ea"/>
                <a:cs typeface="+mn-cs"/>
              </a:defRPr>
            </a:lvl4pPr>
            <a:lvl5pPr marL="2057400" indent="-228600" algn="l" defTabSz="914400" rtl="0" eaLnBrk="1" latinLnBrk="0" hangingPunct="1">
              <a:spcBef>
                <a:spcPct val="20000"/>
              </a:spcBef>
              <a:buClr>
                <a:schemeClr val="tx1"/>
              </a:buClr>
              <a:buSzPct val="70000"/>
              <a:buFont typeface="Arial" pitchFamily="34" charset="0"/>
              <a:buChar char="•"/>
              <a:defRPr sz="1800" i="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Font typeface="Wingdings" pitchFamily="2" charset="2"/>
              <a:buNone/>
            </a:pPr>
            <a:r>
              <a:rPr lang="en-US" b="0" dirty="0">
                <a:solidFill>
                  <a:srgbClr val="0039A6"/>
                </a:solidFill>
                <a:effectLst/>
                <a:latin typeface="Century Gothic" panose="020B0502020202020204" pitchFamily="34" charset="0"/>
              </a:rPr>
              <a:t>Each public health core science helps us to ___________ and _________ the public’s health by providing public health practitioners with the answers they need.</a:t>
            </a:r>
          </a:p>
        </p:txBody>
      </p:sp>
      <p:sp>
        <p:nvSpPr>
          <p:cNvPr id="4" name="Rectangle 3"/>
          <p:cNvSpPr/>
          <p:nvPr/>
        </p:nvSpPr>
        <p:spPr>
          <a:xfrm>
            <a:off x="1066800" y="2749265"/>
            <a:ext cx="1297150" cy="461665"/>
          </a:xfrm>
          <a:prstGeom prst="rect">
            <a:avLst/>
          </a:prstGeom>
        </p:spPr>
        <p:txBody>
          <a:bodyPr wrap="none">
            <a:spAutoFit/>
          </a:bodyPr>
          <a:lstStyle/>
          <a:p>
            <a:r>
              <a:rPr lang="en-US" sz="2400" dirty="0">
                <a:solidFill>
                  <a:srgbClr val="0039A6"/>
                </a:solidFill>
                <a:effectLst/>
                <a:latin typeface="Century Gothic" panose="020B0502020202020204" pitchFamily="34" charset="0"/>
              </a:rPr>
              <a:t>protect</a:t>
            </a:r>
            <a:endParaRPr lang="en-US" sz="2400" dirty="0">
              <a:solidFill>
                <a:srgbClr val="0039A6"/>
              </a:solidFill>
              <a:effectLst/>
            </a:endParaRPr>
          </a:p>
        </p:txBody>
      </p:sp>
      <p:sp>
        <p:nvSpPr>
          <p:cNvPr id="46" name="Rectangle 45"/>
          <p:cNvSpPr/>
          <p:nvPr/>
        </p:nvSpPr>
        <p:spPr>
          <a:xfrm>
            <a:off x="3313472" y="2749266"/>
            <a:ext cx="1569660" cy="461665"/>
          </a:xfrm>
          <a:prstGeom prst="rect">
            <a:avLst/>
          </a:prstGeom>
        </p:spPr>
        <p:txBody>
          <a:bodyPr wrap="none">
            <a:spAutoFit/>
          </a:bodyPr>
          <a:lstStyle/>
          <a:p>
            <a:r>
              <a:rPr lang="en-US" sz="2400" dirty="0">
                <a:solidFill>
                  <a:srgbClr val="0039A6"/>
                </a:solidFill>
                <a:effectLst/>
                <a:latin typeface="Century Gothic" panose="020B0502020202020204" pitchFamily="34" charset="0"/>
              </a:rPr>
              <a:t>promote </a:t>
            </a:r>
            <a:endParaRPr lang="en-US" sz="2400" dirty="0">
              <a:solidFill>
                <a:srgbClr val="0039A6"/>
              </a:solidFill>
              <a:effectLst/>
            </a:endParaRPr>
          </a:p>
        </p:txBody>
      </p:sp>
      <p:sp>
        <p:nvSpPr>
          <p:cNvPr id="10" name="TextBox 9"/>
          <p:cNvSpPr txBox="1"/>
          <p:nvPr/>
        </p:nvSpPr>
        <p:spPr>
          <a:xfrm>
            <a:off x="1369145" y="494436"/>
            <a:ext cx="3888655" cy="584775"/>
          </a:xfrm>
          <a:prstGeom prst="rect">
            <a:avLst/>
          </a:prstGeom>
          <a:noFill/>
          <a:ln w="19050">
            <a:noFill/>
          </a:ln>
        </p:spPr>
        <p:txBody>
          <a:bodyPr wrap="square" rtlCol="0">
            <a:spAutoFit/>
          </a:bodyPr>
          <a:lstStyle/>
          <a:p>
            <a:r>
              <a:rPr lang="en-US" sz="3200" dirty="0">
                <a:solidFill>
                  <a:srgbClr val="0039A6"/>
                </a:solidFill>
                <a:effectLst/>
                <a:latin typeface="Century Gothic" panose="020B0502020202020204" pitchFamily="34" charset="0"/>
              </a:rPr>
              <a:t>Knowledge Check</a:t>
            </a:r>
          </a:p>
        </p:txBody>
      </p:sp>
      <p:cxnSp>
        <p:nvCxnSpPr>
          <p:cNvPr id="11" name="Straight Connector 10"/>
          <p:cNvCxnSpPr/>
          <p:nvPr/>
        </p:nvCxnSpPr>
        <p:spPr>
          <a:xfrm>
            <a:off x="558800" y="1176776"/>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9" name="Slide Number Placeholder 1"/>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A420517B-503E-44E1-A5A3-88F773F5D377}" type="slidenum">
              <a:rPr lang="en-US" sz="1400" smtClean="0">
                <a:effectLst/>
                <a:latin typeface="Myriad Web Pro"/>
              </a:rPr>
              <a:pPr algn="r">
                <a:defRPr/>
              </a:pPr>
              <a:t>25</a:t>
            </a:fld>
            <a:endParaRPr lang="en-US" sz="1400" dirty="0">
              <a:effectLst/>
              <a:latin typeface="Myriad Web Pro"/>
            </a:endParaRPr>
          </a:p>
        </p:txBody>
      </p:sp>
    </p:spTree>
    <p:extLst>
      <p:ext uri="{BB962C8B-B14F-4D97-AF65-F5344CB8AC3E}">
        <p14:creationId xmlns:p14="http://schemas.microsoft.com/office/powerpoint/2010/main" val="3803934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8960" y="1295400"/>
            <a:ext cx="8061326" cy="769441"/>
          </a:xfrm>
          <a:prstGeom prst="rect">
            <a:avLst/>
          </a:prstGeom>
          <a:noFill/>
        </p:spPr>
        <p:txBody>
          <a:bodyPr wrap="square" rtlCol="0">
            <a:spAutoFit/>
          </a:bodyPr>
          <a:lstStyle/>
          <a:p>
            <a:r>
              <a:rPr lang="en-US" sz="2200" dirty="0">
                <a:solidFill>
                  <a:srgbClr val="0039A6"/>
                </a:solidFill>
                <a:effectLst/>
                <a:latin typeface="Century Gothic" panose="020B0502020202020204" pitchFamily="34" charset="0"/>
              </a:rPr>
              <a:t>Match each component of the public health approach with the questions they answer.</a:t>
            </a:r>
          </a:p>
        </p:txBody>
      </p:sp>
      <p:pic>
        <p:nvPicPr>
          <p:cNvPr id="6" name="Picture 2" descr="Checkmark and notebook inside a circle." title="Knowledge Check Icon"/>
          <p:cNvPicPr>
            <a:picLocks noChangeAspect="1" noChangeArrowheads="1"/>
          </p:cNvPicPr>
          <p:nvPr/>
        </p:nvPicPr>
        <p:blipFill>
          <a:blip r:embed="rId3"/>
          <a:srcRect/>
          <a:stretch>
            <a:fillRect/>
          </a:stretch>
        </p:blipFill>
        <p:spPr bwMode="auto">
          <a:xfrm>
            <a:off x="558800" y="415979"/>
            <a:ext cx="741690" cy="741690"/>
          </a:xfrm>
          <a:prstGeom prst="rect">
            <a:avLst/>
          </a:prstGeom>
          <a:noFill/>
          <a:ln w="9525">
            <a:noFill/>
            <a:miter lim="800000"/>
            <a:headEnd/>
            <a:tailEnd/>
          </a:ln>
        </p:spPr>
      </p:pic>
      <p:sp>
        <p:nvSpPr>
          <p:cNvPr id="9" name="Rectangle 8"/>
          <p:cNvSpPr/>
          <p:nvPr/>
        </p:nvSpPr>
        <p:spPr bwMode="auto">
          <a:xfrm>
            <a:off x="617223" y="2286000"/>
            <a:ext cx="7924800" cy="785580"/>
          </a:xfrm>
          <a:prstGeom prst="rect">
            <a:avLst/>
          </a:prstGeom>
          <a:solidFill>
            <a:schemeClr val="bg1"/>
          </a:solidFill>
          <a:ln>
            <a:headEnd/>
            <a:tailEnd/>
          </a:ln>
        </p:spPr>
        <p:style>
          <a:lnRef idx="0">
            <a:schemeClr val="dk1"/>
          </a:lnRef>
          <a:fillRef idx="3">
            <a:schemeClr val="dk1"/>
          </a:fillRef>
          <a:effectRef idx="3">
            <a:schemeClr val="dk1"/>
          </a:effectRef>
          <a:fontRef idx="minor">
            <a:schemeClr val="lt1"/>
          </a:fontRef>
        </p:style>
        <p:txBody>
          <a:bodyPr wrap="none" rtlCol="0" anchor="ctr">
            <a:flatTx/>
          </a:bodyPr>
          <a:lstStyle/>
          <a:p>
            <a:pPr algn="ctr"/>
            <a:endParaRPr lang="en-US" sz="1200" b="1" dirty="0">
              <a:solidFill>
                <a:srgbClr val="0039A6"/>
              </a:solidFill>
              <a:effectLst/>
              <a:latin typeface="Tahoma" pitchFamily="34" charset="0"/>
            </a:endParaRPr>
          </a:p>
        </p:txBody>
      </p:sp>
      <p:sp>
        <p:nvSpPr>
          <p:cNvPr id="10" name="TextBox 9"/>
          <p:cNvSpPr txBox="1"/>
          <p:nvPr/>
        </p:nvSpPr>
        <p:spPr>
          <a:xfrm>
            <a:off x="617223" y="2286000"/>
            <a:ext cx="3726177" cy="400110"/>
          </a:xfrm>
          <a:prstGeom prst="rect">
            <a:avLst/>
          </a:prstGeom>
          <a:noFill/>
        </p:spPr>
        <p:txBody>
          <a:bodyPr wrap="square" rtlCol="0">
            <a:spAutoFit/>
          </a:bodyPr>
          <a:lstStyle/>
          <a:p>
            <a:r>
              <a:rPr lang="en-US" sz="2000" dirty="0">
                <a:solidFill>
                  <a:srgbClr val="0039A6"/>
                </a:solidFill>
                <a:effectLst/>
                <a:latin typeface="Century Gothic" panose="020B0502020202020204" pitchFamily="34" charset="0"/>
              </a:rPr>
              <a:t>A. Risk Factor Identification</a:t>
            </a:r>
          </a:p>
        </p:txBody>
      </p:sp>
      <p:sp>
        <p:nvSpPr>
          <p:cNvPr id="11" name="TextBox 10"/>
          <p:cNvSpPr txBox="1"/>
          <p:nvPr/>
        </p:nvSpPr>
        <p:spPr>
          <a:xfrm>
            <a:off x="4655824" y="2278680"/>
            <a:ext cx="2209800" cy="400110"/>
          </a:xfrm>
          <a:prstGeom prst="rect">
            <a:avLst/>
          </a:prstGeom>
          <a:noFill/>
        </p:spPr>
        <p:txBody>
          <a:bodyPr wrap="square" rtlCol="0">
            <a:spAutoFit/>
          </a:bodyPr>
          <a:lstStyle/>
          <a:p>
            <a:r>
              <a:rPr lang="en-US" sz="2000" dirty="0">
                <a:solidFill>
                  <a:srgbClr val="0039A6"/>
                </a:solidFill>
                <a:effectLst/>
                <a:latin typeface="Century Gothic" panose="020B0502020202020204" pitchFamily="34" charset="0"/>
              </a:rPr>
              <a:t>B. Surveillance</a:t>
            </a:r>
          </a:p>
        </p:txBody>
      </p:sp>
      <p:sp>
        <p:nvSpPr>
          <p:cNvPr id="12" name="TextBox 11"/>
          <p:cNvSpPr txBox="1"/>
          <p:nvPr/>
        </p:nvSpPr>
        <p:spPr>
          <a:xfrm>
            <a:off x="617222" y="2691165"/>
            <a:ext cx="2781301" cy="400110"/>
          </a:xfrm>
          <a:prstGeom prst="rect">
            <a:avLst/>
          </a:prstGeom>
          <a:noFill/>
        </p:spPr>
        <p:txBody>
          <a:bodyPr wrap="square" rtlCol="0">
            <a:spAutoFit/>
          </a:bodyPr>
          <a:lstStyle/>
          <a:p>
            <a:r>
              <a:rPr lang="en-US" sz="2000" dirty="0">
                <a:solidFill>
                  <a:srgbClr val="0039A6"/>
                </a:solidFill>
                <a:effectLst/>
                <a:latin typeface="Century Gothic" panose="020B0502020202020204" pitchFamily="34" charset="0"/>
              </a:rPr>
              <a:t>C. Implementation</a:t>
            </a:r>
          </a:p>
        </p:txBody>
      </p:sp>
      <p:sp>
        <p:nvSpPr>
          <p:cNvPr id="13" name="TextBox 12"/>
          <p:cNvSpPr txBox="1"/>
          <p:nvPr/>
        </p:nvSpPr>
        <p:spPr>
          <a:xfrm>
            <a:off x="4655823" y="2674320"/>
            <a:ext cx="3726177" cy="400110"/>
          </a:xfrm>
          <a:prstGeom prst="rect">
            <a:avLst/>
          </a:prstGeom>
          <a:noFill/>
        </p:spPr>
        <p:txBody>
          <a:bodyPr wrap="square" rtlCol="0">
            <a:spAutoFit/>
          </a:bodyPr>
          <a:lstStyle/>
          <a:p>
            <a:r>
              <a:rPr lang="en-US" sz="2000" dirty="0">
                <a:solidFill>
                  <a:srgbClr val="0039A6"/>
                </a:solidFill>
                <a:effectLst/>
                <a:latin typeface="Century Gothic" panose="020B0502020202020204" pitchFamily="34" charset="0"/>
              </a:rPr>
              <a:t>D. Intervention Evaluation</a:t>
            </a:r>
          </a:p>
        </p:txBody>
      </p:sp>
      <p:sp>
        <p:nvSpPr>
          <p:cNvPr id="14" name="TextBox 13"/>
          <p:cNvSpPr txBox="1"/>
          <p:nvPr/>
        </p:nvSpPr>
        <p:spPr>
          <a:xfrm>
            <a:off x="4351337" y="3529674"/>
            <a:ext cx="4030663" cy="2462213"/>
          </a:xfrm>
          <a:prstGeom prst="rect">
            <a:avLst/>
          </a:prstGeom>
          <a:noFill/>
        </p:spPr>
        <p:txBody>
          <a:bodyPr wrap="square" rtlCol="0">
            <a:spAutoFit/>
          </a:bodyPr>
          <a:lstStyle/>
          <a:p>
            <a:pPr marL="457200" indent="-457200">
              <a:buAutoNum type="arabicPeriod"/>
            </a:pPr>
            <a:r>
              <a:rPr lang="en-US" sz="2200" dirty="0">
                <a:solidFill>
                  <a:srgbClr val="0039A6"/>
                </a:solidFill>
                <a:effectLst/>
                <a:latin typeface="Century Gothic" panose="020B0502020202020204" pitchFamily="34" charset="0"/>
              </a:rPr>
              <a:t>What is the problem?</a:t>
            </a:r>
          </a:p>
          <a:p>
            <a:pPr marL="457200" indent="-457200">
              <a:buAutoNum type="arabicPeriod"/>
            </a:pPr>
            <a:endParaRPr lang="en-US" sz="2200" dirty="0">
              <a:solidFill>
                <a:srgbClr val="0039A6"/>
              </a:solidFill>
              <a:effectLst/>
              <a:latin typeface="Century Gothic" panose="020B0502020202020204" pitchFamily="34" charset="0"/>
            </a:endParaRPr>
          </a:p>
          <a:p>
            <a:pPr marL="457200" indent="-457200">
              <a:buAutoNum type="arabicPeriod"/>
            </a:pPr>
            <a:r>
              <a:rPr lang="en-US" sz="2200" dirty="0">
                <a:solidFill>
                  <a:srgbClr val="0039A6"/>
                </a:solidFill>
                <a:effectLst/>
                <a:latin typeface="Century Gothic" panose="020B0502020202020204" pitchFamily="34" charset="0"/>
              </a:rPr>
              <a:t>What is the cause?</a:t>
            </a:r>
          </a:p>
          <a:p>
            <a:pPr marL="457200" indent="-457200">
              <a:buAutoNum type="arabicPeriod"/>
            </a:pPr>
            <a:endParaRPr lang="en-US" sz="2200" dirty="0">
              <a:solidFill>
                <a:srgbClr val="0039A6"/>
              </a:solidFill>
              <a:effectLst/>
              <a:latin typeface="Century Gothic" panose="020B0502020202020204" pitchFamily="34" charset="0"/>
            </a:endParaRPr>
          </a:p>
          <a:p>
            <a:pPr marL="457200" indent="-457200">
              <a:buAutoNum type="arabicPeriod"/>
            </a:pPr>
            <a:r>
              <a:rPr lang="en-US" sz="2200" dirty="0">
                <a:solidFill>
                  <a:srgbClr val="0039A6"/>
                </a:solidFill>
                <a:effectLst/>
                <a:latin typeface="Century Gothic" panose="020B0502020202020204" pitchFamily="34" charset="0"/>
              </a:rPr>
              <a:t>What works?</a:t>
            </a:r>
          </a:p>
          <a:p>
            <a:pPr marL="457200" indent="-457200">
              <a:buAutoNum type="arabicPeriod"/>
            </a:pPr>
            <a:endParaRPr lang="en-US" sz="2200" dirty="0">
              <a:solidFill>
                <a:srgbClr val="0039A6"/>
              </a:solidFill>
              <a:effectLst/>
              <a:latin typeface="Century Gothic" panose="020B0502020202020204" pitchFamily="34" charset="0"/>
            </a:endParaRPr>
          </a:p>
          <a:p>
            <a:pPr marL="457200" indent="-457200">
              <a:buAutoNum type="arabicPeriod"/>
            </a:pPr>
            <a:r>
              <a:rPr lang="en-US" sz="2200" dirty="0">
                <a:solidFill>
                  <a:srgbClr val="0039A6"/>
                </a:solidFill>
                <a:effectLst/>
                <a:latin typeface="Century Gothic" panose="020B0502020202020204" pitchFamily="34" charset="0"/>
              </a:rPr>
              <a:t>How do you do it?</a:t>
            </a:r>
          </a:p>
        </p:txBody>
      </p:sp>
      <p:sp>
        <p:nvSpPr>
          <p:cNvPr id="22" name="TextBox 21"/>
          <p:cNvSpPr txBox="1"/>
          <p:nvPr/>
        </p:nvSpPr>
        <p:spPr>
          <a:xfrm>
            <a:off x="645800" y="3446025"/>
            <a:ext cx="2209800" cy="400110"/>
          </a:xfrm>
          <a:prstGeom prst="rect">
            <a:avLst/>
          </a:prstGeom>
          <a:noFill/>
        </p:spPr>
        <p:txBody>
          <a:bodyPr wrap="square" rtlCol="0">
            <a:spAutoFit/>
          </a:bodyPr>
          <a:lstStyle/>
          <a:p>
            <a:r>
              <a:rPr lang="en-US" sz="2000" dirty="0">
                <a:solidFill>
                  <a:srgbClr val="0039A6"/>
                </a:solidFill>
                <a:effectLst/>
                <a:latin typeface="Century Gothic" panose="020B0502020202020204" pitchFamily="34" charset="0"/>
              </a:rPr>
              <a:t>B. Surveillance</a:t>
            </a:r>
          </a:p>
        </p:txBody>
      </p:sp>
      <p:sp>
        <p:nvSpPr>
          <p:cNvPr id="23" name="TextBox 22"/>
          <p:cNvSpPr txBox="1"/>
          <p:nvPr/>
        </p:nvSpPr>
        <p:spPr>
          <a:xfrm>
            <a:off x="617223" y="4104972"/>
            <a:ext cx="3573777" cy="400110"/>
          </a:xfrm>
          <a:prstGeom prst="rect">
            <a:avLst/>
          </a:prstGeom>
          <a:noFill/>
        </p:spPr>
        <p:txBody>
          <a:bodyPr wrap="square" rtlCol="0">
            <a:spAutoFit/>
          </a:bodyPr>
          <a:lstStyle/>
          <a:p>
            <a:r>
              <a:rPr lang="en-US" sz="2000" dirty="0">
                <a:solidFill>
                  <a:srgbClr val="0039A6"/>
                </a:solidFill>
                <a:effectLst/>
                <a:latin typeface="Century Gothic" panose="020B0502020202020204" pitchFamily="34" charset="0"/>
              </a:rPr>
              <a:t>A. Risk Factor Identification</a:t>
            </a:r>
          </a:p>
        </p:txBody>
      </p:sp>
      <p:sp>
        <p:nvSpPr>
          <p:cNvPr id="28" name="TextBox 27"/>
          <p:cNvSpPr txBox="1"/>
          <p:nvPr/>
        </p:nvSpPr>
        <p:spPr>
          <a:xfrm>
            <a:off x="615010" y="4760781"/>
            <a:ext cx="3436937" cy="400110"/>
          </a:xfrm>
          <a:prstGeom prst="rect">
            <a:avLst/>
          </a:prstGeom>
          <a:noFill/>
        </p:spPr>
        <p:txBody>
          <a:bodyPr wrap="square" rtlCol="0">
            <a:spAutoFit/>
          </a:bodyPr>
          <a:lstStyle/>
          <a:p>
            <a:r>
              <a:rPr lang="en-US" sz="2000" dirty="0">
                <a:solidFill>
                  <a:srgbClr val="0039A6"/>
                </a:solidFill>
                <a:effectLst/>
                <a:latin typeface="Century Gothic" panose="020B0502020202020204" pitchFamily="34" charset="0"/>
              </a:rPr>
              <a:t>D. Intervention Evaluation</a:t>
            </a:r>
          </a:p>
        </p:txBody>
      </p:sp>
      <p:sp>
        <p:nvSpPr>
          <p:cNvPr id="29" name="TextBox 28"/>
          <p:cNvSpPr txBox="1"/>
          <p:nvPr/>
        </p:nvSpPr>
        <p:spPr>
          <a:xfrm>
            <a:off x="596577" y="5453139"/>
            <a:ext cx="2781301" cy="400110"/>
          </a:xfrm>
          <a:prstGeom prst="rect">
            <a:avLst/>
          </a:prstGeom>
          <a:noFill/>
        </p:spPr>
        <p:txBody>
          <a:bodyPr wrap="square" rtlCol="0">
            <a:spAutoFit/>
          </a:bodyPr>
          <a:lstStyle/>
          <a:p>
            <a:r>
              <a:rPr lang="en-US" sz="2000" dirty="0">
                <a:solidFill>
                  <a:srgbClr val="0039A6"/>
                </a:solidFill>
                <a:effectLst/>
                <a:latin typeface="Century Gothic" panose="020B0502020202020204" pitchFamily="34" charset="0"/>
              </a:rPr>
              <a:t>C. Implementation</a:t>
            </a:r>
          </a:p>
        </p:txBody>
      </p:sp>
      <p:sp>
        <p:nvSpPr>
          <p:cNvPr id="24" name="TextBox 23"/>
          <p:cNvSpPr txBox="1"/>
          <p:nvPr/>
        </p:nvSpPr>
        <p:spPr>
          <a:xfrm>
            <a:off x="1369145" y="494436"/>
            <a:ext cx="3888655" cy="584775"/>
          </a:xfrm>
          <a:prstGeom prst="rect">
            <a:avLst/>
          </a:prstGeom>
          <a:noFill/>
          <a:ln w="19050">
            <a:noFill/>
          </a:ln>
        </p:spPr>
        <p:txBody>
          <a:bodyPr wrap="square" rtlCol="0">
            <a:spAutoFit/>
          </a:bodyPr>
          <a:lstStyle/>
          <a:p>
            <a:r>
              <a:rPr lang="en-US" sz="3200" dirty="0">
                <a:solidFill>
                  <a:srgbClr val="0039A6"/>
                </a:solidFill>
                <a:effectLst/>
                <a:latin typeface="Century Gothic" panose="020B0502020202020204" pitchFamily="34" charset="0"/>
              </a:rPr>
              <a:t>Knowledge Check</a:t>
            </a:r>
          </a:p>
        </p:txBody>
      </p:sp>
      <p:cxnSp>
        <p:nvCxnSpPr>
          <p:cNvPr id="25" name="Straight Connector 24"/>
          <p:cNvCxnSpPr/>
          <p:nvPr/>
        </p:nvCxnSpPr>
        <p:spPr>
          <a:xfrm>
            <a:off x="596577" y="12954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96577" y="3866535"/>
            <a:ext cx="3486160"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96577" y="4495800"/>
            <a:ext cx="3486160"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58800" y="5160891"/>
            <a:ext cx="3486160"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58800" y="5834686"/>
            <a:ext cx="3486160"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lgn="r">
              <a:defRPr/>
            </a:pPr>
            <a:fld id="{A420517B-503E-44E1-A5A3-88F773F5D377}" type="slidenum">
              <a:rPr lang="en-US" smtClean="0"/>
              <a:pPr algn="r">
                <a:defRPr/>
              </a:pPr>
              <a:t>26</a:t>
            </a:fld>
            <a:endParaRPr lang="en-US" dirty="0"/>
          </a:p>
        </p:txBody>
      </p:sp>
    </p:spTree>
    <p:extLst>
      <p:ext uri="{BB962C8B-B14F-4D97-AF65-F5344CB8AC3E}">
        <p14:creationId xmlns:p14="http://schemas.microsoft.com/office/powerpoint/2010/main" val="353801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8" grpId="0"/>
      <p:bldP spid="2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p:cNvSpPr txBox="1">
            <a:spLocks/>
          </p:cNvSpPr>
          <p:nvPr/>
        </p:nvSpPr>
        <p:spPr>
          <a:xfrm>
            <a:off x="990600" y="1114009"/>
            <a:ext cx="7315200" cy="1362491"/>
          </a:xfrm>
          <a:prstGeom prst="rect">
            <a:avLst/>
          </a:prstGeom>
        </p:spPr>
        <p:txBody>
          <a:bodyPr anchor="b" anchorCtr="0">
            <a:no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fontAlgn="auto">
              <a:spcAft>
                <a:spcPts val="0"/>
              </a:spcAft>
              <a:defRPr/>
            </a:pPr>
            <a:br>
              <a:rPr lang="en-US" sz="3600" dirty="0">
                <a:ln w="900" cmpd="sng">
                  <a:solidFill>
                    <a:schemeClr val="accent1">
                      <a:satMod val="190000"/>
                      <a:alpha val="55000"/>
                    </a:schemeClr>
                  </a:solidFill>
                  <a:prstDash val="solid"/>
                </a:ln>
                <a:solidFill>
                  <a:srgbClr val="0039A6"/>
                </a:solidFill>
              </a:rPr>
            </a:br>
            <a:r>
              <a:rPr lang="en-US" sz="3200" b="0" dirty="0">
                <a:solidFill>
                  <a:srgbClr val="0039A6"/>
                </a:solidFill>
                <a:latin typeface="Century Gothic" panose="020B0502020202020204" pitchFamily="34" charset="0"/>
              </a:rPr>
              <a:t>Core Functions</a:t>
            </a:r>
            <a:br>
              <a:rPr lang="en-US" sz="3200" b="0" dirty="0">
                <a:solidFill>
                  <a:srgbClr val="0039A6"/>
                </a:solidFill>
                <a:latin typeface="Century Gothic" panose="020B0502020202020204" pitchFamily="34" charset="0"/>
              </a:rPr>
            </a:br>
            <a:r>
              <a:rPr lang="en-US" sz="3200" b="0" dirty="0">
                <a:solidFill>
                  <a:srgbClr val="0039A6"/>
                </a:solidFill>
                <a:latin typeface="Century Gothic" panose="020B0502020202020204" pitchFamily="34" charset="0"/>
              </a:rPr>
              <a:t>and Essential Services </a:t>
            </a:r>
          </a:p>
          <a:p>
            <a:pPr fontAlgn="auto">
              <a:spcAft>
                <a:spcPts val="0"/>
              </a:spcAft>
              <a:defRPr/>
            </a:pPr>
            <a:r>
              <a:rPr lang="en-US" sz="3200" b="0" dirty="0">
                <a:solidFill>
                  <a:srgbClr val="0039A6"/>
                </a:solidFill>
                <a:latin typeface="Century Gothic" panose="020B0502020202020204" pitchFamily="34" charset="0"/>
              </a:rPr>
              <a:t>of Public Health</a:t>
            </a:r>
          </a:p>
        </p:txBody>
      </p:sp>
      <p:pic>
        <p:nvPicPr>
          <p:cNvPr id="11266" name="Picture 2" descr="Health workers removing a patient from a helicopter." title="Health Workers and Pati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84082" y="2743200"/>
            <a:ext cx="3659029" cy="2438400"/>
          </a:xfrm>
          <a:prstGeom prst="rect">
            <a:avLst/>
          </a:prstGeom>
          <a:noFill/>
          <a:ln w="22225">
            <a:solidFill>
              <a:schemeClr val="tx1"/>
            </a:solidFill>
          </a:ln>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1754392" y="457200"/>
            <a:ext cx="5718412" cy="656809"/>
          </a:xfrm>
          <a:prstGeom prst="rect">
            <a:avLst/>
          </a:prstGeom>
        </p:spPr>
        <p:txBody>
          <a:bodyPr anchor="b" anchorCtr="0">
            <a:no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fontAlgn="auto">
              <a:spcAft>
                <a:spcPts val="0"/>
              </a:spcAft>
              <a:defRPr/>
            </a:pPr>
            <a:br>
              <a:rPr lang="en-US" sz="3600" dirty="0">
                <a:ln w="900" cmpd="sng">
                  <a:solidFill>
                    <a:schemeClr val="accent1">
                      <a:satMod val="190000"/>
                      <a:alpha val="55000"/>
                    </a:schemeClr>
                  </a:solidFill>
                  <a:prstDash val="solid"/>
                </a:ln>
                <a:solidFill>
                  <a:srgbClr val="0039A6"/>
                </a:solidFill>
                <a:effectLst>
                  <a:innerShdw blurRad="101600" dist="76200" dir="5400000">
                    <a:schemeClr val="accent1">
                      <a:satMod val="190000"/>
                      <a:tint val="100000"/>
                      <a:alpha val="74000"/>
                    </a:schemeClr>
                  </a:innerShdw>
                </a:effectLst>
              </a:rPr>
            </a:br>
            <a:r>
              <a:rPr lang="en-US" sz="3200" b="0" dirty="0">
                <a:solidFill>
                  <a:srgbClr val="0039A6"/>
                </a:solidFill>
                <a:latin typeface="Century Gothic" panose="020B0502020202020204" pitchFamily="34" charset="0"/>
              </a:rPr>
              <a:t>Topic 4</a:t>
            </a:r>
          </a:p>
        </p:txBody>
      </p:sp>
      <p:sp>
        <p:nvSpPr>
          <p:cNvPr id="5" name="Slide Number Placeholder 1"/>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A420517B-503E-44E1-A5A3-88F773F5D377}" type="slidenum">
              <a:rPr lang="en-US" sz="1400" smtClean="0">
                <a:effectLst/>
                <a:latin typeface="Myriad Web Pro"/>
              </a:rPr>
              <a:pPr algn="r">
                <a:defRPr/>
              </a:pPr>
              <a:t>27</a:t>
            </a:fld>
            <a:endParaRPr lang="en-US" sz="1400" dirty="0">
              <a:effectLst/>
              <a:latin typeface="Myriad Web Pro"/>
            </a:endParaRPr>
          </a:p>
        </p:txBody>
      </p:sp>
    </p:spTree>
    <p:extLst>
      <p:ext uri="{BB962C8B-B14F-4D97-AF65-F5344CB8AC3E}">
        <p14:creationId xmlns:p14="http://schemas.microsoft.com/office/powerpoint/2010/main" val="33800109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78005" y="662931"/>
            <a:ext cx="8249713" cy="553998"/>
          </a:xfrm>
          <a:prstGeom prst="rect">
            <a:avLst/>
          </a:prstGeom>
          <a:noFill/>
          <a:ln w="19050">
            <a:noFill/>
          </a:ln>
        </p:spPr>
        <p:txBody>
          <a:bodyPr wrap="square" rtlCol="0">
            <a:spAutoFit/>
          </a:bodyPr>
          <a:lstStyle/>
          <a:p>
            <a:pPr algn="ctr"/>
            <a:r>
              <a:rPr lang="en-US" sz="3000" dirty="0">
                <a:solidFill>
                  <a:srgbClr val="0039A6"/>
                </a:solidFill>
                <a:effectLst/>
                <a:latin typeface="Century Gothic" panose="020B0502020202020204" pitchFamily="34" charset="0"/>
              </a:rPr>
              <a:t>Three Core Functions of Public Health</a:t>
            </a:r>
          </a:p>
        </p:txBody>
      </p:sp>
      <p:grpSp>
        <p:nvGrpSpPr>
          <p:cNvPr id="2" name="Group 1"/>
          <p:cNvGrpSpPr/>
          <p:nvPr/>
        </p:nvGrpSpPr>
        <p:grpSpPr>
          <a:xfrm>
            <a:off x="461440" y="1515725"/>
            <a:ext cx="2721593" cy="762000"/>
            <a:chOff x="461440" y="1515725"/>
            <a:chExt cx="2721593" cy="762000"/>
          </a:xfrm>
        </p:grpSpPr>
        <p:sp>
          <p:nvSpPr>
            <p:cNvPr id="18" name="Rectangle 17"/>
            <p:cNvSpPr/>
            <p:nvPr/>
          </p:nvSpPr>
          <p:spPr bwMode="auto">
            <a:xfrm>
              <a:off x="461440" y="1515725"/>
              <a:ext cx="2721593" cy="762000"/>
            </a:xfrm>
            <a:prstGeom prst="rect">
              <a:avLst/>
            </a:prstGeom>
            <a:solidFill>
              <a:schemeClr val="accent5">
                <a:lumMod val="75000"/>
              </a:schemeClr>
            </a:solidFill>
            <a:ln>
              <a:headEnd/>
              <a:tailEnd/>
            </a:ln>
          </p:spPr>
          <p:style>
            <a:lnRef idx="0">
              <a:schemeClr val="dk1"/>
            </a:lnRef>
            <a:fillRef idx="3">
              <a:schemeClr val="dk1"/>
            </a:fillRef>
            <a:effectRef idx="3">
              <a:schemeClr val="dk1"/>
            </a:effectRef>
            <a:fontRef idx="minor">
              <a:schemeClr val="lt1"/>
            </a:fontRef>
          </p:style>
          <p:txBody>
            <a:bodyPr wrap="none" rtlCol="0" anchor="ctr">
              <a:flatTx/>
            </a:bodyPr>
            <a:lstStyle/>
            <a:p>
              <a:pPr algn="ctr"/>
              <a:endParaRPr lang="en-US" sz="1200" b="1" dirty="0">
                <a:solidFill>
                  <a:srgbClr val="FFC000"/>
                </a:solidFill>
                <a:effectLst/>
                <a:latin typeface="Tahoma" pitchFamily="34" charset="0"/>
              </a:endParaRPr>
            </a:p>
          </p:txBody>
        </p:sp>
        <p:sp>
          <p:nvSpPr>
            <p:cNvPr id="19" name="TextBox 18"/>
            <p:cNvSpPr txBox="1"/>
            <p:nvPr/>
          </p:nvSpPr>
          <p:spPr>
            <a:xfrm>
              <a:off x="685800" y="1686580"/>
              <a:ext cx="2362200" cy="461665"/>
            </a:xfrm>
            <a:prstGeom prst="rect">
              <a:avLst/>
            </a:prstGeom>
            <a:noFill/>
          </p:spPr>
          <p:txBody>
            <a:bodyPr wrap="square" rtlCol="0">
              <a:spAutoFit/>
            </a:bodyPr>
            <a:lstStyle/>
            <a:p>
              <a:pPr algn="ctr"/>
              <a:r>
                <a:rPr lang="en-US" sz="2400" dirty="0">
                  <a:solidFill>
                    <a:schemeClr val="bg1"/>
                  </a:solidFill>
                  <a:effectLst/>
                  <a:latin typeface="Century Gothic" panose="020B0502020202020204" pitchFamily="34" charset="0"/>
                </a:rPr>
                <a:t>Assessment</a:t>
              </a:r>
            </a:p>
          </p:txBody>
        </p:sp>
      </p:grpSp>
      <p:grpSp>
        <p:nvGrpSpPr>
          <p:cNvPr id="4" name="Group 3"/>
          <p:cNvGrpSpPr/>
          <p:nvPr/>
        </p:nvGrpSpPr>
        <p:grpSpPr>
          <a:xfrm>
            <a:off x="528187" y="4038600"/>
            <a:ext cx="2721593" cy="762000"/>
            <a:chOff x="528187" y="4038600"/>
            <a:chExt cx="2721593" cy="762000"/>
          </a:xfrm>
        </p:grpSpPr>
        <p:sp>
          <p:nvSpPr>
            <p:cNvPr id="25" name="Rectangle 24"/>
            <p:cNvSpPr/>
            <p:nvPr/>
          </p:nvSpPr>
          <p:spPr bwMode="auto">
            <a:xfrm>
              <a:off x="528187" y="4038600"/>
              <a:ext cx="2721593" cy="762000"/>
            </a:xfrm>
            <a:prstGeom prst="rect">
              <a:avLst/>
            </a:prstGeom>
            <a:solidFill>
              <a:schemeClr val="accent6">
                <a:lumMod val="50000"/>
              </a:schemeClr>
            </a:solidFill>
            <a:ln>
              <a:headEnd/>
              <a:tailEnd/>
            </a:ln>
          </p:spPr>
          <p:style>
            <a:lnRef idx="0">
              <a:schemeClr val="dk1"/>
            </a:lnRef>
            <a:fillRef idx="3">
              <a:schemeClr val="dk1"/>
            </a:fillRef>
            <a:effectRef idx="3">
              <a:schemeClr val="dk1"/>
            </a:effectRef>
            <a:fontRef idx="minor">
              <a:schemeClr val="lt1"/>
            </a:fontRef>
          </p:style>
          <p:txBody>
            <a:bodyPr wrap="none" rtlCol="0" anchor="ctr">
              <a:flatTx/>
            </a:bodyPr>
            <a:lstStyle/>
            <a:p>
              <a:pPr algn="ctr"/>
              <a:endParaRPr lang="en-US" sz="1200" b="1" dirty="0">
                <a:solidFill>
                  <a:schemeClr val="bg1"/>
                </a:solidFill>
                <a:effectLst/>
                <a:latin typeface="Tahoma" pitchFamily="34" charset="0"/>
              </a:endParaRPr>
            </a:p>
          </p:txBody>
        </p:sp>
        <p:sp>
          <p:nvSpPr>
            <p:cNvPr id="26" name="TextBox 25"/>
            <p:cNvSpPr txBox="1"/>
            <p:nvPr/>
          </p:nvSpPr>
          <p:spPr>
            <a:xfrm>
              <a:off x="756310" y="4157990"/>
              <a:ext cx="2362200" cy="461665"/>
            </a:xfrm>
            <a:prstGeom prst="rect">
              <a:avLst/>
            </a:prstGeom>
            <a:noFill/>
          </p:spPr>
          <p:txBody>
            <a:bodyPr wrap="square" rtlCol="0">
              <a:spAutoFit/>
            </a:bodyPr>
            <a:lstStyle/>
            <a:p>
              <a:pPr algn="ctr"/>
              <a:r>
                <a:rPr lang="en-US" sz="2400" dirty="0">
                  <a:solidFill>
                    <a:schemeClr val="bg1"/>
                  </a:solidFill>
                  <a:effectLst/>
                  <a:latin typeface="Century Gothic" panose="020B0502020202020204" pitchFamily="34" charset="0"/>
                </a:rPr>
                <a:t>Assurance</a:t>
              </a:r>
            </a:p>
          </p:txBody>
        </p:sp>
      </p:grpSp>
      <p:sp>
        <p:nvSpPr>
          <p:cNvPr id="24" name="TextBox 23"/>
          <p:cNvSpPr txBox="1"/>
          <p:nvPr/>
        </p:nvSpPr>
        <p:spPr>
          <a:xfrm>
            <a:off x="478005" y="2826054"/>
            <a:ext cx="2771775" cy="896448"/>
          </a:xfrm>
          <a:prstGeom prst="rect">
            <a:avLst/>
          </a:prstGeom>
          <a:solidFill>
            <a:srgbClr val="808000"/>
          </a:solidFill>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endParaRPr lang="en-US" sz="2400" dirty="0">
              <a:solidFill>
                <a:schemeClr val="bg1"/>
              </a:solidFill>
              <a:effectLst/>
              <a:latin typeface="Century Gothic" panose="020B0502020202020204" pitchFamily="34" charset="0"/>
            </a:endParaRPr>
          </a:p>
        </p:txBody>
      </p:sp>
      <p:sp>
        <p:nvSpPr>
          <p:cNvPr id="27" name="TextBox 26"/>
          <p:cNvSpPr txBox="1"/>
          <p:nvPr/>
        </p:nvSpPr>
        <p:spPr>
          <a:xfrm>
            <a:off x="4407088" y="1515724"/>
            <a:ext cx="4191000" cy="1015663"/>
          </a:xfrm>
          <a:prstGeom prst="rect">
            <a:avLst/>
          </a:prstGeom>
          <a:noFill/>
        </p:spPr>
        <p:txBody>
          <a:bodyPr wrap="square" rtlCol="0">
            <a:spAutoFit/>
          </a:bodyPr>
          <a:lstStyle/>
          <a:p>
            <a:pPr marL="0" indent="0">
              <a:buClr>
                <a:schemeClr val="accent4">
                  <a:lumMod val="75000"/>
                </a:schemeClr>
              </a:buClr>
              <a:buNone/>
            </a:pPr>
            <a:r>
              <a:rPr lang="en-US" sz="2000" dirty="0">
                <a:solidFill>
                  <a:srgbClr val="0039A6"/>
                </a:solidFill>
                <a:effectLst/>
                <a:latin typeface="Century Gothic" panose="020B0502020202020204" pitchFamily="34" charset="0"/>
              </a:rPr>
              <a:t>Systematically collect, analyze, and make available information on healthy communities</a:t>
            </a:r>
          </a:p>
        </p:txBody>
      </p:sp>
      <p:sp>
        <p:nvSpPr>
          <p:cNvPr id="28" name="TextBox 27"/>
          <p:cNvSpPr txBox="1"/>
          <p:nvPr/>
        </p:nvSpPr>
        <p:spPr>
          <a:xfrm>
            <a:off x="4407088" y="2845339"/>
            <a:ext cx="4021541" cy="1015663"/>
          </a:xfrm>
          <a:prstGeom prst="rect">
            <a:avLst/>
          </a:prstGeom>
          <a:noFill/>
        </p:spPr>
        <p:txBody>
          <a:bodyPr wrap="square" rtlCol="0">
            <a:spAutoFit/>
          </a:bodyPr>
          <a:lstStyle/>
          <a:p>
            <a:pPr marL="0" indent="0">
              <a:buClr>
                <a:schemeClr val="accent4">
                  <a:lumMod val="75000"/>
                </a:schemeClr>
              </a:buClr>
              <a:buNone/>
            </a:pPr>
            <a:r>
              <a:rPr lang="en-US" sz="2000" dirty="0">
                <a:solidFill>
                  <a:srgbClr val="0039A6"/>
                </a:solidFill>
                <a:effectLst/>
                <a:latin typeface="Century Gothic" panose="020B0502020202020204" pitchFamily="34" charset="0"/>
              </a:rPr>
              <a:t>Promote the use of a scientific knowledge base in policy and decision making</a:t>
            </a:r>
          </a:p>
        </p:txBody>
      </p:sp>
      <p:sp>
        <p:nvSpPr>
          <p:cNvPr id="29" name="TextBox 28"/>
          <p:cNvSpPr txBox="1"/>
          <p:nvPr/>
        </p:nvSpPr>
        <p:spPr>
          <a:xfrm>
            <a:off x="4407088" y="4157990"/>
            <a:ext cx="4191000" cy="707886"/>
          </a:xfrm>
          <a:prstGeom prst="rect">
            <a:avLst/>
          </a:prstGeom>
          <a:noFill/>
        </p:spPr>
        <p:txBody>
          <a:bodyPr wrap="square" rtlCol="0">
            <a:spAutoFit/>
          </a:bodyPr>
          <a:lstStyle/>
          <a:p>
            <a:pPr marL="0" indent="0">
              <a:buClr>
                <a:schemeClr val="accent4">
                  <a:lumMod val="75000"/>
                </a:schemeClr>
              </a:buClr>
              <a:buNone/>
            </a:pPr>
            <a:r>
              <a:rPr lang="en-US" sz="2000" dirty="0">
                <a:solidFill>
                  <a:srgbClr val="0039A6"/>
                </a:solidFill>
                <a:effectLst/>
                <a:latin typeface="Century Gothic" panose="020B0502020202020204" pitchFamily="34" charset="0"/>
              </a:rPr>
              <a:t>Ensure provision of services to those in need</a:t>
            </a:r>
          </a:p>
        </p:txBody>
      </p:sp>
      <p:sp>
        <p:nvSpPr>
          <p:cNvPr id="15" name="Text Placeholder 3"/>
          <p:cNvSpPr>
            <a:spLocks noGrp="1"/>
          </p:cNvSpPr>
          <p:nvPr>
            <p:ph type="body" sz="quarter" idx="11"/>
          </p:nvPr>
        </p:nvSpPr>
        <p:spPr>
          <a:xfrm>
            <a:off x="368488" y="6172200"/>
            <a:ext cx="8229600" cy="303573"/>
          </a:xfrm>
        </p:spPr>
        <p:txBody>
          <a:bodyPr/>
          <a:lstStyle/>
          <a:p>
            <a:r>
              <a:rPr lang="en-US" sz="1000" dirty="0">
                <a:latin typeface="Arial" pitchFamily="34" charset="0"/>
                <a:cs typeface="Arial" pitchFamily="34" charset="0"/>
              </a:rPr>
              <a:t>Institute of Medicine. The future of public health. Washington, DC: National Academies Press; 1988.</a:t>
            </a:r>
          </a:p>
        </p:txBody>
      </p:sp>
      <p:cxnSp>
        <p:nvCxnSpPr>
          <p:cNvPr id="16" name="Straight Connector 15"/>
          <p:cNvCxnSpPr/>
          <p:nvPr/>
        </p:nvCxnSpPr>
        <p:spPr>
          <a:xfrm>
            <a:off x="596577" y="12192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cxnSp>
        <p:nvCxnSpPr>
          <p:cNvPr id="3" name="Straight Arrow Connector 2"/>
          <p:cNvCxnSpPr/>
          <p:nvPr/>
        </p:nvCxnSpPr>
        <p:spPr>
          <a:xfrm>
            <a:off x="3505200" y="1917412"/>
            <a:ext cx="762000" cy="0"/>
          </a:xfrm>
          <a:prstGeom prst="straightConnector1">
            <a:avLst/>
          </a:prstGeom>
          <a:ln w="22225">
            <a:solidFill>
              <a:srgbClr val="0039A6"/>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505200" y="3353170"/>
            <a:ext cx="762000" cy="0"/>
          </a:xfrm>
          <a:prstGeom prst="straightConnector1">
            <a:avLst/>
          </a:prstGeom>
          <a:ln w="22225">
            <a:solidFill>
              <a:srgbClr val="0039A6"/>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505200" y="4511933"/>
            <a:ext cx="762000" cy="0"/>
          </a:xfrm>
          <a:prstGeom prst="straightConnector1">
            <a:avLst/>
          </a:prstGeom>
          <a:ln w="22225">
            <a:solidFill>
              <a:srgbClr val="0039A6"/>
            </a:solidFill>
            <a:tailEnd type="arrow"/>
          </a:ln>
        </p:spPr>
        <p:style>
          <a:lnRef idx="1">
            <a:schemeClr val="accent1"/>
          </a:lnRef>
          <a:fillRef idx="0">
            <a:schemeClr val="accent1"/>
          </a:fillRef>
          <a:effectRef idx="0">
            <a:schemeClr val="accent1"/>
          </a:effectRef>
          <a:fontRef idx="minor">
            <a:schemeClr val="tx1"/>
          </a:fontRef>
        </p:style>
      </p:cxnSp>
      <p:sp>
        <p:nvSpPr>
          <p:cNvPr id="17" name="Slide Number Placeholder 1"/>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A420517B-503E-44E1-A5A3-88F773F5D377}" type="slidenum">
              <a:rPr lang="en-US" sz="1400" smtClean="0">
                <a:effectLst/>
                <a:latin typeface="Myriad Web Pro"/>
              </a:rPr>
              <a:pPr algn="r">
                <a:defRPr/>
              </a:pPr>
              <a:t>28</a:t>
            </a:fld>
            <a:endParaRPr lang="en-US" sz="1400" dirty="0">
              <a:effectLst/>
              <a:latin typeface="Myriad Web Pro"/>
            </a:endParaRPr>
          </a:p>
        </p:txBody>
      </p:sp>
      <p:sp>
        <p:nvSpPr>
          <p:cNvPr id="23" name="TextBox 22"/>
          <p:cNvSpPr txBox="1"/>
          <p:nvPr/>
        </p:nvSpPr>
        <p:spPr>
          <a:xfrm>
            <a:off x="687779" y="2858779"/>
            <a:ext cx="2362200" cy="830997"/>
          </a:xfrm>
          <a:prstGeom prst="rect">
            <a:avLst/>
          </a:prstGeom>
          <a:noFill/>
        </p:spPr>
        <p:txBody>
          <a:bodyPr wrap="square" rtlCol="0">
            <a:spAutoFit/>
          </a:bodyPr>
          <a:lstStyle/>
          <a:p>
            <a:pPr algn="ctr"/>
            <a:r>
              <a:rPr lang="en-US" sz="2400" dirty="0">
                <a:solidFill>
                  <a:schemeClr val="bg1"/>
                </a:solidFill>
                <a:effectLst/>
                <a:latin typeface="Century Gothic" panose="020B0502020202020204" pitchFamily="34" charset="0"/>
              </a:rPr>
              <a:t>Policy</a:t>
            </a:r>
          </a:p>
          <a:p>
            <a:pPr algn="ctr"/>
            <a:r>
              <a:rPr lang="en-US" sz="2400" dirty="0">
                <a:solidFill>
                  <a:schemeClr val="bg1"/>
                </a:solidFill>
                <a:effectLst/>
                <a:latin typeface="Century Gothic" panose="020B0502020202020204" pitchFamily="34" charset="0"/>
              </a:rPr>
              <a:t>Development</a:t>
            </a:r>
          </a:p>
        </p:txBody>
      </p:sp>
    </p:spTree>
    <p:extLst>
      <p:ext uri="{BB962C8B-B14F-4D97-AF65-F5344CB8AC3E}">
        <p14:creationId xmlns:p14="http://schemas.microsoft.com/office/powerpoint/2010/main" val="28233568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343400" y="1828800"/>
            <a:ext cx="4572000" cy="3170099"/>
          </a:xfrm>
          <a:prstGeom prst="rect">
            <a:avLst/>
          </a:prstGeom>
          <a:noFill/>
        </p:spPr>
        <p:txBody>
          <a:bodyPr wrap="square" rtlCol="0">
            <a:spAutoFit/>
          </a:bodyPr>
          <a:lstStyle/>
          <a:p>
            <a:pPr marL="457200" indent="-457200">
              <a:buClr>
                <a:schemeClr val="tx1">
                  <a:lumMod val="75000"/>
                </a:schemeClr>
              </a:buClr>
              <a:buFont typeface="+mj-lt"/>
              <a:buAutoNum type="arabicPeriod"/>
            </a:pPr>
            <a:r>
              <a:rPr lang="en-US" sz="2000" dirty="0">
                <a:solidFill>
                  <a:srgbClr val="0039A6"/>
                </a:solidFill>
                <a:effectLst/>
                <a:latin typeface="Century Gothic" panose="020B0502020202020204" pitchFamily="34" charset="0"/>
              </a:rPr>
              <a:t>Monitor Health</a:t>
            </a:r>
          </a:p>
          <a:p>
            <a:pPr marL="457200" indent="-457200">
              <a:buClr>
                <a:schemeClr val="tx1">
                  <a:lumMod val="75000"/>
                </a:schemeClr>
              </a:buClr>
              <a:buFont typeface="+mj-lt"/>
              <a:buAutoNum type="arabicPeriod"/>
            </a:pPr>
            <a:r>
              <a:rPr lang="en-US" sz="2000" dirty="0">
                <a:solidFill>
                  <a:srgbClr val="0039A6"/>
                </a:solidFill>
                <a:effectLst/>
                <a:latin typeface="Century Gothic" panose="020B0502020202020204" pitchFamily="34" charset="0"/>
              </a:rPr>
              <a:t>Diagnose and Investigate</a:t>
            </a:r>
          </a:p>
          <a:p>
            <a:pPr marL="457200" indent="-457200">
              <a:buClr>
                <a:schemeClr val="tx1">
                  <a:lumMod val="75000"/>
                </a:schemeClr>
              </a:buClr>
              <a:buFont typeface="+mj-lt"/>
              <a:buAutoNum type="arabicPeriod"/>
            </a:pPr>
            <a:r>
              <a:rPr lang="en-US" sz="2000" dirty="0">
                <a:solidFill>
                  <a:srgbClr val="0039A6"/>
                </a:solidFill>
                <a:effectLst/>
                <a:latin typeface="Century Gothic" panose="020B0502020202020204" pitchFamily="34" charset="0"/>
              </a:rPr>
              <a:t>Inform, Educate, Empower</a:t>
            </a:r>
          </a:p>
          <a:p>
            <a:pPr marL="457200" indent="-457200">
              <a:buClr>
                <a:schemeClr val="tx1">
                  <a:lumMod val="75000"/>
                </a:schemeClr>
              </a:buClr>
              <a:buFont typeface="+mj-lt"/>
              <a:buAutoNum type="arabicPeriod"/>
            </a:pPr>
            <a:r>
              <a:rPr lang="en-US" sz="2000" dirty="0">
                <a:solidFill>
                  <a:srgbClr val="0039A6"/>
                </a:solidFill>
                <a:effectLst/>
                <a:latin typeface="Century Gothic" panose="020B0502020202020204" pitchFamily="34" charset="0"/>
              </a:rPr>
              <a:t>Mobilize Community Partnership</a:t>
            </a:r>
          </a:p>
          <a:p>
            <a:pPr marL="457200" indent="-457200">
              <a:buClr>
                <a:schemeClr val="tx1">
                  <a:lumMod val="75000"/>
                </a:schemeClr>
              </a:buClr>
              <a:buFont typeface="+mj-lt"/>
              <a:buAutoNum type="arabicPeriod"/>
            </a:pPr>
            <a:r>
              <a:rPr lang="en-US" sz="2000" dirty="0">
                <a:solidFill>
                  <a:srgbClr val="0039A6"/>
                </a:solidFill>
                <a:effectLst/>
                <a:latin typeface="Century Gothic" panose="020B0502020202020204" pitchFamily="34" charset="0"/>
              </a:rPr>
              <a:t>Develop Policies</a:t>
            </a:r>
          </a:p>
          <a:p>
            <a:pPr marL="457200" indent="-457200">
              <a:buClr>
                <a:schemeClr val="tx1">
                  <a:lumMod val="75000"/>
                </a:schemeClr>
              </a:buClr>
              <a:buFont typeface="+mj-lt"/>
              <a:buAutoNum type="arabicPeriod"/>
            </a:pPr>
            <a:r>
              <a:rPr lang="en-US" sz="2000" dirty="0">
                <a:solidFill>
                  <a:srgbClr val="0039A6"/>
                </a:solidFill>
                <a:effectLst/>
                <a:latin typeface="Century Gothic" panose="020B0502020202020204" pitchFamily="34" charset="0"/>
              </a:rPr>
              <a:t>Enforce Laws</a:t>
            </a:r>
          </a:p>
          <a:p>
            <a:pPr marL="457200" indent="-457200">
              <a:buClr>
                <a:schemeClr val="tx1">
                  <a:lumMod val="75000"/>
                </a:schemeClr>
              </a:buClr>
              <a:buFont typeface="+mj-lt"/>
              <a:buAutoNum type="arabicPeriod"/>
            </a:pPr>
            <a:r>
              <a:rPr lang="en-US" sz="2000" dirty="0">
                <a:solidFill>
                  <a:srgbClr val="0039A6"/>
                </a:solidFill>
                <a:effectLst/>
                <a:latin typeface="Century Gothic" panose="020B0502020202020204" pitchFamily="34" charset="0"/>
              </a:rPr>
              <a:t>Link to/Provide Care</a:t>
            </a:r>
          </a:p>
          <a:p>
            <a:pPr marL="457200" indent="-457200">
              <a:buClr>
                <a:schemeClr val="tx1">
                  <a:lumMod val="75000"/>
                </a:schemeClr>
              </a:buClr>
              <a:buFont typeface="+mj-lt"/>
              <a:buAutoNum type="arabicPeriod"/>
            </a:pPr>
            <a:r>
              <a:rPr lang="en-US" sz="2000" dirty="0">
                <a:solidFill>
                  <a:srgbClr val="0039A6"/>
                </a:solidFill>
                <a:effectLst/>
                <a:latin typeface="Century Gothic" panose="020B0502020202020204" pitchFamily="34" charset="0"/>
              </a:rPr>
              <a:t>Assure a Competent Workforce</a:t>
            </a:r>
          </a:p>
          <a:p>
            <a:pPr marL="457200" indent="-457200">
              <a:buClr>
                <a:schemeClr val="tx1">
                  <a:lumMod val="75000"/>
                </a:schemeClr>
              </a:buClr>
              <a:buFont typeface="+mj-lt"/>
              <a:buAutoNum type="arabicPeriod"/>
            </a:pPr>
            <a:r>
              <a:rPr lang="en-US" sz="2000" dirty="0">
                <a:solidFill>
                  <a:srgbClr val="0039A6"/>
                </a:solidFill>
                <a:effectLst/>
                <a:latin typeface="Century Gothic" panose="020B0502020202020204" pitchFamily="34" charset="0"/>
              </a:rPr>
              <a:t>Evaluate</a:t>
            </a:r>
          </a:p>
          <a:p>
            <a:pPr marL="457200" indent="-457200">
              <a:buClr>
                <a:schemeClr val="tx1">
                  <a:lumMod val="75000"/>
                </a:schemeClr>
              </a:buClr>
              <a:buFont typeface="+mj-lt"/>
              <a:buAutoNum type="arabicPeriod"/>
            </a:pPr>
            <a:r>
              <a:rPr lang="en-US" sz="2000" dirty="0">
                <a:solidFill>
                  <a:srgbClr val="0039A6"/>
                </a:solidFill>
                <a:effectLst/>
                <a:latin typeface="Century Gothic" panose="020B0502020202020204" pitchFamily="34" charset="0"/>
              </a:rPr>
              <a:t>Research</a:t>
            </a:r>
          </a:p>
        </p:txBody>
      </p:sp>
      <p:sp>
        <p:nvSpPr>
          <p:cNvPr id="12" name="TextBox 11"/>
          <p:cNvSpPr txBox="1"/>
          <p:nvPr/>
        </p:nvSpPr>
        <p:spPr>
          <a:xfrm>
            <a:off x="478005" y="559609"/>
            <a:ext cx="8131141" cy="553998"/>
          </a:xfrm>
          <a:prstGeom prst="rect">
            <a:avLst/>
          </a:prstGeom>
          <a:noFill/>
          <a:ln w="19050">
            <a:noFill/>
          </a:ln>
        </p:spPr>
        <p:txBody>
          <a:bodyPr wrap="square" rtlCol="0">
            <a:spAutoFit/>
          </a:bodyPr>
          <a:lstStyle/>
          <a:p>
            <a:pPr algn="ctr"/>
            <a:r>
              <a:rPr lang="en-US" sz="3000" dirty="0">
                <a:solidFill>
                  <a:srgbClr val="0039A6"/>
                </a:solidFill>
                <a:effectLst/>
                <a:latin typeface="Century Gothic" panose="020B0502020202020204" pitchFamily="34" charset="0"/>
              </a:rPr>
              <a:t>Ten Essential Public Health Services</a:t>
            </a:r>
          </a:p>
        </p:txBody>
      </p:sp>
      <p:cxnSp>
        <p:nvCxnSpPr>
          <p:cNvPr id="7" name="Straight Connector 6"/>
          <p:cNvCxnSpPr/>
          <p:nvPr/>
        </p:nvCxnSpPr>
        <p:spPr>
          <a:xfrm>
            <a:off x="478005" y="1110227"/>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pPr algn="r">
              <a:defRPr/>
            </a:pPr>
            <a:fld id="{07D65CA8-24BD-4619-B65A-9A6DFCCF4B56}" type="slidenum">
              <a:rPr lang="en-US" smtClean="0"/>
              <a:pPr algn="r">
                <a:defRPr/>
              </a:pPr>
              <a:t>29</a:t>
            </a:fld>
            <a:endParaRPr lang="en-US" dirty="0"/>
          </a:p>
        </p:txBody>
      </p:sp>
      <p:pic>
        <p:nvPicPr>
          <p:cNvPr id="6" name="Picture 5" descr="Pie chart equally divided into the 10 essential public health services, encircled by the three core functions." title="Ten Essential Public Health Services Graphic"/>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617258"/>
            <a:ext cx="3818585" cy="3679956"/>
          </a:xfrm>
          <a:prstGeom prst="rect">
            <a:avLst/>
          </a:prstGeom>
        </p:spPr>
      </p:pic>
    </p:spTree>
    <p:extLst>
      <p:ext uri="{BB962C8B-B14F-4D97-AF65-F5344CB8AC3E}">
        <p14:creationId xmlns:p14="http://schemas.microsoft.com/office/powerpoint/2010/main" val="3922933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2237031"/>
            <a:ext cx="7526740" cy="3276601"/>
          </a:xfrm>
        </p:spPr>
        <p:txBody>
          <a:bodyPr/>
          <a:lstStyle/>
          <a:p>
            <a:pPr>
              <a:buClr>
                <a:schemeClr val="tx1">
                  <a:lumMod val="75000"/>
                </a:schemeClr>
              </a:buClr>
              <a:buFont typeface="Arial" panose="020B0604020202020204" pitchFamily="34" charset="0"/>
              <a:buChar char="•"/>
            </a:pPr>
            <a:r>
              <a:rPr lang="en-US" sz="2000" b="0" dirty="0">
                <a:solidFill>
                  <a:srgbClr val="0039A6"/>
                </a:solidFill>
                <a:latin typeface="Century Gothic" panose="020B0502020202020204" pitchFamily="34" charset="0"/>
              </a:rPr>
              <a:t>describe the purpose of public health</a:t>
            </a:r>
          </a:p>
          <a:p>
            <a:pPr>
              <a:buClr>
                <a:schemeClr val="tx1">
                  <a:lumMod val="75000"/>
                </a:schemeClr>
              </a:buClr>
              <a:buFont typeface="Arial" panose="020B0604020202020204" pitchFamily="34" charset="0"/>
              <a:buChar char="•"/>
            </a:pPr>
            <a:r>
              <a:rPr lang="en-US" sz="2000" b="0" dirty="0">
                <a:solidFill>
                  <a:srgbClr val="0039A6"/>
                </a:solidFill>
                <a:latin typeface="Century Gothic" panose="020B0502020202020204" pitchFamily="34" charset="0"/>
              </a:rPr>
              <a:t>define key terms used in public health</a:t>
            </a:r>
          </a:p>
          <a:p>
            <a:pPr>
              <a:buClr>
                <a:schemeClr val="tx1">
                  <a:lumMod val="75000"/>
                </a:schemeClr>
              </a:buClr>
              <a:buFont typeface="Arial" panose="020B0604020202020204" pitchFamily="34" charset="0"/>
              <a:buChar char="•"/>
            </a:pPr>
            <a:r>
              <a:rPr lang="en-US" sz="2000" b="0" dirty="0">
                <a:solidFill>
                  <a:srgbClr val="0039A6"/>
                </a:solidFill>
                <a:latin typeface="Century Gothic" panose="020B0502020202020204" pitchFamily="34" charset="0"/>
              </a:rPr>
              <a:t>identify prominent events in the history of public health</a:t>
            </a:r>
          </a:p>
          <a:p>
            <a:pPr>
              <a:buClr>
                <a:schemeClr val="tx1">
                  <a:lumMod val="75000"/>
                </a:schemeClr>
              </a:buClr>
              <a:buFont typeface="Arial" panose="020B0604020202020204" pitchFamily="34" charset="0"/>
              <a:buChar char="•"/>
            </a:pPr>
            <a:r>
              <a:rPr lang="en-US" sz="2000" b="0" dirty="0">
                <a:solidFill>
                  <a:srgbClr val="0039A6"/>
                </a:solidFill>
                <a:latin typeface="Century Gothic" panose="020B0502020202020204" pitchFamily="34" charset="0"/>
              </a:rPr>
              <a:t>recognize the core public health functions and services </a:t>
            </a:r>
          </a:p>
          <a:p>
            <a:pPr>
              <a:buClr>
                <a:schemeClr val="tx1">
                  <a:lumMod val="75000"/>
                </a:schemeClr>
              </a:buClr>
              <a:buFont typeface="Arial" panose="020B0604020202020204" pitchFamily="34" charset="0"/>
              <a:buChar char="•"/>
            </a:pPr>
            <a:r>
              <a:rPr lang="en-US" sz="2000" b="0" dirty="0">
                <a:solidFill>
                  <a:srgbClr val="0039A6"/>
                </a:solidFill>
                <a:latin typeface="Century Gothic" panose="020B0502020202020204" pitchFamily="34" charset="0"/>
              </a:rPr>
              <a:t>describe the role of different stakeholders in the field of public health</a:t>
            </a:r>
          </a:p>
          <a:p>
            <a:pPr>
              <a:buClr>
                <a:schemeClr val="tx1">
                  <a:lumMod val="75000"/>
                </a:schemeClr>
              </a:buClr>
              <a:buFont typeface="Arial" panose="020B0604020202020204" pitchFamily="34" charset="0"/>
              <a:buChar char="•"/>
            </a:pPr>
            <a:r>
              <a:rPr lang="en-US" sz="2000" b="0" dirty="0">
                <a:solidFill>
                  <a:srgbClr val="0039A6"/>
                </a:solidFill>
                <a:latin typeface="Century Gothic" panose="020B0502020202020204" pitchFamily="34" charset="0"/>
              </a:rPr>
              <a:t>list some determinants of health</a:t>
            </a:r>
          </a:p>
          <a:p>
            <a:pPr>
              <a:buClr>
                <a:schemeClr val="tx1">
                  <a:lumMod val="75000"/>
                </a:schemeClr>
              </a:buClr>
              <a:buFont typeface="Arial" panose="020B0604020202020204" pitchFamily="34" charset="0"/>
              <a:buChar char="•"/>
            </a:pPr>
            <a:r>
              <a:rPr lang="en-US" sz="2000" b="0" dirty="0">
                <a:solidFill>
                  <a:srgbClr val="0039A6"/>
                </a:solidFill>
                <a:latin typeface="Century Gothic" panose="020B0502020202020204" pitchFamily="34" charset="0"/>
              </a:rPr>
              <a:t>recognize how individual determinants of health affect population health</a:t>
            </a:r>
          </a:p>
        </p:txBody>
      </p:sp>
      <p:sp>
        <p:nvSpPr>
          <p:cNvPr id="9" name="Title 1"/>
          <p:cNvSpPr txBox="1">
            <a:spLocks/>
          </p:cNvSpPr>
          <p:nvPr/>
        </p:nvSpPr>
        <p:spPr>
          <a:xfrm>
            <a:off x="533400" y="1691481"/>
            <a:ext cx="5781805" cy="396081"/>
          </a:xfrm>
          <a:prstGeom prst="rect">
            <a:avLst/>
          </a:prstGeom>
        </p:spPr>
        <p:txBody>
          <a:bodyPr anchor="b" anchorCtr="0"/>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algn="l" fontAlgn="auto">
              <a:spcAft>
                <a:spcPts val="0"/>
              </a:spcAft>
            </a:pPr>
            <a:r>
              <a:rPr lang="en-US" sz="2400" b="0" dirty="0">
                <a:solidFill>
                  <a:srgbClr val="0039A6"/>
                </a:solidFill>
                <a:latin typeface="Century Gothic" panose="020B0502020202020204" pitchFamily="34" charset="0"/>
              </a:rPr>
              <a:t>After this course, you will be able to</a:t>
            </a:r>
            <a:endParaRPr lang="en-US" sz="2400" dirty="0">
              <a:solidFill>
                <a:srgbClr val="0039A6"/>
              </a:solidFill>
              <a:latin typeface="Century Gothic" panose="020B0502020202020204" pitchFamily="34" charset="0"/>
            </a:endParaRPr>
          </a:p>
        </p:txBody>
      </p:sp>
      <p:sp>
        <p:nvSpPr>
          <p:cNvPr id="10" name="TextBox 9"/>
          <p:cNvSpPr txBox="1"/>
          <p:nvPr/>
        </p:nvSpPr>
        <p:spPr>
          <a:xfrm>
            <a:off x="533400" y="828714"/>
            <a:ext cx="8136340" cy="553998"/>
          </a:xfrm>
          <a:prstGeom prst="rect">
            <a:avLst/>
          </a:prstGeom>
          <a:noFill/>
          <a:ln w="19050">
            <a:noFill/>
          </a:ln>
        </p:spPr>
        <p:txBody>
          <a:bodyPr wrap="square" rtlCol="0">
            <a:spAutoFit/>
          </a:bodyPr>
          <a:lstStyle/>
          <a:p>
            <a:pPr algn="ctr"/>
            <a:r>
              <a:rPr lang="en-US" sz="3000" dirty="0">
                <a:solidFill>
                  <a:srgbClr val="0039A6"/>
                </a:solidFill>
                <a:effectLst/>
                <a:latin typeface="Century Gothic" panose="020B0502020202020204" pitchFamily="34" charset="0"/>
              </a:rPr>
              <a:t>Learning Objectives</a:t>
            </a:r>
          </a:p>
        </p:txBody>
      </p:sp>
      <p:cxnSp>
        <p:nvCxnSpPr>
          <p:cNvPr id="7" name="Straight Connector 6"/>
          <p:cNvCxnSpPr/>
          <p:nvPr/>
        </p:nvCxnSpPr>
        <p:spPr>
          <a:xfrm>
            <a:off x="555658" y="15240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6" name="Slide Number Placeholder 1"/>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A420517B-503E-44E1-A5A3-88F773F5D377}" type="slidenum">
              <a:rPr lang="en-US" sz="1400" smtClean="0">
                <a:effectLst/>
                <a:latin typeface="Myriad Web Pro"/>
              </a:rPr>
              <a:pPr algn="r">
                <a:defRPr/>
              </a:pPr>
              <a:t>3</a:t>
            </a:fld>
            <a:endParaRPr lang="en-US" sz="1400" dirty="0">
              <a:effectLst/>
              <a:latin typeface="Myriad Web Pro"/>
            </a:endParaRPr>
          </a:p>
        </p:txBody>
      </p:sp>
    </p:spTree>
    <p:extLst>
      <p:ext uri="{BB962C8B-B14F-4D97-AF65-F5344CB8AC3E}">
        <p14:creationId xmlns:p14="http://schemas.microsoft.com/office/powerpoint/2010/main" val="1747633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490011" y="559609"/>
            <a:ext cx="8361195" cy="553998"/>
          </a:xfrm>
          <a:prstGeom prst="rect">
            <a:avLst/>
          </a:prstGeom>
          <a:noFill/>
          <a:ln w="19050">
            <a:noFill/>
          </a:ln>
        </p:spPr>
        <p:txBody>
          <a:bodyPr wrap="square" rtlCol="0">
            <a:spAutoFit/>
          </a:bodyPr>
          <a:lstStyle/>
          <a:p>
            <a:pPr algn="ctr"/>
            <a:r>
              <a:rPr lang="en-US" sz="3000" dirty="0">
                <a:solidFill>
                  <a:srgbClr val="0039A6"/>
                </a:solidFill>
                <a:effectLst/>
                <a:latin typeface="Century Gothic" panose="020B0502020202020204" pitchFamily="34" charset="0"/>
              </a:rPr>
              <a:t>Core Functions at Government Levels</a:t>
            </a:r>
          </a:p>
        </p:txBody>
      </p:sp>
      <p:cxnSp>
        <p:nvCxnSpPr>
          <p:cNvPr id="6" name="Straight Connector 5"/>
          <p:cNvCxnSpPr/>
          <p:nvPr/>
        </p:nvCxnSpPr>
        <p:spPr>
          <a:xfrm>
            <a:off x="593031" y="1099953"/>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pPr algn="r">
              <a:defRPr/>
            </a:pPr>
            <a:fld id="{A420517B-503E-44E1-A5A3-88F773F5D377}" type="slidenum">
              <a:rPr lang="en-US" smtClean="0"/>
              <a:pPr algn="r">
                <a:defRPr/>
              </a:pPr>
              <a:t>30</a:t>
            </a:fld>
            <a:endParaRPr lang="en-US" dirty="0"/>
          </a:p>
        </p:txBody>
      </p:sp>
      <p:grpSp>
        <p:nvGrpSpPr>
          <p:cNvPr id="2" name="Group 1" descr="Chart that displays examples of assessment, policy development and assurance at the federal, state, and local levels." title="Core Functions at Government Levels"/>
          <p:cNvGrpSpPr/>
          <p:nvPr/>
        </p:nvGrpSpPr>
        <p:grpSpPr>
          <a:xfrm>
            <a:off x="988447" y="1198573"/>
            <a:ext cx="6188530" cy="4349756"/>
            <a:chOff x="988447" y="1198573"/>
            <a:chExt cx="6174353" cy="4365244"/>
          </a:xfrm>
        </p:grpSpPr>
        <p:sp>
          <p:nvSpPr>
            <p:cNvPr id="3" name="TextBox 2"/>
            <p:cNvSpPr txBox="1"/>
            <p:nvPr/>
          </p:nvSpPr>
          <p:spPr>
            <a:xfrm>
              <a:off x="2049344" y="1436131"/>
              <a:ext cx="1532056" cy="338554"/>
            </a:xfrm>
            <a:prstGeom prst="rect">
              <a:avLst/>
            </a:prstGeom>
            <a:noFill/>
          </p:spPr>
          <p:txBody>
            <a:bodyPr wrap="square" rtlCol="0">
              <a:spAutoFit/>
            </a:bodyPr>
            <a:lstStyle/>
            <a:p>
              <a:pPr algn="ctr"/>
              <a:r>
                <a:rPr lang="en-US" sz="1600" b="1" dirty="0">
                  <a:effectLst/>
                  <a:latin typeface="Century Gothic" panose="020B0502020202020204" pitchFamily="34" charset="0"/>
                </a:rPr>
                <a:t>Assessment</a:t>
              </a:r>
            </a:p>
          </p:txBody>
        </p:sp>
        <p:sp>
          <p:nvSpPr>
            <p:cNvPr id="7" name="TextBox 6"/>
            <p:cNvSpPr txBox="1"/>
            <p:nvPr/>
          </p:nvSpPr>
          <p:spPr>
            <a:xfrm>
              <a:off x="3753479" y="1198573"/>
              <a:ext cx="1796916" cy="584775"/>
            </a:xfrm>
            <a:prstGeom prst="rect">
              <a:avLst/>
            </a:prstGeom>
            <a:noFill/>
          </p:spPr>
          <p:txBody>
            <a:bodyPr wrap="square" rtlCol="0">
              <a:spAutoFit/>
            </a:bodyPr>
            <a:lstStyle/>
            <a:p>
              <a:pPr algn="ctr"/>
              <a:r>
                <a:rPr lang="en-US" sz="1600" b="1" dirty="0">
                  <a:effectLst/>
                  <a:latin typeface="Century Gothic" panose="020B0502020202020204" pitchFamily="34" charset="0"/>
                </a:rPr>
                <a:t>Policy</a:t>
              </a:r>
            </a:p>
            <a:p>
              <a:pPr algn="ctr"/>
              <a:r>
                <a:rPr lang="en-US" sz="1600" b="1" dirty="0">
                  <a:effectLst/>
                  <a:latin typeface="Century Gothic" panose="020B0502020202020204" pitchFamily="34" charset="0"/>
                </a:rPr>
                <a:t>Development</a:t>
              </a:r>
            </a:p>
          </p:txBody>
        </p:sp>
        <p:sp>
          <p:nvSpPr>
            <p:cNvPr id="8" name="TextBox 7"/>
            <p:cNvSpPr txBox="1"/>
            <p:nvPr/>
          </p:nvSpPr>
          <p:spPr>
            <a:xfrm>
              <a:off x="5638800" y="1436131"/>
              <a:ext cx="1524000" cy="338554"/>
            </a:xfrm>
            <a:prstGeom prst="rect">
              <a:avLst/>
            </a:prstGeom>
            <a:noFill/>
          </p:spPr>
          <p:txBody>
            <a:bodyPr wrap="square" rtlCol="0">
              <a:spAutoFit/>
            </a:bodyPr>
            <a:lstStyle/>
            <a:p>
              <a:pPr algn="ctr"/>
              <a:r>
                <a:rPr lang="en-US" sz="1600" b="1" dirty="0">
                  <a:effectLst/>
                  <a:latin typeface="Century Gothic" panose="020B0502020202020204" pitchFamily="34" charset="0"/>
                </a:rPr>
                <a:t>Assurance</a:t>
              </a:r>
            </a:p>
          </p:txBody>
        </p:sp>
        <p:sp>
          <p:nvSpPr>
            <p:cNvPr id="9" name="TextBox 8"/>
            <p:cNvSpPr txBox="1"/>
            <p:nvPr/>
          </p:nvSpPr>
          <p:spPr>
            <a:xfrm>
              <a:off x="988447" y="2274686"/>
              <a:ext cx="1181405" cy="338554"/>
            </a:xfrm>
            <a:prstGeom prst="rect">
              <a:avLst/>
            </a:prstGeom>
            <a:noFill/>
          </p:spPr>
          <p:txBody>
            <a:bodyPr wrap="square" rtlCol="0">
              <a:spAutoFit/>
            </a:bodyPr>
            <a:lstStyle/>
            <a:p>
              <a:pPr algn="ctr"/>
              <a:r>
                <a:rPr lang="en-US" sz="1600" b="1" dirty="0">
                  <a:effectLst/>
                  <a:latin typeface="Century Gothic" panose="020B0502020202020204" pitchFamily="34" charset="0"/>
                </a:rPr>
                <a:t>Federal</a:t>
              </a:r>
            </a:p>
          </p:txBody>
        </p:sp>
        <p:sp>
          <p:nvSpPr>
            <p:cNvPr id="10" name="TextBox 9"/>
            <p:cNvSpPr txBox="1"/>
            <p:nvPr/>
          </p:nvSpPr>
          <p:spPr>
            <a:xfrm>
              <a:off x="1004286" y="3657600"/>
              <a:ext cx="1121151" cy="338554"/>
            </a:xfrm>
            <a:prstGeom prst="rect">
              <a:avLst/>
            </a:prstGeom>
            <a:noFill/>
          </p:spPr>
          <p:txBody>
            <a:bodyPr wrap="square" rtlCol="0">
              <a:spAutoFit/>
            </a:bodyPr>
            <a:lstStyle/>
            <a:p>
              <a:pPr algn="ctr"/>
              <a:r>
                <a:rPr lang="en-US" sz="1600" b="1" dirty="0">
                  <a:effectLst/>
                  <a:latin typeface="Century Gothic" panose="020B0502020202020204" pitchFamily="34" charset="0"/>
                </a:rPr>
                <a:t>State</a:t>
              </a:r>
            </a:p>
          </p:txBody>
        </p:sp>
        <p:sp>
          <p:nvSpPr>
            <p:cNvPr id="11" name="TextBox 10"/>
            <p:cNvSpPr txBox="1"/>
            <p:nvPr/>
          </p:nvSpPr>
          <p:spPr>
            <a:xfrm>
              <a:off x="988447" y="5225263"/>
              <a:ext cx="1152830" cy="338554"/>
            </a:xfrm>
            <a:prstGeom prst="rect">
              <a:avLst/>
            </a:prstGeom>
            <a:noFill/>
          </p:spPr>
          <p:txBody>
            <a:bodyPr wrap="square" rtlCol="0">
              <a:spAutoFit/>
            </a:bodyPr>
            <a:lstStyle/>
            <a:p>
              <a:pPr algn="ctr"/>
              <a:r>
                <a:rPr lang="en-US" sz="1600" b="1" dirty="0">
                  <a:effectLst/>
                  <a:latin typeface="Century Gothic" panose="020B0502020202020204" pitchFamily="34" charset="0"/>
                </a:rPr>
                <a:t>Local</a:t>
              </a:r>
            </a:p>
          </p:txBody>
        </p:sp>
      </p:grpSp>
      <p:sp>
        <p:nvSpPr>
          <p:cNvPr id="15" name="Rectangle 14"/>
          <p:cNvSpPr/>
          <p:nvPr/>
        </p:nvSpPr>
        <p:spPr bwMode="auto">
          <a:xfrm>
            <a:off x="2125437" y="1948049"/>
            <a:ext cx="1524000" cy="1312277"/>
          </a:xfrm>
          <a:prstGeom prst="rect">
            <a:avLst/>
          </a:prstGeom>
          <a:solidFill>
            <a:schemeClr val="tx2">
              <a:lumMod val="75000"/>
            </a:schemeClr>
          </a:solidFill>
          <a:ln w="9525">
            <a:miter lim="800000"/>
            <a:headEnd/>
            <a:tailEnd/>
          </a:ln>
        </p:spPr>
        <p:txBody>
          <a:bodyPr wrap="none" rtlCol="0" anchor="ctr">
            <a:flatTx/>
          </a:bodyPr>
          <a:lstStyle/>
          <a:p>
            <a:pPr algn="ctr"/>
            <a:endParaRPr lang="en-US" sz="1200" b="1" dirty="0">
              <a:solidFill>
                <a:schemeClr val="bg1"/>
              </a:solidFill>
              <a:latin typeface="Tahoma" pitchFamily="34" charset="0"/>
            </a:endParaRPr>
          </a:p>
        </p:txBody>
      </p:sp>
      <p:sp>
        <p:nvSpPr>
          <p:cNvPr id="16" name="TextBox 15"/>
          <p:cNvSpPr txBox="1"/>
          <p:nvPr/>
        </p:nvSpPr>
        <p:spPr>
          <a:xfrm>
            <a:off x="2091767" y="2262434"/>
            <a:ext cx="1612202" cy="646331"/>
          </a:xfrm>
          <a:prstGeom prst="rect">
            <a:avLst/>
          </a:prstGeom>
          <a:noFill/>
        </p:spPr>
        <p:txBody>
          <a:bodyPr wrap="square" rtlCol="0">
            <a:spAutoFit/>
          </a:bodyPr>
          <a:lstStyle/>
          <a:p>
            <a:pPr algn="ctr"/>
            <a:r>
              <a:rPr lang="en-US" sz="1200" dirty="0">
                <a:solidFill>
                  <a:schemeClr val="bg1"/>
                </a:solidFill>
                <a:effectLst/>
                <a:latin typeface="Century Gothic" panose="020B0502020202020204" pitchFamily="34" charset="0"/>
              </a:rPr>
              <a:t>National tobacco public health</a:t>
            </a:r>
          </a:p>
          <a:p>
            <a:pPr algn="ctr"/>
            <a:r>
              <a:rPr lang="en-US" sz="1200" dirty="0">
                <a:solidFill>
                  <a:schemeClr val="bg1"/>
                </a:solidFill>
                <a:effectLst/>
                <a:latin typeface="Century Gothic" panose="020B0502020202020204" pitchFamily="34" charset="0"/>
              </a:rPr>
              <a:t>surveillance</a:t>
            </a:r>
          </a:p>
        </p:txBody>
      </p:sp>
      <p:sp>
        <p:nvSpPr>
          <p:cNvPr id="17" name="Rectangle 16"/>
          <p:cNvSpPr/>
          <p:nvPr/>
        </p:nvSpPr>
        <p:spPr bwMode="auto">
          <a:xfrm>
            <a:off x="3908608" y="1948048"/>
            <a:ext cx="1524000" cy="1312277"/>
          </a:xfrm>
          <a:prstGeom prst="rect">
            <a:avLst/>
          </a:prstGeom>
          <a:solidFill>
            <a:schemeClr val="tx2">
              <a:lumMod val="75000"/>
            </a:schemeClr>
          </a:solidFill>
          <a:ln w="9525">
            <a:miter lim="800000"/>
            <a:headEnd/>
            <a:tailEnd/>
          </a:ln>
        </p:spPr>
        <p:txBody>
          <a:bodyPr wrap="none" rtlCol="0" anchor="ctr">
            <a:flatTx/>
          </a:bodyPr>
          <a:lstStyle/>
          <a:p>
            <a:pPr algn="ctr"/>
            <a:endParaRPr lang="en-US" sz="1200" b="1" dirty="0">
              <a:solidFill>
                <a:schemeClr val="bg1"/>
              </a:solidFill>
              <a:latin typeface="Tahoma" pitchFamily="34" charset="0"/>
            </a:endParaRPr>
          </a:p>
        </p:txBody>
      </p:sp>
      <p:sp>
        <p:nvSpPr>
          <p:cNvPr id="18" name="TextBox 17"/>
          <p:cNvSpPr txBox="1"/>
          <p:nvPr/>
        </p:nvSpPr>
        <p:spPr>
          <a:xfrm>
            <a:off x="3857757" y="2262434"/>
            <a:ext cx="1612202" cy="646331"/>
          </a:xfrm>
          <a:prstGeom prst="rect">
            <a:avLst/>
          </a:prstGeom>
          <a:noFill/>
        </p:spPr>
        <p:txBody>
          <a:bodyPr wrap="square" rtlCol="0">
            <a:spAutoFit/>
          </a:bodyPr>
          <a:lstStyle/>
          <a:p>
            <a:pPr algn="ctr"/>
            <a:r>
              <a:rPr lang="en-US" sz="1200" dirty="0">
                <a:solidFill>
                  <a:schemeClr val="bg1"/>
                </a:solidFill>
                <a:effectLst/>
                <a:latin typeface="Century Gothic" panose="020B0502020202020204" pitchFamily="34" charset="0"/>
              </a:rPr>
              <a:t>Smoking ban</a:t>
            </a:r>
            <a:br>
              <a:rPr lang="en-US" sz="1200" dirty="0">
                <a:solidFill>
                  <a:schemeClr val="bg1"/>
                </a:solidFill>
                <a:effectLst/>
                <a:latin typeface="Century Gothic" panose="020B0502020202020204" pitchFamily="34" charset="0"/>
              </a:rPr>
            </a:br>
            <a:r>
              <a:rPr lang="en-US" sz="1200" dirty="0">
                <a:solidFill>
                  <a:schemeClr val="bg1"/>
                </a:solidFill>
                <a:effectLst/>
                <a:latin typeface="Century Gothic" panose="020B0502020202020204" pitchFamily="34" charset="0"/>
              </a:rPr>
              <a:t>on commercial flights</a:t>
            </a:r>
          </a:p>
        </p:txBody>
      </p:sp>
      <p:sp>
        <p:nvSpPr>
          <p:cNvPr id="19" name="Rectangle 18"/>
          <p:cNvSpPr/>
          <p:nvPr/>
        </p:nvSpPr>
        <p:spPr bwMode="auto">
          <a:xfrm>
            <a:off x="5652977" y="1957101"/>
            <a:ext cx="1524000" cy="1312277"/>
          </a:xfrm>
          <a:prstGeom prst="rect">
            <a:avLst/>
          </a:prstGeom>
          <a:solidFill>
            <a:schemeClr val="tx2">
              <a:lumMod val="75000"/>
            </a:schemeClr>
          </a:solidFill>
          <a:ln w="9525">
            <a:miter lim="800000"/>
            <a:headEnd/>
            <a:tailEnd/>
          </a:ln>
        </p:spPr>
        <p:txBody>
          <a:bodyPr wrap="none" rtlCol="0" anchor="ctr">
            <a:flatTx/>
          </a:bodyPr>
          <a:lstStyle/>
          <a:p>
            <a:pPr algn="ctr"/>
            <a:endParaRPr lang="en-US" sz="1200" b="1" dirty="0">
              <a:solidFill>
                <a:schemeClr val="bg1"/>
              </a:solidFill>
              <a:latin typeface="Tahoma" pitchFamily="34" charset="0"/>
            </a:endParaRPr>
          </a:p>
        </p:txBody>
      </p:sp>
      <p:sp>
        <p:nvSpPr>
          <p:cNvPr id="20" name="TextBox 19"/>
          <p:cNvSpPr txBox="1"/>
          <p:nvPr/>
        </p:nvSpPr>
        <p:spPr>
          <a:xfrm>
            <a:off x="5638800" y="2262433"/>
            <a:ext cx="1612202" cy="646331"/>
          </a:xfrm>
          <a:prstGeom prst="rect">
            <a:avLst/>
          </a:prstGeom>
          <a:noFill/>
        </p:spPr>
        <p:txBody>
          <a:bodyPr wrap="square" rtlCol="0">
            <a:spAutoFit/>
          </a:bodyPr>
          <a:lstStyle/>
          <a:p>
            <a:pPr algn="ctr"/>
            <a:r>
              <a:rPr lang="en-US" sz="1200" dirty="0">
                <a:solidFill>
                  <a:schemeClr val="bg1"/>
                </a:solidFill>
                <a:effectLst/>
                <a:latin typeface="Century Gothic" panose="020B0502020202020204" pitchFamily="34" charset="0"/>
              </a:rPr>
              <a:t>Federal grants</a:t>
            </a:r>
            <a:br>
              <a:rPr lang="en-US" sz="1200" dirty="0">
                <a:solidFill>
                  <a:schemeClr val="bg1"/>
                </a:solidFill>
                <a:effectLst/>
                <a:latin typeface="Century Gothic" panose="020B0502020202020204" pitchFamily="34" charset="0"/>
              </a:rPr>
            </a:br>
            <a:r>
              <a:rPr lang="en-US" sz="1200" dirty="0">
                <a:solidFill>
                  <a:schemeClr val="bg1"/>
                </a:solidFill>
                <a:effectLst/>
                <a:latin typeface="Century Gothic" panose="020B0502020202020204" pitchFamily="34" charset="0"/>
              </a:rPr>
              <a:t>for antismoking</a:t>
            </a:r>
          </a:p>
          <a:p>
            <a:pPr algn="ctr"/>
            <a:r>
              <a:rPr lang="en-US" sz="1200" dirty="0">
                <a:solidFill>
                  <a:schemeClr val="bg1"/>
                </a:solidFill>
                <a:effectLst/>
                <a:latin typeface="Century Gothic" panose="020B0502020202020204" pitchFamily="34" charset="0"/>
              </a:rPr>
              <a:t>research</a:t>
            </a:r>
          </a:p>
        </p:txBody>
      </p:sp>
      <p:sp>
        <p:nvSpPr>
          <p:cNvPr id="21" name="Rectangle 20"/>
          <p:cNvSpPr/>
          <p:nvPr/>
        </p:nvSpPr>
        <p:spPr bwMode="auto">
          <a:xfrm>
            <a:off x="2125437" y="3443786"/>
            <a:ext cx="1524000" cy="1312277"/>
          </a:xfrm>
          <a:prstGeom prst="rect">
            <a:avLst/>
          </a:prstGeom>
          <a:solidFill>
            <a:srgbClr val="00B0F0"/>
          </a:solidFill>
          <a:ln w="9525">
            <a:miter lim="800000"/>
            <a:headEnd/>
            <a:tailEnd/>
          </a:ln>
        </p:spPr>
        <p:txBody>
          <a:bodyPr wrap="none" rtlCol="0" anchor="ctr">
            <a:flatTx/>
          </a:bodyPr>
          <a:lstStyle/>
          <a:p>
            <a:pPr algn="ctr"/>
            <a:endParaRPr lang="en-US" sz="1200" b="1" dirty="0">
              <a:solidFill>
                <a:schemeClr val="bg1"/>
              </a:solidFill>
              <a:latin typeface="Tahoma" pitchFamily="34" charset="0"/>
            </a:endParaRPr>
          </a:p>
        </p:txBody>
      </p:sp>
      <p:sp>
        <p:nvSpPr>
          <p:cNvPr id="23" name="TextBox 22"/>
          <p:cNvSpPr txBox="1"/>
          <p:nvPr/>
        </p:nvSpPr>
        <p:spPr>
          <a:xfrm>
            <a:off x="2081336" y="3776757"/>
            <a:ext cx="1612202" cy="461665"/>
          </a:xfrm>
          <a:prstGeom prst="rect">
            <a:avLst/>
          </a:prstGeom>
          <a:noFill/>
        </p:spPr>
        <p:txBody>
          <a:bodyPr wrap="square" rtlCol="0">
            <a:spAutoFit/>
          </a:bodyPr>
          <a:lstStyle/>
          <a:p>
            <a:pPr algn="ctr"/>
            <a:r>
              <a:rPr lang="en-US" sz="1200" dirty="0">
                <a:solidFill>
                  <a:schemeClr val="bg1"/>
                </a:solidFill>
                <a:effectLst/>
                <a:latin typeface="Century Gothic" panose="020B0502020202020204" pitchFamily="34" charset="0"/>
              </a:rPr>
              <a:t>Monitor state </a:t>
            </a:r>
          </a:p>
          <a:p>
            <a:pPr algn="ctr"/>
            <a:r>
              <a:rPr lang="en-US" sz="1200" dirty="0">
                <a:solidFill>
                  <a:schemeClr val="bg1"/>
                </a:solidFill>
                <a:effectLst/>
                <a:latin typeface="Century Gothic" panose="020B0502020202020204" pitchFamily="34" charset="0"/>
              </a:rPr>
              <a:t>tobacco use</a:t>
            </a:r>
          </a:p>
        </p:txBody>
      </p:sp>
      <p:sp>
        <p:nvSpPr>
          <p:cNvPr id="24" name="Rectangle 23"/>
          <p:cNvSpPr/>
          <p:nvPr/>
        </p:nvSpPr>
        <p:spPr bwMode="auto">
          <a:xfrm>
            <a:off x="3908608" y="3443785"/>
            <a:ext cx="1524000" cy="1312277"/>
          </a:xfrm>
          <a:prstGeom prst="rect">
            <a:avLst/>
          </a:prstGeom>
          <a:solidFill>
            <a:srgbClr val="00B0F0"/>
          </a:solidFill>
          <a:ln w="9525">
            <a:miter lim="800000"/>
            <a:headEnd/>
            <a:tailEnd/>
          </a:ln>
        </p:spPr>
        <p:txBody>
          <a:bodyPr wrap="none" rtlCol="0" anchor="ctr">
            <a:flatTx/>
          </a:bodyPr>
          <a:lstStyle/>
          <a:p>
            <a:pPr algn="ctr"/>
            <a:endParaRPr lang="en-US" sz="1200" b="1" dirty="0">
              <a:solidFill>
                <a:schemeClr val="bg1"/>
              </a:solidFill>
              <a:latin typeface="Tahoma" pitchFamily="34" charset="0"/>
            </a:endParaRPr>
          </a:p>
        </p:txBody>
      </p:sp>
      <p:sp>
        <p:nvSpPr>
          <p:cNvPr id="25" name="TextBox 24"/>
          <p:cNvSpPr txBox="1"/>
          <p:nvPr/>
        </p:nvSpPr>
        <p:spPr>
          <a:xfrm>
            <a:off x="3880794" y="3784649"/>
            <a:ext cx="1612202" cy="461665"/>
          </a:xfrm>
          <a:prstGeom prst="rect">
            <a:avLst/>
          </a:prstGeom>
          <a:noFill/>
        </p:spPr>
        <p:txBody>
          <a:bodyPr wrap="square" rtlCol="0">
            <a:spAutoFit/>
          </a:bodyPr>
          <a:lstStyle/>
          <a:p>
            <a:pPr algn="ctr"/>
            <a:r>
              <a:rPr lang="en-US" sz="1200" dirty="0">
                <a:solidFill>
                  <a:schemeClr val="bg1"/>
                </a:solidFill>
                <a:effectLst/>
                <a:latin typeface="Century Gothic" panose="020B0502020202020204" pitchFamily="34" charset="0"/>
              </a:rPr>
              <a:t>Increase </a:t>
            </a:r>
          </a:p>
          <a:p>
            <a:pPr algn="ctr"/>
            <a:r>
              <a:rPr lang="en-US" sz="1200" dirty="0">
                <a:solidFill>
                  <a:schemeClr val="bg1"/>
                </a:solidFill>
                <a:effectLst/>
                <a:latin typeface="Century Gothic" panose="020B0502020202020204" pitchFamily="34" charset="0"/>
              </a:rPr>
              <a:t>tobacco tax</a:t>
            </a:r>
          </a:p>
        </p:txBody>
      </p:sp>
      <p:sp>
        <p:nvSpPr>
          <p:cNvPr id="26" name="Rectangle 25"/>
          <p:cNvSpPr/>
          <p:nvPr/>
        </p:nvSpPr>
        <p:spPr bwMode="auto">
          <a:xfrm>
            <a:off x="5652977" y="3452838"/>
            <a:ext cx="1524000" cy="1312277"/>
          </a:xfrm>
          <a:prstGeom prst="rect">
            <a:avLst/>
          </a:prstGeom>
          <a:solidFill>
            <a:srgbClr val="00B0F0"/>
          </a:solidFill>
          <a:ln w="9525">
            <a:miter lim="800000"/>
            <a:headEnd/>
            <a:tailEnd/>
          </a:ln>
        </p:spPr>
        <p:txBody>
          <a:bodyPr wrap="none" rtlCol="0" anchor="ctr">
            <a:flatTx/>
          </a:bodyPr>
          <a:lstStyle/>
          <a:p>
            <a:pPr algn="ctr"/>
            <a:endParaRPr lang="en-US" sz="1200" b="1" dirty="0">
              <a:solidFill>
                <a:schemeClr val="bg1"/>
              </a:solidFill>
              <a:latin typeface="Tahoma" pitchFamily="34" charset="0"/>
            </a:endParaRPr>
          </a:p>
        </p:txBody>
      </p:sp>
      <p:sp>
        <p:nvSpPr>
          <p:cNvPr id="27" name="TextBox 26"/>
          <p:cNvSpPr txBox="1"/>
          <p:nvPr/>
        </p:nvSpPr>
        <p:spPr>
          <a:xfrm>
            <a:off x="5594699" y="3693477"/>
            <a:ext cx="1612202" cy="830997"/>
          </a:xfrm>
          <a:prstGeom prst="rect">
            <a:avLst/>
          </a:prstGeom>
          <a:noFill/>
        </p:spPr>
        <p:txBody>
          <a:bodyPr wrap="square" rtlCol="0">
            <a:spAutoFit/>
          </a:bodyPr>
          <a:lstStyle/>
          <a:p>
            <a:pPr algn="ctr"/>
            <a:r>
              <a:rPr lang="en-US" sz="1200" dirty="0">
                <a:solidFill>
                  <a:schemeClr val="bg1"/>
                </a:solidFill>
                <a:effectLst/>
                <a:latin typeface="Century Gothic" panose="020B0502020202020204" pitchFamily="34" charset="0"/>
              </a:rPr>
              <a:t>Funding</a:t>
            </a:r>
            <a:br>
              <a:rPr lang="en-US" sz="1200" dirty="0">
                <a:solidFill>
                  <a:schemeClr val="bg1"/>
                </a:solidFill>
                <a:effectLst/>
                <a:latin typeface="Century Gothic" panose="020B0502020202020204" pitchFamily="34" charset="0"/>
              </a:rPr>
            </a:br>
            <a:r>
              <a:rPr lang="en-US" sz="1200" dirty="0">
                <a:solidFill>
                  <a:schemeClr val="bg1"/>
                </a:solidFill>
                <a:effectLst/>
                <a:latin typeface="Century Gothic" panose="020B0502020202020204" pitchFamily="34" charset="0"/>
              </a:rPr>
              <a:t>for campaign through</a:t>
            </a:r>
          </a:p>
          <a:p>
            <a:pPr algn="ctr"/>
            <a:r>
              <a:rPr lang="en-US" sz="1200" dirty="0">
                <a:solidFill>
                  <a:schemeClr val="bg1"/>
                </a:solidFill>
                <a:effectLst/>
                <a:latin typeface="Century Gothic" panose="020B0502020202020204" pitchFamily="34" charset="0"/>
              </a:rPr>
              <a:t>Proposition 99</a:t>
            </a:r>
          </a:p>
        </p:txBody>
      </p:sp>
      <p:sp>
        <p:nvSpPr>
          <p:cNvPr id="28" name="Rectangle 27"/>
          <p:cNvSpPr/>
          <p:nvPr/>
        </p:nvSpPr>
        <p:spPr bwMode="auto">
          <a:xfrm>
            <a:off x="2125437" y="4892191"/>
            <a:ext cx="1524000" cy="1312277"/>
          </a:xfrm>
          <a:prstGeom prst="rect">
            <a:avLst/>
          </a:prstGeom>
          <a:solidFill>
            <a:srgbClr val="4F81BD"/>
          </a:solidFill>
          <a:ln w="9525">
            <a:miter lim="800000"/>
            <a:headEnd/>
            <a:tailEnd/>
          </a:ln>
        </p:spPr>
        <p:txBody>
          <a:bodyPr wrap="none" rtlCol="0" anchor="ctr">
            <a:flatTx/>
          </a:bodyPr>
          <a:lstStyle/>
          <a:p>
            <a:pPr algn="ctr"/>
            <a:endParaRPr lang="en-US" sz="1200" b="1" dirty="0">
              <a:solidFill>
                <a:schemeClr val="bg1"/>
              </a:solidFill>
              <a:latin typeface="Tahoma" pitchFamily="34" charset="0"/>
            </a:endParaRPr>
          </a:p>
        </p:txBody>
      </p:sp>
      <p:sp>
        <p:nvSpPr>
          <p:cNvPr id="29" name="TextBox 28"/>
          <p:cNvSpPr txBox="1"/>
          <p:nvPr/>
        </p:nvSpPr>
        <p:spPr>
          <a:xfrm>
            <a:off x="2076020" y="5246104"/>
            <a:ext cx="1612202" cy="461665"/>
          </a:xfrm>
          <a:prstGeom prst="rect">
            <a:avLst/>
          </a:prstGeom>
          <a:noFill/>
        </p:spPr>
        <p:txBody>
          <a:bodyPr wrap="square" rtlCol="0">
            <a:spAutoFit/>
          </a:bodyPr>
          <a:lstStyle/>
          <a:p>
            <a:pPr algn="ctr"/>
            <a:r>
              <a:rPr lang="en-US" sz="1200" dirty="0">
                <a:solidFill>
                  <a:schemeClr val="bg1"/>
                </a:solidFill>
                <a:effectLst/>
                <a:latin typeface="Century Gothic" panose="020B0502020202020204" pitchFamily="34" charset="0"/>
              </a:rPr>
              <a:t>Report on local </a:t>
            </a:r>
          </a:p>
          <a:p>
            <a:pPr algn="ctr"/>
            <a:r>
              <a:rPr lang="en-US" sz="1200" dirty="0">
                <a:solidFill>
                  <a:schemeClr val="bg1"/>
                </a:solidFill>
                <a:effectLst/>
                <a:latin typeface="Century Gothic" panose="020B0502020202020204" pitchFamily="34" charset="0"/>
              </a:rPr>
              <a:t>tobacco use</a:t>
            </a:r>
          </a:p>
        </p:txBody>
      </p:sp>
      <p:sp>
        <p:nvSpPr>
          <p:cNvPr id="30" name="Rectangle 29"/>
          <p:cNvSpPr/>
          <p:nvPr/>
        </p:nvSpPr>
        <p:spPr bwMode="auto">
          <a:xfrm>
            <a:off x="3908608" y="4892190"/>
            <a:ext cx="1524000" cy="1312277"/>
          </a:xfrm>
          <a:prstGeom prst="rect">
            <a:avLst/>
          </a:prstGeom>
          <a:solidFill>
            <a:srgbClr val="4F81BD"/>
          </a:solidFill>
          <a:ln w="9525">
            <a:miter lim="800000"/>
            <a:headEnd/>
            <a:tailEnd/>
          </a:ln>
        </p:spPr>
        <p:txBody>
          <a:bodyPr wrap="none" rtlCol="0" anchor="ctr">
            <a:flatTx/>
          </a:bodyPr>
          <a:lstStyle/>
          <a:p>
            <a:pPr algn="ctr"/>
            <a:endParaRPr lang="en-US" sz="1200" b="1" dirty="0">
              <a:solidFill>
                <a:schemeClr val="bg1"/>
              </a:solidFill>
              <a:latin typeface="Tahoma" pitchFamily="34" charset="0"/>
            </a:endParaRPr>
          </a:p>
        </p:txBody>
      </p:sp>
      <p:sp>
        <p:nvSpPr>
          <p:cNvPr id="31" name="TextBox 30"/>
          <p:cNvSpPr txBox="1"/>
          <p:nvPr/>
        </p:nvSpPr>
        <p:spPr>
          <a:xfrm>
            <a:off x="3866617" y="5246104"/>
            <a:ext cx="1612202" cy="646331"/>
          </a:xfrm>
          <a:prstGeom prst="rect">
            <a:avLst/>
          </a:prstGeom>
          <a:noFill/>
        </p:spPr>
        <p:txBody>
          <a:bodyPr wrap="square" rtlCol="0">
            <a:spAutoFit/>
          </a:bodyPr>
          <a:lstStyle/>
          <a:p>
            <a:pPr algn="ctr"/>
            <a:r>
              <a:rPr lang="en-US" sz="1200" dirty="0">
                <a:solidFill>
                  <a:schemeClr val="bg1"/>
                </a:solidFill>
                <a:effectLst/>
                <a:latin typeface="Century Gothic" panose="020B0502020202020204" pitchFamily="34" charset="0"/>
              </a:rPr>
              <a:t>County laws</a:t>
            </a:r>
          </a:p>
          <a:p>
            <a:pPr algn="ctr"/>
            <a:r>
              <a:rPr lang="en-US" sz="1200" dirty="0">
                <a:solidFill>
                  <a:schemeClr val="bg1"/>
                </a:solidFill>
                <a:effectLst/>
                <a:latin typeface="Century Gothic" panose="020B0502020202020204" pitchFamily="34" charset="0"/>
              </a:rPr>
              <a:t>prohibiting</a:t>
            </a:r>
          </a:p>
          <a:p>
            <a:pPr algn="ctr"/>
            <a:r>
              <a:rPr lang="en-US" sz="1200" dirty="0">
                <a:solidFill>
                  <a:schemeClr val="bg1"/>
                </a:solidFill>
                <a:effectLst/>
                <a:latin typeface="Century Gothic" panose="020B0502020202020204" pitchFamily="34" charset="0"/>
              </a:rPr>
              <a:t>smoking in bars</a:t>
            </a:r>
          </a:p>
        </p:txBody>
      </p:sp>
      <p:sp>
        <p:nvSpPr>
          <p:cNvPr id="32" name="Rectangle 31"/>
          <p:cNvSpPr/>
          <p:nvPr/>
        </p:nvSpPr>
        <p:spPr bwMode="auto">
          <a:xfrm>
            <a:off x="5652977" y="4901243"/>
            <a:ext cx="1524000" cy="1303224"/>
          </a:xfrm>
          <a:prstGeom prst="rect">
            <a:avLst/>
          </a:prstGeom>
          <a:solidFill>
            <a:srgbClr val="4F81BD"/>
          </a:solidFill>
          <a:ln w="9525">
            <a:miter lim="800000"/>
            <a:headEnd/>
            <a:tailEnd/>
          </a:ln>
        </p:spPr>
        <p:txBody>
          <a:bodyPr wrap="none" rtlCol="0" anchor="ctr">
            <a:flatTx/>
          </a:bodyPr>
          <a:lstStyle/>
          <a:p>
            <a:pPr algn="ctr"/>
            <a:endParaRPr lang="en-US" sz="1200" b="1" dirty="0">
              <a:solidFill>
                <a:schemeClr val="bg1"/>
              </a:solidFill>
              <a:latin typeface="Tahoma" pitchFamily="34" charset="0"/>
            </a:endParaRPr>
          </a:p>
        </p:txBody>
      </p:sp>
      <p:sp>
        <p:nvSpPr>
          <p:cNvPr id="33" name="TextBox 32"/>
          <p:cNvSpPr txBox="1"/>
          <p:nvPr/>
        </p:nvSpPr>
        <p:spPr>
          <a:xfrm>
            <a:off x="5607126" y="5137356"/>
            <a:ext cx="1612202" cy="830997"/>
          </a:xfrm>
          <a:prstGeom prst="rect">
            <a:avLst/>
          </a:prstGeom>
          <a:noFill/>
        </p:spPr>
        <p:txBody>
          <a:bodyPr wrap="square" rtlCol="0">
            <a:spAutoFit/>
          </a:bodyPr>
          <a:lstStyle/>
          <a:p>
            <a:pPr algn="ctr"/>
            <a:r>
              <a:rPr lang="en-US" sz="1200" dirty="0">
                <a:solidFill>
                  <a:schemeClr val="bg1"/>
                </a:solidFill>
                <a:effectLst/>
                <a:latin typeface="Century Gothic" panose="020B0502020202020204" pitchFamily="34" charset="0"/>
              </a:rPr>
              <a:t>Resources to help </a:t>
            </a:r>
          </a:p>
          <a:p>
            <a:pPr algn="ctr"/>
            <a:r>
              <a:rPr lang="en-US" sz="1200" dirty="0">
                <a:solidFill>
                  <a:schemeClr val="bg1"/>
                </a:solidFill>
                <a:effectLst/>
                <a:latin typeface="Century Gothic" panose="020B0502020202020204" pitchFamily="34" charset="0"/>
              </a:rPr>
              <a:t>smokers quit</a:t>
            </a:r>
            <a:br>
              <a:rPr lang="en-US" sz="1200" dirty="0">
                <a:solidFill>
                  <a:schemeClr val="bg1"/>
                </a:solidFill>
                <a:effectLst/>
                <a:latin typeface="Century Gothic" panose="020B0502020202020204" pitchFamily="34" charset="0"/>
              </a:rPr>
            </a:br>
            <a:r>
              <a:rPr lang="en-US" sz="1200" dirty="0">
                <a:solidFill>
                  <a:schemeClr val="bg1"/>
                </a:solidFill>
                <a:effectLst/>
                <a:latin typeface="Century Gothic" panose="020B0502020202020204" pitchFamily="34" charset="0"/>
              </a:rPr>
              <a:t>in multiple languages</a:t>
            </a:r>
          </a:p>
        </p:txBody>
      </p:sp>
    </p:spTree>
    <p:extLst>
      <p:ext uri="{BB962C8B-B14F-4D97-AF65-F5344CB8AC3E}">
        <p14:creationId xmlns:p14="http://schemas.microsoft.com/office/powerpoint/2010/main" val="27689550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bwMode="auto">
          <a:xfrm>
            <a:off x="1380030" y="4113081"/>
            <a:ext cx="1970315" cy="461665"/>
          </a:xfrm>
          <a:prstGeom prst="rect">
            <a:avLst/>
          </a:prstGeom>
          <a:solidFill>
            <a:srgbClr val="FFFF00"/>
          </a:solidFill>
          <a:ln w="9525">
            <a:miter lim="800000"/>
            <a:headEnd/>
            <a:tailEnd/>
          </a:ln>
        </p:spPr>
        <p:txBody>
          <a:bodyPr wrap="none" rtlCol="0" anchor="ctr">
            <a:flatTx/>
          </a:bodyPr>
          <a:lstStyle/>
          <a:p>
            <a:pPr algn="ctr"/>
            <a:endParaRPr lang="en-US" sz="1200" b="1" dirty="0">
              <a:solidFill>
                <a:srgbClr val="0039A6"/>
              </a:solidFill>
              <a:latin typeface="Tahoma" pitchFamily="34" charset="0"/>
            </a:endParaRPr>
          </a:p>
        </p:txBody>
      </p:sp>
      <p:sp>
        <p:nvSpPr>
          <p:cNvPr id="3" name="TextBox 2"/>
          <p:cNvSpPr txBox="1"/>
          <p:nvPr/>
        </p:nvSpPr>
        <p:spPr>
          <a:xfrm>
            <a:off x="609600" y="1524000"/>
            <a:ext cx="8229600" cy="830997"/>
          </a:xfrm>
          <a:prstGeom prst="rect">
            <a:avLst/>
          </a:prstGeom>
          <a:noFill/>
        </p:spPr>
        <p:txBody>
          <a:bodyPr wrap="square" rtlCol="0">
            <a:spAutoFit/>
          </a:bodyPr>
          <a:lstStyle/>
          <a:p>
            <a:r>
              <a:rPr lang="en-US" sz="2400" dirty="0">
                <a:solidFill>
                  <a:srgbClr val="0039A6"/>
                </a:solidFill>
                <a:effectLst/>
                <a:latin typeface="Century Gothic" panose="020B0502020202020204" pitchFamily="34" charset="0"/>
              </a:rPr>
              <a:t>Which of the following is NOT a core function of public health?</a:t>
            </a:r>
          </a:p>
        </p:txBody>
      </p:sp>
      <p:sp>
        <p:nvSpPr>
          <p:cNvPr id="5" name="TextBox 4"/>
          <p:cNvSpPr txBox="1"/>
          <p:nvPr/>
        </p:nvSpPr>
        <p:spPr>
          <a:xfrm>
            <a:off x="1380030" y="4824281"/>
            <a:ext cx="4408715" cy="461665"/>
          </a:xfrm>
          <a:prstGeom prst="rect">
            <a:avLst/>
          </a:prstGeom>
          <a:noFill/>
        </p:spPr>
        <p:txBody>
          <a:bodyPr wrap="square" rtlCol="0">
            <a:spAutoFit/>
          </a:bodyPr>
          <a:lstStyle/>
          <a:p>
            <a:r>
              <a:rPr lang="en-US" sz="2400" dirty="0">
                <a:solidFill>
                  <a:srgbClr val="0039A6"/>
                </a:solidFill>
                <a:effectLst/>
                <a:latin typeface="Century Gothic" panose="020B0502020202020204" pitchFamily="34" charset="0"/>
              </a:rPr>
              <a:t>D. Policy development</a:t>
            </a:r>
          </a:p>
        </p:txBody>
      </p:sp>
      <p:sp>
        <p:nvSpPr>
          <p:cNvPr id="7" name="TextBox 6"/>
          <p:cNvSpPr txBox="1"/>
          <p:nvPr/>
        </p:nvSpPr>
        <p:spPr>
          <a:xfrm>
            <a:off x="1380030" y="3401881"/>
            <a:ext cx="2656115" cy="461665"/>
          </a:xfrm>
          <a:prstGeom prst="rect">
            <a:avLst/>
          </a:prstGeom>
          <a:noFill/>
        </p:spPr>
        <p:txBody>
          <a:bodyPr wrap="square" rtlCol="0">
            <a:spAutoFit/>
          </a:bodyPr>
          <a:lstStyle/>
          <a:p>
            <a:r>
              <a:rPr lang="en-US" sz="2400" dirty="0">
                <a:solidFill>
                  <a:srgbClr val="0039A6"/>
                </a:solidFill>
                <a:effectLst/>
                <a:latin typeface="Century Gothic" panose="020B0502020202020204" pitchFamily="34" charset="0"/>
              </a:rPr>
              <a:t>B. Assessment</a:t>
            </a:r>
          </a:p>
        </p:txBody>
      </p:sp>
      <p:sp>
        <p:nvSpPr>
          <p:cNvPr id="8" name="TextBox 7"/>
          <p:cNvSpPr txBox="1"/>
          <p:nvPr/>
        </p:nvSpPr>
        <p:spPr>
          <a:xfrm>
            <a:off x="1369145" y="2690681"/>
            <a:ext cx="2514600" cy="461665"/>
          </a:xfrm>
          <a:prstGeom prst="rect">
            <a:avLst/>
          </a:prstGeom>
          <a:noFill/>
        </p:spPr>
        <p:txBody>
          <a:bodyPr wrap="square" rtlCol="0">
            <a:spAutoFit/>
          </a:bodyPr>
          <a:lstStyle/>
          <a:p>
            <a:pPr lvl="0"/>
            <a:r>
              <a:rPr lang="en-US" sz="2400" dirty="0">
                <a:solidFill>
                  <a:srgbClr val="0039A6"/>
                </a:solidFill>
                <a:effectLst/>
                <a:latin typeface="Century Gothic" panose="020B0502020202020204" pitchFamily="34" charset="0"/>
              </a:rPr>
              <a:t>A. Assurance</a:t>
            </a:r>
          </a:p>
        </p:txBody>
      </p:sp>
      <p:sp>
        <p:nvSpPr>
          <p:cNvPr id="9" name="TextBox 8"/>
          <p:cNvSpPr txBox="1"/>
          <p:nvPr/>
        </p:nvSpPr>
        <p:spPr>
          <a:xfrm>
            <a:off x="1380030" y="4113081"/>
            <a:ext cx="2275115" cy="461665"/>
          </a:xfrm>
          <a:prstGeom prst="rect">
            <a:avLst/>
          </a:prstGeom>
          <a:noFill/>
        </p:spPr>
        <p:txBody>
          <a:bodyPr wrap="square" rtlCol="0">
            <a:spAutoFit/>
          </a:bodyPr>
          <a:lstStyle/>
          <a:p>
            <a:r>
              <a:rPr lang="en-US" sz="2400" dirty="0">
                <a:solidFill>
                  <a:srgbClr val="0039A6"/>
                </a:solidFill>
                <a:effectLst/>
                <a:latin typeface="Century Gothic" panose="020B0502020202020204" pitchFamily="34" charset="0"/>
              </a:rPr>
              <a:t>C. Authority</a:t>
            </a:r>
          </a:p>
        </p:txBody>
      </p:sp>
      <p:pic>
        <p:nvPicPr>
          <p:cNvPr id="11" name="Picture 2" descr="Checkmark and notebook inside a circle." title="Knowledge Check Icon"/>
          <p:cNvPicPr>
            <a:picLocks noChangeAspect="1" noChangeArrowheads="1"/>
          </p:cNvPicPr>
          <p:nvPr/>
        </p:nvPicPr>
        <p:blipFill>
          <a:blip r:embed="rId3"/>
          <a:srcRect/>
          <a:stretch>
            <a:fillRect/>
          </a:stretch>
        </p:blipFill>
        <p:spPr bwMode="auto">
          <a:xfrm>
            <a:off x="558800" y="415979"/>
            <a:ext cx="741690" cy="741690"/>
          </a:xfrm>
          <a:prstGeom prst="rect">
            <a:avLst/>
          </a:prstGeom>
          <a:noFill/>
          <a:ln w="9525">
            <a:noFill/>
            <a:miter lim="800000"/>
            <a:headEnd/>
            <a:tailEnd/>
          </a:ln>
        </p:spPr>
      </p:pic>
      <p:sp>
        <p:nvSpPr>
          <p:cNvPr id="15" name="TextBox 14"/>
          <p:cNvSpPr txBox="1"/>
          <p:nvPr/>
        </p:nvSpPr>
        <p:spPr>
          <a:xfrm>
            <a:off x="1369145" y="494436"/>
            <a:ext cx="3888655" cy="584775"/>
          </a:xfrm>
          <a:prstGeom prst="rect">
            <a:avLst/>
          </a:prstGeom>
          <a:noFill/>
          <a:ln w="19050">
            <a:noFill/>
          </a:ln>
        </p:spPr>
        <p:txBody>
          <a:bodyPr wrap="square" rtlCol="0">
            <a:spAutoFit/>
          </a:bodyPr>
          <a:lstStyle/>
          <a:p>
            <a:r>
              <a:rPr lang="en-US" sz="3200" dirty="0">
                <a:solidFill>
                  <a:srgbClr val="0039A6"/>
                </a:solidFill>
                <a:effectLst/>
                <a:latin typeface="Century Gothic" panose="020B0502020202020204" pitchFamily="34" charset="0"/>
              </a:rPr>
              <a:t>Knowledge Check</a:t>
            </a:r>
          </a:p>
        </p:txBody>
      </p:sp>
      <p:cxnSp>
        <p:nvCxnSpPr>
          <p:cNvPr id="13" name="Straight Connector 12"/>
          <p:cNvCxnSpPr/>
          <p:nvPr/>
        </p:nvCxnSpPr>
        <p:spPr>
          <a:xfrm>
            <a:off x="596577" y="12192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12" name="Slide Number Placeholder 1"/>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A420517B-503E-44E1-A5A3-88F773F5D377}" type="slidenum">
              <a:rPr lang="en-US" sz="1400" smtClean="0">
                <a:effectLst/>
                <a:latin typeface="Myriad Web Pro"/>
              </a:rPr>
              <a:pPr algn="r">
                <a:defRPr/>
              </a:pPr>
              <a:t>31</a:t>
            </a:fld>
            <a:endParaRPr lang="en-US" sz="1400" dirty="0">
              <a:effectLst/>
              <a:latin typeface="Myriad Web Pro"/>
            </a:endParaRPr>
          </a:p>
        </p:txBody>
      </p:sp>
      <p:pic>
        <p:nvPicPr>
          <p:cNvPr id="16" name="Picture 15" descr="Checkmark." title="Checkmark"/>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79955" y="4103556"/>
            <a:ext cx="609600" cy="455523"/>
          </a:xfrm>
          <a:prstGeom prst="rect">
            <a:avLst/>
          </a:prstGeom>
        </p:spPr>
      </p:pic>
    </p:spTree>
    <p:extLst>
      <p:ext uri="{BB962C8B-B14F-4D97-AF65-F5344CB8AC3E}">
        <p14:creationId xmlns:p14="http://schemas.microsoft.com/office/powerpoint/2010/main" val="1236551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1534885" y="3497848"/>
            <a:ext cx="2198915" cy="461665"/>
          </a:xfrm>
          <a:prstGeom prst="rect">
            <a:avLst/>
          </a:prstGeom>
          <a:solidFill>
            <a:srgbClr val="FFFF00"/>
          </a:solidFill>
          <a:ln w="9525">
            <a:miter lim="800000"/>
            <a:headEnd/>
            <a:tailEnd/>
          </a:ln>
        </p:spPr>
        <p:txBody>
          <a:bodyPr wrap="none" rtlCol="0" anchor="ctr">
            <a:flatTx/>
          </a:bodyPr>
          <a:lstStyle/>
          <a:p>
            <a:pPr algn="ctr"/>
            <a:endParaRPr lang="en-US" sz="1200" b="1" dirty="0">
              <a:solidFill>
                <a:srgbClr val="0039A6"/>
              </a:solidFill>
              <a:latin typeface="Tahoma" pitchFamily="34" charset="0"/>
            </a:endParaRPr>
          </a:p>
        </p:txBody>
      </p:sp>
      <p:sp>
        <p:nvSpPr>
          <p:cNvPr id="7" name="TextBox 6"/>
          <p:cNvSpPr txBox="1"/>
          <p:nvPr/>
        </p:nvSpPr>
        <p:spPr>
          <a:xfrm>
            <a:off x="1524001" y="3470020"/>
            <a:ext cx="2209800" cy="461665"/>
          </a:xfrm>
          <a:prstGeom prst="rect">
            <a:avLst/>
          </a:prstGeom>
          <a:noFill/>
        </p:spPr>
        <p:txBody>
          <a:bodyPr wrap="square" rtlCol="0">
            <a:spAutoFit/>
          </a:bodyPr>
          <a:lstStyle/>
          <a:p>
            <a:r>
              <a:rPr lang="en-US" sz="2400" dirty="0">
                <a:solidFill>
                  <a:srgbClr val="0039A6"/>
                </a:solidFill>
                <a:effectLst/>
                <a:latin typeface="Century Gothic" panose="020B0502020202020204" pitchFamily="34" charset="0"/>
              </a:rPr>
              <a:t>B. Assessment</a:t>
            </a:r>
          </a:p>
        </p:txBody>
      </p:sp>
      <p:sp>
        <p:nvSpPr>
          <p:cNvPr id="8" name="TextBox 7"/>
          <p:cNvSpPr txBox="1"/>
          <p:nvPr/>
        </p:nvSpPr>
        <p:spPr>
          <a:xfrm>
            <a:off x="1513115" y="2768600"/>
            <a:ext cx="2438400" cy="461665"/>
          </a:xfrm>
          <a:prstGeom prst="rect">
            <a:avLst/>
          </a:prstGeom>
          <a:noFill/>
        </p:spPr>
        <p:txBody>
          <a:bodyPr wrap="square" rtlCol="0">
            <a:spAutoFit/>
          </a:bodyPr>
          <a:lstStyle/>
          <a:p>
            <a:pPr lvl="0"/>
            <a:r>
              <a:rPr lang="en-US" sz="2400" dirty="0">
                <a:solidFill>
                  <a:srgbClr val="0039A6"/>
                </a:solidFill>
                <a:effectLst/>
                <a:latin typeface="Century Gothic" panose="020B0502020202020204" pitchFamily="34" charset="0"/>
              </a:rPr>
              <a:t>A. Assurance</a:t>
            </a:r>
          </a:p>
        </p:txBody>
      </p:sp>
      <p:sp>
        <p:nvSpPr>
          <p:cNvPr id="9" name="TextBox 8"/>
          <p:cNvSpPr txBox="1"/>
          <p:nvPr/>
        </p:nvSpPr>
        <p:spPr>
          <a:xfrm>
            <a:off x="1524000" y="4191000"/>
            <a:ext cx="4180115" cy="461665"/>
          </a:xfrm>
          <a:prstGeom prst="rect">
            <a:avLst/>
          </a:prstGeom>
          <a:noFill/>
        </p:spPr>
        <p:txBody>
          <a:bodyPr wrap="square" rtlCol="0">
            <a:spAutoFit/>
          </a:bodyPr>
          <a:lstStyle/>
          <a:p>
            <a:r>
              <a:rPr lang="en-US" sz="2400" dirty="0">
                <a:solidFill>
                  <a:srgbClr val="0039A6"/>
                </a:solidFill>
                <a:effectLst/>
                <a:latin typeface="Century Gothic" panose="020B0502020202020204" pitchFamily="34" charset="0"/>
              </a:rPr>
              <a:t>C. Policy Development</a:t>
            </a:r>
          </a:p>
        </p:txBody>
      </p:sp>
      <p:sp>
        <p:nvSpPr>
          <p:cNvPr id="10" name="TextBox 9"/>
          <p:cNvSpPr txBox="1"/>
          <p:nvPr/>
        </p:nvSpPr>
        <p:spPr>
          <a:xfrm>
            <a:off x="469900" y="1447800"/>
            <a:ext cx="8229600" cy="1200329"/>
          </a:xfrm>
          <a:prstGeom prst="rect">
            <a:avLst/>
          </a:prstGeom>
          <a:noFill/>
        </p:spPr>
        <p:txBody>
          <a:bodyPr wrap="square" rtlCol="0">
            <a:spAutoFit/>
          </a:bodyPr>
          <a:lstStyle/>
          <a:p>
            <a:r>
              <a:rPr lang="en-US" sz="2400" dirty="0">
                <a:effectLst/>
                <a:latin typeface="Century Gothic" panose="020B0502020202020204" pitchFamily="34" charset="0"/>
              </a:rPr>
              <a:t>The essential health services of monitoring health and diagnosing and investigating disease relate to which core public health function?</a:t>
            </a:r>
            <a:endParaRPr lang="en-US" sz="2400" dirty="0">
              <a:solidFill>
                <a:srgbClr val="0039A6"/>
              </a:solidFill>
              <a:effectLst/>
              <a:latin typeface="Century Gothic" panose="020B0502020202020204" pitchFamily="34" charset="0"/>
            </a:endParaRPr>
          </a:p>
        </p:txBody>
      </p:sp>
      <p:pic>
        <p:nvPicPr>
          <p:cNvPr id="13" name="Picture 2" descr="Checkmark and notebook inside a circle." title="Knowledge Check Icon"/>
          <p:cNvPicPr>
            <a:picLocks noChangeAspect="1" noChangeArrowheads="1"/>
          </p:cNvPicPr>
          <p:nvPr/>
        </p:nvPicPr>
        <p:blipFill>
          <a:blip r:embed="rId3"/>
          <a:srcRect/>
          <a:stretch>
            <a:fillRect/>
          </a:stretch>
        </p:blipFill>
        <p:spPr bwMode="auto">
          <a:xfrm>
            <a:off x="558800" y="415979"/>
            <a:ext cx="741690" cy="741690"/>
          </a:xfrm>
          <a:prstGeom prst="rect">
            <a:avLst/>
          </a:prstGeom>
          <a:noFill/>
          <a:ln w="9525">
            <a:noFill/>
            <a:miter lim="800000"/>
            <a:headEnd/>
            <a:tailEnd/>
          </a:ln>
        </p:spPr>
      </p:pic>
      <p:sp>
        <p:nvSpPr>
          <p:cNvPr id="11" name="TextBox 10"/>
          <p:cNvSpPr txBox="1"/>
          <p:nvPr/>
        </p:nvSpPr>
        <p:spPr>
          <a:xfrm>
            <a:off x="1369145" y="494436"/>
            <a:ext cx="3888655" cy="584775"/>
          </a:xfrm>
          <a:prstGeom prst="rect">
            <a:avLst/>
          </a:prstGeom>
          <a:noFill/>
          <a:ln w="19050">
            <a:noFill/>
          </a:ln>
        </p:spPr>
        <p:txBody>
          <a:bodyPr wrap="square" rtlCol="0">
            <a:spAutoFit/>
          </a:bodyPr>
          <a:lstStyle/>
          <a:p>
            <a:r>
              <a:rPr lang="en-US" sz="3200" dirty="0">
                <a:solidFill>
                  <a:srgbClr val="0039A6"/>
                </a:solidFill>
                <a:effectLst/>
                <a:latin typeface="Century Gothic" panose="020B0502020202020204" pitchFamily="34" charset="0"/>
              </a:rPr>
              <a:t>Knowledge Check</a:t>
            </a:r>
          </a:p>
        </p:txBody>
      </p:sp>
      <p:cxnSp>
        <p:nvCxnSpPr>
          <p:cNvPr id="12" name="Straight Connector 11"/>
          <p:cNvCxnSpPr/>
          <p:nvPr/>
        </p:nvCxnSpPr>
        <p:spPr>
          <a:xfrm>
            <a:off x="596577" y="12192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14" name="Slide Number Placeholder 1"/>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A420517B-503E-44E1-A5A3-88F773F5D377}" type="slidenum">
              <a:rPr lang="en-US" sz="1400" smtClean="0">
                <a:effectLst/>
                <a:latin typeface="Myriad Web Pro"/>
              </a:rPr>
              <a:pPr algn="r">
                <a:defRPr/>
              </a:pPr>
              <a:t>32</a:t>
            </a:fld>
            <a:endParaRPr lang="en-US" sz="1400" dirty="0">
              <a:effectLst/>
              <a:latin typeface="Myriad Web Pro"/>
            </a:endParaRPr>
          </a:p>
        </p:txBody>
      </p:sp>
      <p:pic>
        <p:nvPicPr>
          <p:cNvPr id="15" name="Picture 14" descr="Checkmark." title="Checkmark"/>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4400" y="3497848"/>
            <a:ext cx="609600" cy="433837"/>
          </a:xfrm>
          <a:prstGeom prst="rect">
            <a:avLst/>
          </a:prstGeom>
        </p:spPr>
      </p:pic>
    </p:spTree>
    <p:extLst>
      <p:ext uri="{BB962C8B-B14F-4D97-AF65-F5344CB8AC3E}">
        <p14:creationId xmlns:p14="http://schemas.microsoft.com/office/powerpoint/2010/main" val="95391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p:cNvSpPr txBox="1">
            <a:spLocks/>
          </p:cNvSpPr>
          <p:nvPr/>
        </p:nvSpPr>
        <p:spPr>
          <a:xfrm>
            <a:off x="1754392" y="1266410"/>
            <a:ext cx="5718412" cy="914400"/>
          </a:xfrm>
          <a:prstGeom prst="rect">
            <a:avLst/>
          </a:prstGeom>
        </p:spPr>
        <p:txBody>
          <a:bodyPr anchor="b" anchorCtr="0">
            <a:no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fontAlgn="auto">
              <a:spcAft>
                <a:spcPts val="0"/>
              </a:spcAft>
              <a:defRPr/>
            </a:pPr>
            <a:br>
              <a:rPr lang="en-US" sz="3600" dirty="0">
                <a:ln w="900" cmpd="sng">
                  <a:solidFill>
                    <a:schemeClr val="accent1">
                      <a:satMod val="190000"/>
                      <a:alpha val="55000"/>
                    </a:schemeClr>
                  </a:solidFill>
                  <a:prstDash val="solid"/>
                </a:ln>
                <a:solidFill>
                  <a:srgbClr val="0039A6"/>
                </a:solidFill>
              </a:rPr>
            </a:br>
            <a:r>
              <a:rPr lang="en-US" sz="3200" b="0" dirty="0">
                <a:solidFill>
                  <a:srgbClr val="0039A6"/>
                </a:solidFill>
                <a:latin typeface="Century Gothic" panose="020B0502020202020204" pitchFamily="34" charset="0"/>
              </a:rPr>
              <a:t>Stakeholder Roles</a:t>
            </a:r>
            <a:br>
              <a:rPr lang="en-US" sz="3200" b="0" dirty="0">
                <a:solidFill>
                  <a:srgbClr val="0039A6"/>
                </a:solidFill>
                <a:latin typeface="Century Gothic" panose="020B0502020202020204" pitchFamily="34" charset="0"/>
              </a:rPr>
            </a:br>
            <a:r>
              <a:rPr lang="en-US" sz="3200" b="0" dirty="0">
                <a:solidFill>
                  <a:srgbClr val="0039A6"/>
                </a:solidFill>
                <a:latin typeface="Century Gothic" panose="020B0502020202020204" pitchFamily="34" charset="0"/>
              </a:rPr>
              <a:t>in Public Health</a:t>
            </a:r>
          </a:p>
        </p:txBody>
      </p:sp>
      <p:sp>
        <p:nvSpPr>
          <p:cNvPr id="6" name="Title 1"/>
          <p:cNvSpPr txBox="1">
            <a:spLocks/>
          </p:cNvSpPr>
          <p:nvPr/>
        </p:nvSpPr>
        <p:spPr>
          <a:xfrm>
            <a:off x="1754392" y="609600"/>
            <a:ext cx="5718412" cy="656809"/>
          </a:xfrm>
          <a:prstGeom prst="rect">
            <a:avLst/>
          </a:prstGeom>
        </p:spPr>
        <p:txBody>
          <a:bodyPr anchor="b" anchorCtr="0">
            <a:no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fontAlgn="auto">
              <a:spcAft>
                <a:spcPts val="0"/>
              </a:spcAft>
              <a:defRPr/>
            </a:pPr>
            <a:br>
              <a:rPr lang="en-US" sz="3600" dirty="0">
                <a:ln w="900" cmpd="sng">
                  <a:solidFill>
                    <a:schemeClr val="accent1">
                      <a:satMod val="190000"/>
                      <a:alpha val="55000"/>
                    </a:schemeClr>
                  </a:solidFill>
                  <a:prstDash val="solid"/>
                </a:ln>
                <a:solidFill>
                  <a:srgbClr val="0039A6"/>
                </a:solidFill>
                <a:effectLst>
                  <a:innerShdw blurRad="101600" dist="76200" dir="5400000">
                    <a:schemeClr val="accent1">
                      <a:satMod val="190000"/>
                      <a:tint val="100000"/>
                      <a:alpha val="74000"/>
                    </a:schemeClr>
                  </a:innerShdw>
                </a:effectLst>
              </a:rPr>
            </a:br>
            <a:r>
              <a:rPr lang="en-US" sz="3200" b="0" dirty="0">
                <a:solidFill>
                  <a:srgbClr val="0039A6"/>
                </a:solidFill>
                <a:latin typeface="Century Gothic" panose="020B0502020202020204" pitchFamily="34" charset="0"/>
              </a:rPr>
              <a:t>Topic 5</a:t>
            </a:r>
          </a:p>
        </p:txBody>
      </p:sp>
      <p:sp>
        <p:nvSpPr>
          <p:cNvPr id="5" name="Slide Number Placeholder 1"/>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A420517B-503E-44E1-A5A3-88F773F5D377}" type="slidenum">
              <a:rPr lang="en-US" sz="1400" smtClean="0">
                <a:effectLst/>
                <a:latin typeface="Myriad Web Pro"/>
              </a:rPr>
              <a:pPr algn="r">
                <a:defRPr/>
              </a:pPr>
              <a:t>33</a:t>
            </a:fld>
            <a:endParaRPr lang="en-US" sz="1400" dirty="0">
              <a:effectLst/>
              <a:latin typeface="Myriad Web Pro"/>
            </a:endParaRPr>
          </a:p>
        </p:txBody>
      </p:sp>
      <p:pic>
        <p:nvPicPr>
          <p:cNvPr id="7171" name="Picture 3" descr="Collage of people in a meeting." title="Public Health Stakeholder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927179" y="2324100"/>
            <a:ext cx="3372838" cy="3221863"/>
          </a:xfrm>
          <a:prstGeom prst="rect">
            <a:avLst/>
          </a:prstGeom>
          <a:noFill/>
          <a:ln w="22225">
            <a:solidFill>
              <a:srgbClr val="0039A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71994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p:cNvSpPr txBox="1"/>
          <p:nvPr/>
        </p:nvSpPr>
        <p:spPr>
          <a:xfrm>
            <a:off x="650770" y="637094"/>
            <a:ext cx="8153340" cy="553998"/>
          </a:xfrm>
          <a:prstGeom prst="rect">
            <a:avLst/>
          </a:prstGeom>
          <a:noFill/>
          <a:ln w="19050">
            <a:noFill/>
          </a:ln>
        </p:spPr>
        <p:txBody>
          <a:bodyPr wrap="square" rtlCol="0">
            <a:spAutoFit/>
          </a:bodyPr>
          <a:lstStyle/>
          <a:p>
            <a:pPr algn="ctr"/>
            <a:r>
              <a:rPr lang="en-US" sz="3000" dirty="0">
                <a:solidFill>
                  <a:srgbClr val="0039A6"/>
                </a:solidFill>
                <a:effectLst/>
                <a:latin typeface="Century Gothic" panose="020B0502020202020204" pitchFamily="34" charset="0"/>
              </a:rPr>
              <a:t>Partners in the Public Health System</a:t>
            </a:r>
          </a:p>
        </p:txBody>
      </p:sp>
      <p:sp>
        <p:nvSpPr>
          <p:cNvPr id="5" name="TextBox 4"/>
          <p:cNvSpPr txBox="1"/>
          <p:nvPr/>
        </p:nvSpPr>
        <p:spPr>
          <a:xfrm>
            <a:off x="405566" y="6278267"/>
            <a:ext cx="7787640" cy="246221"/>
          </a:xfrm>
          <a:prstGeom prst="rect">
            <a:avLst/>
          </a:prstGeom>
          <a:noFill/>
        </p:spPr>
        <p:txBody>
          <a:bodyPr wrap="square" rtlCol="0">
            <a:spAutoFit/>
          </a:bodyPr>
          <a:lstStyle/>
          <a:p>
            <a:r>
              <a:rPr lang="en-US" sz="1000" dirty="0">
                <a:effectLst/>
                <a:latin typeface="Arial" pitchFamily="34" charset="0"/>
                <a:cs typeface="Arial" pitchFamily="34" charset="0"/>
              </a:rPr>
              <a:t>Institute of Medicine. The future of the public's health in the 21</a:t>
            </a:r>
            <a:r>
              <a:rPr lang="en-US" sz="1000" baseline="30000" dirty="0">
                <a:effectLst/>
                <a:latin typeface="Arial" pitchFamily="34" charset="0"/>
                <a:cs typeface="Arial" pitchFamily="34" charset="0"/>
              </a:rPr>
              <a:t>st </a:t>
            </a:r>
            <a:r>
              <a:rPr lang="en-US" sz="1000" dirty="0">
                <a:effectLst/>
                <a:latin typeface="Arial" pitchFamily="34" charset="0"/>
                <a:cs typeface="Arial" pitchFamily="34" charset="0"/>
              </a:rPr>
              <a:t>century. Washington, DC: The National Academies Press; 2002.</a:t>
            </a:r>
          </a:p>
        </p:txBody>
      </p:sp>
      <p:cxnSp>
        <p:nvCxnSpPr>
          <p:cNvPr id="6" name="Straight Connector 5"/>
          <p:cNvCxnSpPr/>
          <p:nvPr/>
        </p:nvCxnSpPr>
        <p:spPr>
          <a:xfrm>
            <a:off x="598981" y="12192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373455" y="1470944"/>
            <a:ext cx="8417029" cy="3729766"/>
            <a:chOff x="373455" y="1470944"/>
            <a:chExt cx="8417029" cy="3729766"/>
          </a:xfrm>
        </p:grpSpPr>
        <p:cxnSp>
          <p:nvCxnSpPr>
            <p:cNvPr id="7" name="Straight Connector 6"/>
            <p:cNvCxnSpPr/>
            <p:nvPr/>
          </p:nvCxnSpPr>
          <p:spPr>
            <a:xfrm flipH="1">
              <a:off x="6188267" y="3545772"/>
              <a:ext cx="55834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2292721" y="3550266"/>
              <a:ext cx="610712"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bwMode="auto">
            <a:xfrm>
              <a:off x="2981965" y="3069620"/>
              <a:ext cx="3132362" cy="838200"/>
            </a:xfrm>
            <a:prstGeom prst="rect">
              <a:avLst/>
            </a:prstGeom>
            <a:solidFill>
              <a:schemeClr val="bg1"/>
            </a:solidFill>
            <a:ln w="9525">
              <a:solidFill>
                <a:srgbClr val="0039A6"/>
              </a:solidFill>
              <a:miter lim="800000"/>
              <a:headEnd/>
              <a:tailEnd/>
            </a:ln>
          </p:spPr>
          <p:txBody>
            <a:bodyPr wrap="none" rtlCol="0" anchor="ctr">
              <a:flatTx/>
            </a:bodyPr>
            <a:lstStyle/>
            <a:p>
              <a:pPr algn="ctr"/>
              <a:r>
                <a:rPr lang="en-US" sz="2000" dirty="0">
                  <a:effectLst/>
                  <a:latin typeface="Century Gothic" panose="020B0502020202020204" pitchFamily="34" charset="0"/>
                </a:rPr>
                <a:t>Ensuring the Conditions </a:t>
              </a:r>
              <a:br>
                <a:rPr lang="en-US" sz="2000" dirty="0">
                  <a:effectLst/>
                  <a:latin typeface="Century Gothic" panose="020B0502020202020204" pitchFamily="34" charset="0"/>
                </a:rPr>
              </a:br>
              <a:r>
                <a:rPr lang="en-US" sz="2000" dirty="0">
                  <a:effectLst/>
                  <a:latin typeface="Century Gothic" panose="020B0502020202020204" pitchFamily="34" charset="0"/>
                </a:rPr>
                <a:t>for Population Health</a:t>
              </a:r>
            </a:p>
          </p:txBody>
        </p:sp>
        <p:sp>
          <p:nvSpPr>
            <p:cNvPr id="10" name="TextBox 9"/>
            <p:cNvSpPr txBox="1"/>
            <p:nvPr/>
          </p:nvSpPr>
          <p:spPr>
            <a:xfrm>
              <a:off x="1841554" y="1665603"/>
              <a:ext cx="1630575" cy="400110"/>
            </a:xfrm>
            <a:prstGeom prst="rect">
              <a:avLst/>
            </a:prstGeom>
            <a:noFill/>
          </p:spPr>
          <p:txBody>
            <a:bodyPr wrap="none" rtlCol="0">
              <a:spAutoFit/>
            </a:bodyPr>
            <a:lstStyle/>
            <a:p>
              <a:r>
                <a:rPr lang="en-US" sz="2000" dirty="0">
                  <a:effectLst/>
                  <a:latin typeface="Century Gothic" panose="020B0502020202020204" pitchFamily="34" charset="0"/>
                </a:rPr>
                <a:t>Community</a:t>
              </a:r>
            </a:p>
          </p:txBody>
        </p:sp>
        <p:sp>
          <p:nvSpPr>
            <p:cNvPr id="11" name="TextBox 10"/>
            <p:cNvSpPr txBox="1"/>
            <p:nvPr/>
          </p:nvSpPr>
          <p:spPr>
            <a:xfrm>
              <a:off x="5520852" y="1470944"/>
              <a:ext cx="2098651" cy="707886"/>
            </a:xfrm>
            <a:prstGeom prst="rect">
              <a:avLst/>
            </a:prstGeom>
            <a:noFill/>
          </p:spPr>
          <p:txBody>
            <a:bodyPr wrap="none" rtlCol="0">
              <a:spAutoFit/>
            </a:bodyPr>
            <a:lstStyle/>
            <a:p>
              <a:pPr algn="ctr"/>
              <a:r>
                <a:rPr lang="en-US" sz="2000" dirty="0">
                  <a:effectLst/>
                  <a:latin typeface="Century Gothic" panose="020B0502020202020204" pitchFamily="34" charset="0"/>
                </a:rPr>
                <a:t>Clinical Care</a:t>
              </a:r>
              <a:br>
                <a:rPr lang="en-US" sz="2000" dirty="0">
                  <a:effectLst/>
                  <a:latin typeface="Century Gothic" panose="020B0502020202020204" pitchFamily="34" charset="0"/>
                </a:rPr>
              </a:br>
              <a:r>
                <a:rPr lang="en-US" sz="2000" dirty="0">
                  <a:effectLst/>
                  <a:latin typeface="Century Gothic" panose="020B0502020202020204" pitchFamily="34" charset="0"/>
                </a:rPr>
                <a:t>Delivery System</a:t>
              </a:r>
            </a:p>
          </p:txBody>
        </p:sp>
        <p:sp>
          <p:nvSpPr>
            <p:cNvPr id="12" name="TextBox 11"/>
            <p:cNvSpPr txBox="1"/>
            <p:nvPr/>
          </p:nvSpPr>
          <p:spPr>
            <a:xfrm>
              <a:off x="373455" y="3048243"/>
              <a:ext cx="1818126" cy="1015663"/>
            </a:xfrm>
            <a:prstGeom prst="rect">
              <a:avLst/>
            </a:prstGeom>
            <a:noFill/>
          </p:spPr>
          <p:txBody>
            <a:bodyPr wrap="none" rtlCol="0">
              <a:spAutoFit/>
            </a:bodyPr>
            <a:lstStyle/>
            <a:p>
              <a:r>
                <a:rPr lang="en-US" sz="2000" dirty="0">
                  <a:effectLst/>
                  <a:latin typeface="Century Gothic" panose="020B0502020202020204" pitchFamily="34" charset="0"/>
                </a:rPr>
                <a:t>Government</a:t>
              </a:r>
              <a:br>
                <a:rPr lang="en-US" sz="2000" dirty="0">
                  <a:effectLst/>
                  <a:latin typeface="Century Gothic" panose="020B0502020202020204" pitchFamily="34" charset="0"/>
                </a:rPr>
              </a:br>
              <a:r>
                <a:rPr lang="en-US" sz="2000" dirty="0">
                  <a:effectLst/>
                  <a:latin typeface="Century Gothic" panose="020B0502020202020204" pitchFamily="34" charset="0"/>
                </a:rPr>
                <a:t>Public Health</a:t>
              </a:r>
              <a:br>
                <a:rPr lang="en-US" sz="2000" dirty="0">
                  <a:effectLst/>
                  <a:latin typeface="Century Gothic" panose="020B0502020202020204" pitchFamily="34" charset="0"/>
                </a:rPr>
              </a:br>
              <a:r>
                <a:rPr lang="en-US" sz="2000" dirty="0">
                  <a:effectLst/>
                  <a:latin typeface="Century Gothic" panose="020B0502020202020204" pitchFamily="34" charset="0"/>
                </a:rPr>
                <a:t>Infrastructure</a:t>
              </a:r>
            </a:p>
          </p:txBody>
        </p:sp>
        <p:sp>
          <p:nvSpPr>
            <p:cNvPr id="13" name="TextBox 12"/>
            <p:cNvSpPr txBox="1"/>
            <p:nvPr/>
          </p:nvSpPr>
          <p:spPr>
            <a:xfrm>
              <a:off x="6784807" y="3191829"/>
              <a:ext cx="2005677" cy="707886"/>
            </a:xfrm>
            <a:prstGeom prst="rect">
              <a:avLst/>
            </a:prstGeom>
            <a:noFill/>
          </p:spPr>
          <p:txBody>
            <a:bodyPr wrap="none" rtlCol="0">
              <a:spAutoFit/>
            </a:bodyPr>
            <a:lstStyle/>
            <a:p>
              <a:pPr algn="ctr"/>
              <a:r>
                <a:rPr lang="en-US" sz="2000" dirty="0">
                  <a:effectLst/>
                  <a:latin typeface="Century Gothic" panose="020B0502020202020204" pitchFamily="34" charset="0"/>
                </a:rPr>
                <a:t>Employers </a:t>
              </a:r>
            </a:p>
            <a:p>
              <a:pPr algn="ctr"/>
              <a:r>
                <a:rPr lang="en-US" sz="2000" dirty="0">
                  <a:effectLst/>
                  <a:latin typeface="Century Gothic" panose="020B0502020202020204" pitchFamily="34" charset="0"/>
                </a:rPr>
                <a:t>and Businesses</a:t>
              </a:r>
            </a:p>
          </p:txBody>
        </p:sp>
        <p:sp>
          <p:nvSpPr>
            <p:cNvPr id="14" name="TextBox 13"/>
            <p:cNvSpPr txBox="1"/>
            <p:nvPr/>
          </p:nvSpPr>
          <p:spPr>
            <a:xfrm>
              <a:off x="5616267" y="4800600"/>
              <a:ext cx="1492716" cy="400110"/>
            </a:xfrm>
            <a:prstGeom prst="rect">
              <a:avLst/>
            </a:prstGeom>
            <a:noFill/>
          </p:spPr>
          <p:txBody>
            <a:bodyPr wrap="none" rtlCol="0">
              <a:spAutoFit/>
            </a:bodyPr>
            <a:lstStyle/>
            <a:p>
              <a:r>
                <a:rPr lang="en-US" sz="2000" dirty="0">
                  <a:effectLst/>
                  <a:latin typeface="Century Gothic" panose="020B0502020202020204" pitchFamily="34" charset="0"/>
                </a:rPr>
                <a:t>The Media</a:t>
              </a:r>
            </a:p>
          </p:txBody>
        </p:sp>
        <p:sp>
          <p:nvSpPr>
            <p:cNvPr id="16" name="TextBox 15"/>
            <p:cNvSpPr txBox="1"/>
            <p:nvPr/>
          </p:nvSpPr>
          <p:spPr>
            <a:xfrm>
              <a:off x="2000402" y="4800600"/>
              <a:ext cx="1524776" cy="400110"/>
            </a:xfrm>
            <a:prstGeom prst="rect">
              <a:avLst/>
            </a:prstGeom>
            <a:noFill/>
          </p:spPr>
          <p:txBody>
            <a:bodyPr wrap="none" rtlCol="0">
              <a:spAutoFit/>
            </a:bodyPr>
            <a:lstStyle/>
            <a:p>
              <a:r>
                <a:rPr lang="en-US" sz="2000" dirty="0">
                  <a:effectLst/>
                  <a:latin typeface="Century Gothic" panose="020B0502020202020204" pitchFamily="34" charset="0"/>
                </a:rPr>
                <a:t>Academia</a:t>
              </a:r>
            </a:p>
          </p:txBody>
        </p:sp>
        <p:cxnSp>
          <p:nvCxnSpPr>
            <p:cNvPr id="17" name="Straight Connector 16"/>
            <p:cNvCxnSpPr/>
            <p:nvPr/>
          </p:nvCxnSpPr>
          <p:spPr>
            <a:xfrm>
              <a:off x="2981965" y="2178830"/>
              <a:ext cx="543213" cy="718987"/>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443947" y="4063906"/>
              <a:ext cx="670379" cy="72606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5507226" y="2215817"/>
              <a:ext cx="543822" cy="6820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752288" y="4074532"/>
              <a:ext cx="815288" cy="72606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Slide Number Placeholder 1"/>
          <p:cNvSpPr>
            <a:spLocks noGrp="1"/>
          </p:cNvSpPr>
          <p:nvPr>
            <p:ph type="sldNum" sz="quarter" idx="12"/>
          </p:nvPr>
        </p:nvSpPr>
        <p:spPr/>
        <p:txBody>
          <a:bodyPr/>
          <a:lstStyle/>
          <a:p>
            <a:pPr algn="r">
              <a:defRPr/>
            </a:pPr>
            <a:fld id="{A420517B-503E-44E1-A5A3-88F773F5D377}" type="slidenum">
              <a:rPr lang="en-US" smtClean="0"/>
              <a:pPr algn="r">
                <a:defRPr/>
              </a:pPr>
              <a:t>34</a:t>
            </a:fld>
            <a:endParaRPr lang="en-US" dirty="0"/>
          </a:p>
        </p:txBody>
      </p:sp>
    </p:spTree>
    <p:extLst>
      <p:ext uri="{BB962C8B-B14F-4D97-AF65-F5344CB8AC3E}">
        <p14:creationId xmlns:p14="http://schemas.microsoft.com/office/powerpoint/2010/main" val="39646519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55007" y="566410"/>
            <a:ext cx="8207993" cy="553998"/>
          </a:xfrm>
          <a:prstGeom prst="rect">
            <a:avLst/>
          </a:prstGeom>
          <a:noFill/>
          <a:ln w="19050">
            <a:noFill/>
          </a:ln>
        </p:spPr>
        <p:txBody>
          <a:bodyPr wrap="square" rtlCol="0">
            <a:spAutoFit/>
          </a:bodyPr>
          <a:lstStyle/>
          <a:p>
            <a:pPr algn="ctr"/>
            <a:r>
              <a:rPr lang="en-US" sz="3000" dirty="0">
                <a:solidFill>
                  <a:srgbClr val="0039A6"/>
                </a:solidFill>
                <a:effectLst/>
                <a:latin typeface="Century Gothic" panose="020B0502020202020204" pitchFamily="34" charset="0"/>
              </a:rPr>
              <a:t>Nongovernmental Organization Examples</a:t>
            </a:r>
          </a:p>
        </p:txBody>
      </p:sp>
      <p:sp>
        <p:nvSpPr>
          <p:cNvPr id="27" name="TextBox 26"/>
          <p:cNvSpPr txBox="1"/>
          <p:nvPr/>
        </p:nvSpPr>
        <p:spPr>
          <a:xfrm>
            <a:off x="413527" y="6245225"/>
            <a:ext cx="7787640" cy="246221"/>
          </a:xfrm>
          <a:prstGeom prst="rect">
            <a:avLst/>
          </a:prstGeom>
          <a:noFill/>
        </p:spPr>
        <p:txBody>
          <a:bodyPr wrap="square" rtlCol="0">
            <a:spAutoFit/>
          </a:bodyPr>
          <a:lstStyle/>
          <a:p>
            <a:r>
              <a:rPr lang="en-US" sz="1000" dirty="0">
                <a:effectLst/>
                <a:latin typeface="Arial" pitchFamily="34" charset="0"/>
                <a:cs typeface="Arial" pitchFamily="34" charset="0"/>
              </a:rPr>
              <a:t>Institute of Medicine. Who will keep the public healthy? Workshop summary. Washington, DC: The National Academies Press; 2003.</a:t>
            </a:r>
          </a:p>
        </p:txBody>
      </p:sp>
      <p:cxnSp>
        <p:nvCxnSpPr>
          <p:cNvPr id="28" name="Straight Connector 27"/>
          <p:cNvCxnSpPr/>
          <p:nvPr/>
        </p:nvCxnSpPr>
        <p:spPr>
          <a:xfrm>
            <a:off x="596577" y="1219200"/>
            <a:ext cx="8014023"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29" name="Slide Number Placeholder 1"/>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A420517B-503E-44E1-A5A3-88F773F5D377}" type="slidenum">
              <a:rPr lang="en-US" sz="1400" smtClean="0">
                <a:effectLst/>
                <a:latin typeface="Myriad Web Pro"/>
              </a:rPr>
              <a:pPr algn="r">
                <a:defRPr/>
              </a:pPr>
              <a:t>35</a:t>
            </a:fld>
            <a:endParaRPr lang="en-US" sz="1400" dirty="0">
              <a:effectLst/>
              <a:latin typeface="Myriad Web Pro"/>
            </a:endParaRPr>
          </a:p>
        </p:txBody>
      </p:sp>
      <p:graphicFrame>
        <p:nvGraphicFramePr>
          <p:cNvPr id="2" name="Table 1" descr="Chart that displays nongovernmental organization types and examples." title="Nongovvernmental Organization Examples"/>
          <p:cNvGraphicFramePr>
            <a:graphicFrameLocks noGrp="1"/>
          </p:cNvGraphicFramePr>
          <p:nvPr>
            <p:extLst>
              <p:ext uri="{D42A27DB-BD31-4B8C-83A1-F6EECF244321}">
                <p14:modId xmlns:p14="http://schemas.microsoft.com/office/powerpoint/2010/main" val="596594737"/>
              </p:ext>
            </p:extLst>
          </p:nvPr>
        </p:nvGraphicFramePr>
        <p:xfrm>
          <a:off x="609600" y="1600200"/>
          <a:ext cx="8077200" cy="3566160"/>
        </p:xfrm>
        <a:graphic>
          <a:graphicData uri="http://schemas.openxmlformats.org/drawingml/2006/table">
            <a:tbl>
              <a:tblPr firstRow="1" bandRow="1">
                <a:tableStyleId>{5C22544A-7EE6-4342-B048-85BDC9FD1C3A}</a:tableStyleId>
              </a:tblPr>
              <a:tblGrid>
                <a:gridCol w="39624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algn="ctr"/>
                      <a:r>
                        <a:rPr lang="en-US" sz="2400" b="0" dirty="0">
                          <a:solidFill>
                            <a:schemeClr val="bg1"/>
                          </a:solidFill>
                          <a:latin typeface="Century Gothic" panose="020B0502020202020204" pitchFamily="34" charset="0"/>
                        </a:rPr>
                        <a:t>Organization</a:t>
                      </a:r>
                      <a:r>
                        <a:rPr lang="en-US" sz="2400" b="0" baseline="0" dirty="0">
                          <a:solidFill>
                            <a:schemeClr val="bg1"/>
                          </a:solidFill>
                          <a:latin typeface="Century Gothic" panose="020B0502020202020204" pitchFamily="34" charset="0"/>
                        </a:rPr>
                        <a:t> Type</a:t>
                      </a:r>
                      <a:endParaRPr lang="en-US" sz="2400" b="0" dirty="0">
                        <a:solidFill>
                          <a:schemeClr val="bg1"/>
                        </a:solidFill>
                        <a:latin typeface="Century Gothic" panose="020B0502020202020204" pitchFamily="34" charset="0"/>
                      </a:endParaRPr>
                    </a:p>
                  </a:txBody>
                  <a:tcPr/>
                </a:tc>
                <a:tc>
                  <a:txBody>
                    <a:bodyPr/>
                    <a:lstStyle/>
                    <a:p>
                      <a:pPr algn="ctr"/>
                      <a:r>
                        <a:rPr lang="en-US" sz="2400" b="0" dirty="0">
                          <a:latin typeface="Century Gothic" panose="020B0502020202020204" pitchFamily="34" charset="0"/>
                        </a:rPr>
                        <a:t>Example</a:t>
                      </a:r>
                    </a:p>
                  </a:txBody>
                  <a:tcPr/>
                </a:tc>
                <a:extLst>
                  <a:ext uri="{0D108BD9-81ED-4DB2-BD59-A6C34878D82A}">
                    <a16:rowId xmlns:a16="http://schemas.microsoft.com/office/drawing/2014/main" val="10000"/>
                  </a:ext>
                </a:extLst>
              </a:tr>
              <a:tr h="370840">
                <a:tc>
                  <a:txBody>
                    <a:bodyPr/>
                    <a:lstStyle/>
                    <a:p>
                      <a:pPr algn="ctr"/>
                      <a:r>
                        <a:rPr lang="en-US" sz="2000" dirty="0">
                          <a:solidFill>
                            <a:srgbClr val="0039A6"/>
                          </a:solidFill>
                          <a:latin typeface="Century Gothic" panose="020B0502020202020204" pitchFamily="34" charset="0"/>
                        </a:rPr>
                        <a:t>Professional membership organizations</a:t>
                      </a:r>
                    </a:p>
                  </a:txBody>
                  <a:tcPr>
                    <a:solidFill>
                      <a:schemeClr val="bg1">
                        <a:lumMod val="85000"/>
                      </a:schemeClr>
                    </a:solidFill>
                  </a:tcPr>
                </a:tc>
                <a:tc>
                  <a:txBody>
                    <a:bodyPr/>
                    <a:lstStyle/>
                    <a:p>
                      <a:pPr algn="ctr"/>
                      <a:r>
                        <a:rPr lang="en-US" sz="2000" dirty="0">
                          <a:latin typeface="Century Gothic" panose="020B0502020202020204" pitchFamily="34" charset="0"/>
                        </a:rPr>
                        <a:t>American Public Health</a:t>
                      </a:r>
                      <a:r>
                        <a:rPr lang="en-US" sz="2000" baseline="0" dirty="0">
                          <a:latin typeface="Century Gothic" panose="020B0502020202020204" pitchFamily="34" charset="0"/>
                        </a:rPr>
                        <a:t> Association</a:t>
                      </a:r>
                      <a:endParaRPr lang="en-US" sz="2000" dirty="0">
                        <a:latin typeface="Century Gothic" panose="020B0502020202020204" pitchFamily="34" charset="0"/>
                      </a:endParaRPr>
                    </a:p>
                  </a:txBody>
                  <a:tcPr>
                    <a:solidFill>
                      <a:schemeClr val="bg1">
                        <a:lumMod val="85000"/>
                      </a:schemeClr>
                    </a:solidFill>
                  </a:tcPr>
                </a:tc>
                <a:extLst>
                  <a:ext uri="{0D108BD9-81ED-4DB2-BD59-A6C34878D82A}">
                    <a16:rowId xmlns:a16="http://schemas.microsoft.com/office/drawing/2014/main" val="10001"/>
                  </a:ext>
                </a:extLst>
              </a:tr>
              <a:tr h="370840">
                <a:tc>
                  <a:txBody>
                    <a:bodyPr/>
                    <a:lstStyle/>
                    <a:p>
                      <a:pPr algn="ctr"/>
                      <a:r>
                        <a:rPr lang="en-US" sz="2000" dirty="0">
                          <a:latin typeface="Century Gothic" panose="020B0502020202020204" pitchFamily="34" charset="0"/>
                        </a:rPr>
                        <a:t>Association</a:t>
                      </a:r>
                      <a:r>
                        <a:rPr lang="en-US" sz="2000" baseline="0" dirty="0">
                          <a:latin typeface="Century Gothic" panose="020B0502020202020204" pitchFamily="34" charset="0"/>
                        </a:rPr>
                        <a:t>s related to a specific health concern</a:t>
                      </a:r>
                      <a:endParaRPr lang="en-US" sz="2000" dirty="0">
                        <a:latin typeface="Century Gothic" panose="020B0502020202020204" pitchFamily="34" charset="0"/>
                      </a:endParaRPr>
                    </a:p>
                  </a:txBody>
                  <a:tcPr>
                    <a:solidFill>
                      <a:schemeClr val="bg1">
                        <a:lumMod val="85000"/>
                      </a:schemeClr>
                    </a:solidFill>
                  </a:tcPr>
                </a:tc>
                <a:tc>
                  <a:txBody>
                    <a:bodyPr/>
                    <a:lstStyle/>
                    <a:p>
                      <a:pPr algn="ctr"/>
                      <a:r>
                        <a:rPr lang="en-US" sz="2000" dirty="0">
                          <a:latin typeface="Century Gothic" panose="020B0502020202020204" pitchFamily="34" charset="0"/>
                        </a:rPr>
                        <a:t>American</a:t>
                      </a:r>
                      <a:r>
                        <a:rPr lang="en-US" sz="2000" baseline="0" dirty="0">
                          <a:latin typeface="Century Gothic" panose="020B0502020202020204" pitchFamily="34" charset="0"/>
                        </a:rPr>
                        <a:t> Cancer Society</a:t>
                      </a:r>
                      <a:endParaRPr lang="en-US" sz="2000" dirty="0">
                        <a:latin typeface="Century Gothic" panose="020B0502020202020204" pitchFamily="34" charset="0"/>
                      </a:endParaRPr>
                    </a:p>
                  </a:txBody>
                  <a:tcPr>
                    <a:solidFill>
                      <a:schemeClr val="bg1">
                        <a:lumMod val="85000"/>
                      </a:schemeClr>
                    </a:solidFill>
                  </a:tcPr>
                </a:tc>
                <a:extLst>
                  <a:ext uri="{0D108BD9-81ED-4DB2-BD59-A6C34878D82A}">
                    <a16:rowId xmlns:a16="http://schemas.microsoft.com/office/drawing/2014/main" val="10002"/>
                  </a:ext>
                </a:extLst>
              </a:tr>
              <a:tr h="370840">
                <a:tc>
                  <a:txBody>
                    <a:bodyPr/>
                    <a:lstStyle/>
                    <a:p>
                      <a:pPr algn="ctr"/>
                      <a:r>
                        <a:rPr lang="en-US" sz="2000" dirty="0">
                          <a:latin typeface="Century Gothic" panose="020B0502020202020204" pitchFamily="34" charset="0"/>
                        </a:rPr>
                        <a:t>Organizations</a:t>
                      </a:r>
                      <a:r>
                        <a:rPr lang="en-US" sz="2000" baseline="0" dirty="0">
                          <a:latin typeface="Century Gothic" panose="020B0502020202020204" pitchFamily="34" charset="0"/>
                        </a:rPr>
                        <a:t> of citizens focused on health concerns</a:t>
                      </a:r>
                      <a:endParaRPr lang="en-US" sz="2000" dirty="0">
                        <a:latin typeface="Century Gothic" panose="020B0502020202020204" pitchFamily="34" charset="0"/>
                      </a:endParaRPr>
                    </a:p>
                  </a:txBody>
                  <a:tcPr>
                    <a:solidFill>
                      <a:schemeClr val="bg1">
                        <a:lumMod val="85000"/>
                      </a:schemeClr>
                    </a:solidFill>
                  </a:tcPr>
                </a:tc>
                <a:tc>
                  <a:txBody>
                    <a:bodyPr/>
                    <a:lstStyle/>
                    <a:p>
                      <a:pPr algn="ctr"/>
                      <a:r>
                        <a:rPr lang="en-US" sz="2000" dirty="0">
                          <a:latin typeface="Century Gothic" panose="020B0502020202020204" pitchFamily="34" charset="0"/>
                        </a:rPr>
                        <a:t>Americans for Nonsmokers Rights</a:t>
                      </a:r>
                    </a:p>
                  </a:txBody>
                  <a:tcPr>
                    <a:solidFill>
                      <a:schemeClr val="bg1">
                        <a:lumMod val="85000"/>
                      </a:schemeClr>
                    </a:solidFill>
                  </a:tcPr>
                </a:tc>
                <a:extLst>
                  <a:ext uri="{0D108BD9-81ED-4DB2-BD59-A6C34878D82A}">
                    <a16:rowId xmlns:a16="http://schemas.microsoft.com/office/drawing/2014/main" val="10003"/>
                  </a:ext>
                </a:extLst>
              </a:tr>
              <a:tr h="370840">
                <a:tc>
                  <a:txBody>
                    <a:bodyPr/>
                    <a:lstStyle/>
                    <a:p>
                      <a:pPr algn="ctr"/>
                      <a:r>
                        <a:rPr lang="en-US" sz="2000" dirty="0">
                          <a:latin typeface="Century Gothic" panose="020B0502020202020204" pitchFamily="34" charset="0"/>
                        </a:rPr>
                        <a:t>Foundations that support health projects and influence public policy development</a:t>
                      </a:r>
                    </a:p>
                  </a:txBody>
                  <a:tcPr>
                    <a:solidFill>
                      <a:schemeClr val="bg1">
                        <a:lumMod val="85000"/>
                      </a:schemeClr>
                    </a:solidFill>
                  </a:tcPr>
                </a:tc>
                <a:tc>
                  <a:txBody>
                    <a:bodyPr/>
                    <a:lstStyle/>
                    <a:p>
                      <a:pPr algn="ctr"/>
                      <a:r>
                        <a:rPr lang="en-US" sz="2000" dirty="0">
                          <a:latin typeface="Century Gothic" panose="020B0502020202020204" pitchFamily="34" charset="0"/>
                        </a:rPr>
                        <a:t>Bill</a:t>
                      </a:r>
                      <a:r>
                        <a:rPr lang="en-US" sz="2000" baseline="0" dirty="0">
                          <a:latin typeface="Century Gothic" panose="020B0502020202020204" pitchFamily="34" charset="0"/>
                        </a:rPr>
                        <a:t> and Melinda Gates Foundation</a:t>
                      </a:r>
                      <a:endParaRPr lang="en-US" sz="2000" dirty="0">
                        <a:latin typeface="Century Gothic" panose="020B0502020202020204" pitchFamily="34" charset="0"/>
                      </a:endParaRPr>
                    </a:p>
                  </a:txBody>
                  <a:tcPr>
                    <a:solidFill>
                      <a:schemeClr val="bg1">
                        <a:lumMod val="85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2853601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78005" y="559609"/>
            <a:ext cx="8132595" cy="553998"/>
          </a:xfrm>
          <a:prstGeom prst="rect">
            <a:avLst/>
          </a:prstGeom>
          <a:noFill/>
          <a:ln w="19050">
            <a:noFill/>
          </a:ln>
        </p:spPr>
        <p:txBody>
          <a:bodyPr wrap="square" rtlCol="0">
            <a:spAutoFit/>
          </a:bodyPr>
          <a:lstStyle/>
          <a:p>
            <a:pPr algn="ctr"/>
            <a:r>
              <a:rPr lang="en-US" sz="3000" dirty="0">
                <a:solidFill>
                  <a:srgbClr val="0039A6"/>
                </a:solidFill>
                <a:effectLst/>
                <a:latin typeface="Century Gothic" panose="020B0502020202020204" pitchFamily="34" charset="0"/>
              </a:rPr>
              <a:t>Health Care as a Partner in Public Health</a:t>
            </a:r>
          </a:p>
        </p:txBody>
      </p:sp>
      <p:cxnSp>
        <p:nvCxnSpPr>
          <p:cNvPr id="8" name="Straight Connector 7"/>
          <p:cNvCxnSpPr/>
          <p:nvPr/>
        </p:nvCxnSpPr>
        <p:spPr>
          <a:xfrm>
            <a:off x="596577" y="12192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lgn="r">
              <a:defRPr/>
            </a:pPr>
            <a:fld id="{B8477CA6-37AB-49C2-B88B-8C89FDB7A7DF}" type="slidenum">
              <a:rPr lang="en-US" smtClean="0"/>
              <a:pPr algn="r">
                <a:defRPr/>
              </a:pPr>
              <a:t>36</a:t>
            </a:fld>
            <a:endParaRPr lang="en-US" dirty="0"/>
          </a:p>
        </p:txBody>
      </p:sp>
      <p:graphicFrame>
        <p:nvGraphicFramePr>
          <p:cNvPr id="3" name="Table 2" descr="Chart that displays how health care is a partner in public health." title="Health Care as a Partner in Public Health"/>
          <p:cNvGraphicFramePr>
            <a:graphicFrameLocks noGrp="1"/>
          </p:cNvGraphicFramePr>
          <p:nvPr>
            <p:extLst>
              <p:ext uri="{D42A27DB-BD31-4B8C-83A1-F6EECF244321}">
                <p14:modId xmlns:p14="http://schemas.microsoft.com/office/powerpoint/2010/main" val="3929516275"/>
              </p:ext>
            </p:extLst>
          </p:nvPr>
        </p:nvGraphicFramePr>
        <p:xfrm>
          <a:off x="810502" y="1524000"/>
          <a:ext cx="7467600" cy="4434840"/>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20000"/>
                    </a:ext>
                  </a:extLst>
                </a:gridCol>
                <a:gridCol w="3733800">
                  <a:extLst>
                    <a:ext uri="{9D8B030D-6E8A-4147-A177-3AD203B41FA5}">
                      <a16:colId xmlns:a16="http://schemas.microsoft.com/office/drawing/2014/main" val="20001"/>
                    </a:ext>
                  </a:extLst>
                </a:gridCol>
              </a:tblGrid>
              <a:tr h="474599">
                <a:tc>
                  <a:txBody>
                    <a:bodyPr/>
                    <a:lstStyle/>
                    <a:p>
                      <a:pPr algn="ctr"/>
                      <a:r>
                        <a:rPr lang="en-US" sz="2400" b="0" dirty="0">
                          <a:latin typeface="Century Gothic" panose="020B0502020202020204" pitchFamily="34" charset="0"/>
                        </a:rPr>
                        <a:t>Public Health</a:t>
                      </a:r>
                    </a:p>
                  </a:txBody>
                  <a:tcPr/>
                </a:tc>
                <a:tc>
                  <a:txBody>
                    <a:bodyPr/>
                    <a:lstStyle/>
                    <a:p>
                      <a:pPr algn="ctr"/>
                      <a:r>
                        <a:rPr lang="en-US" sz="2400" b="0" dirty="0">
                          <a:latin typeface="Century Gothic" panose="020B0502020202020204" pitchFamily="34" charset="0"/>
                        </a:rPr>
                        <a:t>Health Care</a:t>
                      </a:r>
                    </a:p>
                  </a:txBody>
                  <a:tcPr/>
                </a:tc>
                <a:extLst>
                  <a:ext uri="{0D108BD9-81ED-4DB2-BD59-A6C34878D82A}">
                    <a16:rowId xmlns:a16="http://schemas.microsoft.com/office/drawing/2014/main" val="10000"/>
                  </a:ext>
                </a:extLst>
              </a:tr>
              <a:tr h="516001">
                <a:tc>
                  <a:txBody>
                    <a:bodyPr/>
                    <a:lstStyle/>
                    <a:p>
                      <a:pPr algn="ctr"/>
                      <a:r>
                        <a:rPr lang="en-US" sz="2000" dirty="0">
                          <a:solidFill>
                            <a:srgbClr val="0039A6"/>
                          </a:solidFill>
                          <a:latin typeface="Century Gothic" panose="020B0502020202020204" pitchFamily="34" charset="0"/>
                        </a:rPr>
                        <a:t>Population focus</a:t>
                      </a:r>
                    </a:p>
                  </a:txBody>
                  <a:tcPr>
                    <a:solidFill>
                      <a:schemeClr val="bg1">
                        <a:lumMod val="85000"/>
                      </a:schemeClr>
                    </a:solidFill>
                  </a:tcPr>
                </a:tc>
                <a:tc>
                  <a:txBody>
                    <a:bodyPr/>
                    <a:lstStyle/>
                    <a:p>
                      <a:pPr algn="ctr"/>
                      <a:r>
                        <a:rPr lang="en-US" sz="2000" dirty="0">
                          <a:solidFill>
                            <a:srgbClr val="0039A6"/>
                          </a:solidFill>
                          <a:latin typeface="Century Gothic" panose="020B0502020202020204" pitchFamily="34" charset="0"/>
                        </a:rPr>
                        <a:t>Individual patient focus</a:t>
                      </a:r>
                    </a:p>
                  </a:txBody>
                  <a:tcPr>
                    <a:solidFill>
                      <a:schemeClr val="bg1">
                        <a:lumMod val="85000"/>
                      </a:schemeClr>
                    </a:solidFill>
                  </a:tcPr>
                </a:tc>
                <a:extLst>
                  <a:ext uri="{0D108BD9-81ED-4DB2-BD59-A6C34878D82A}">
                    <a16:rowId xmlns:a16="http://schemas.microsoft.com/office/drawing/2014/main" val="10001"/>
                  </a:ext>
                </a:extLst>
              </a:tr>
              <a:tr h="533400">
                <a:tc>
                  <a:txBody>
                    <a:bodyPr/>
                    <a:lstStyle/>
                    <a:p>
                      <a:pPr algn="ctr"/>
                      <a:r>
                        <a:rPr lang="en-US" sz="2000" dirty="0">
                          <a:solidFill>
                            <a:srgbClr val="0039A6"/>
                          </a:solidFill>
                          <a:latin typeface="Century Gothic" panose="020B0502020202020204" pitchFamily="34" charset="0"/>
                        </a:rPr>
                        <a:t>Public health ethic</a:t>
                      </a:r>
                    </a:p>
                  </a:txBody>
                  <a:tcPr>
                    <a:solidFill>
                      <a:schemeClr val="bg1">
                        <a:lumMod val="85000"/>
                      </a:schemeClr>
                    </a:solidFill>
                  </a:tcPr>
                </a:tc>
                <a:tc>
                  <a:txBody>
                    <a:bodyPr/>
                    <a:lstStyle/>
                    <a:p>
                      <a:pPr algn="ctr"/>
                      <a:r>
                        <a:rPr lang="en-US" sz="2000" dirty="0">
                          <a:solidFill>
                            <a:srgbClr val="0039A6"/>
                          </a:solidFill>
                          <a:latin typeface="Century Gothic" panose="020B0502020202020204" pitchFamily="34" charset="0"/>
                        </a:rPr>
                        <a:t>Personal service ethic</a:t>
                      </a:r>
                    </a:p>
                  </a:txBody>
                  <a:tcPr>
                    <a:solidFill>
                      <a:schemeClr val="bg1">
                        <a:lumMod val="85000"/>
                      </a:schemeClr>
                    </a:solidFill>
                  </a:tcPr>
                </a:tc>
                <a:extLst>
                  <a:ext uri="{0D108BD9-81ED-4DB2-BD59-A6C34878D82A}">
                    <a16:rowId xmlns:a16="http://schemas.microsoft.com/office/drawing/2014/main" val="10002"/>
                  </a:ext>
                </a:extLst>
              </a:tr>
              <a:tr h="727719">
                <a:tc>
                  <a:txBody>
                    <a:bodyPr/>
                    <a:lstStyle/>
                    <a:p>
                      <a:pPr algn="ctr"/>
                      <a:r>
                        <a:rPr lang="en-US" sz="2000" dirty="0">
                          <a:solidFill>
                            <a:srgbClr val="0039A6"/>
                          </a:solidFill>
                          <a:latin typeface="Century Gothic" panose="020B0502020202020204" pitchFamily="34" charset="0"/>
                        </a:rPr>
                        <a:t>Prevention</a:t>
                      </a:r>
                      <a:r>
                        <a:rPr lang="en-US" sz="2000" baseline="0" dirty="0">
                          <a:solidFill>
                            <a:srgbClr val="0039A6"/>
                          </a:solidFill>
                          <a:latin typeface="Century Gothic" panose="020B0502020202020204" pitchFamily="34" charset="0"/>
                        </a:rPr>
                        <a:t> or public </a:t>
                      </a:r>
                    </a:p>
                    <a:p>
                      <a:pPr algn="ctr"/>
                      <a:r>
                        <a:rPr lang="en-US" sz="2000" baseline="0" dirty="0">
                          <a:solidFill>
                            <a:srgbClr val="0039A6"/>
                          </a:solidFill>
                          <a:latin typeface="Century Gothic" panose="020B0502020202020204" pitchFamily="34" charset="0"/>
                        </a:rPr>
                        <a:t>health emphasis</a:t>
                      </a:r>
                      <a:endParaRPr lang="en-US" sz="2000" dirty="0">
                        <a:solidFill>
                          <a:srgbClr val="0039A6"/>
                        </a:solidFill>
                        <a:latin typeface="Century Gothic" panose="020B0502020202020204" pitchFamily="34" charset="0"/>
                      </a:endParaRPr>
                    </a:p>
                  </a:txBody>
                  <a:tcPr>
                    <a:solidFill>
                      <a:schemeClr val="bg1">
                        <a:lumMod val="85000"/>
                      </a:schemeClr>
                    </a:solidFill>
                  </a:tcPr>
                </a:tc>
                <a:tc>
                  <a:txBody>
                    <a:bodyPr/>
                    <a:lstStyle/>
                    <a:p>
                      <a:pPr algn="ctr"/>
                      <a:r>
                        <a:rPr lang="en-US" sz="2000" dirty="0">
                          <a:solidFill>
                            <a:srgbClr val="0039A6"/>
                          </a:solidFill>
                          <a:latin typeface="Century Gothic" panose="020B0502020202020204" pitchFamily="34" charset="0"/>
                        </a:rPr>
                        <a:t>Diagnosis and treatment emphasis</a:t>
                      </a:r>
                    </a:p>
                  </a:txBody>
                  <a:tcPr>
                    <a:solidFill>
                      <a:schemeClr val="bg1">
                        <a:lumMod val="85000"/>
                      </a:schemeClr>
                    </a:solidFill>
                  </a:tcPr>
                </a:tc>
                <a:extLst>
                  <a:ext uri="{0D108BD9-81ED-4DB2-BD59-A6C34878D82A}">
                    <a16:rowId xmlns:a16="http://schemas.microsoft.com/office/drawing/2014/main" val="10003"/>
                  </a:ext>
                </a:extLst>
              </a:tr>
              <a:tr h="727719">
                <a:tc>
                  <a:txBody>
                    <a:bodyPr/>
                    <a:lstStyle/>
                    <a:p>
                      <a:pPr algn="ctr"/>
                      <a:r>
                        <a:rPr lang="en-US" sz="2000" dirty="0">
                          <a:solidFill>
                            <a:srgbClr val="0039A6"/>
                          </a:solidFill>
                          <a:latin typeface="Century Gothic" panose="020B0502020202020204" pitchFamily="34" charset="0"/>
                        </a:rPr>
                        <a:t>Joint</a:t>
                      </a:r>
                      <a:r>
                        <a:rPr lang="en-US" sz="2000" baseline="0" dirty="0">
                          <a:solidFill>
                            <a:srgbClr val="0039A6"/>
                          </a:solidFill>
                          <a:latin typeface="Century Gothic" panose="020B0502020202020204" pitchFamily="34" charset="0"/>
                        </a:rPr>
                        <a:t> laboratory </a:t>
                      </a:r>
                    </a:p>
                    <a:p>
                      <a:pPr algn="ctr"/>
                      <a:r>
                        <a:rPr lang="en-US" sz="2000" baseline="0" dirty="0">
                          <a:solidFill>
                            <a:srgbClr val="0039A6"/>
                          </a:solidFill>
                          <a:latin typeface="Century Gothic" panose="020B0502020202020204" pitchFamily="34" charset="0"/>
                        </a:rPr>
                        <a:t>and field involvement</a:t>
                      </a:r>
                      <a:endParaRPr lang="en-US" sz="2000" dirty="0">
                        <a:solidFill>
                          <a:srgbClr val="0039A6"/>
                        </a:solidFill>
                        <a:latin typeface="Century Gothic" panose="020B0502020202020204" pitchFamily="34" charset="0"/>
                      </a:endParaRPr>
                    </a:p>
                  </a:txBody>
                  <a:tcPr>
                    <a:solidFill>
                      <a:schemeClr val="bg1">
                        <a:lumMod val="85000"/>
                      </a:schemeClr>
                    </a:solidFill>
                  </a:tcPr>
                </a:tc>
                <a:tc>
                  <a:txBody>
                    <a:bodyPr/>
                    <a:lstStyle/>
                    <a:p>
                      <a:pPr algn="ctr"/>
                      <a:r>
                        <a:rPr lang="en-US" sz="2000" dirty="0">
                          <a:solidFill>
                            <a:srgbClr val="0039A6"/>
                          </a:solidFill>
                          <a:latin typeface="Century Gothic" panose="020B0502020202020204" pitchFamily="34" charset="0"/>
                        </a:rPr>
                        <a:t>Joint laboratory </a:t>
                      </a:r>
                    </a:p>
                    <a:p>
                      <a:pPr algn="ctr"/>
                      <a:r>
                        <a:rPr lang="en-US" sz="2000" dirty="0">
                          <a:solidFill>
                            <a:srgbClr val="0039A6"/>
                          </a:solidFill>
                          <a:latin typeface="Century Gothic" panose="020B0502020202020204" pitchFamily="34" charset="0"/>
                        </a:rPr>
                        <a:t>and patient involvement</a:t>
                      </a:r>
                    </a:p>
                  </a:txBody>
                  <a:tcPr>
                    <a:solidFill>
                      <a:schemeClr val="bg1">
                        <a:lumMod val="85000"/>
                      </a:schemeClr>
                    </a:solidFill>
                  </a:tcPr>
                </a:tc>
                <a:extLst>
                  <a:ext uri="{0D108BD9-81ED-4DB2-BD59-A6C34878D82A}">
                    <a16:rowId xmlns:a16="http://schemas.microsoft.com/office/drawing/2014/main" val="10004"/>
                  </a:ext>
                </a:extLst>
              </a:tr>
              <a:tr h="754362">
                <a:tc>
                  <a:txBody>
                    <a:bodyPr/>
                    <a:lstStyle/>
                    <a:p>
                      <a:pPr algn="ctr"/>
                      <a:r>
                        <a:rPr lang="en-US" sz="2000" dirty="0">
                          <a:solidFill>
                            <a:srgbClr val="0039A6"/>
                          </a:solidFill>
                          <a:latin typeface="Century Gothic" panose="020B0502020202020204" pitchFamily="34" charset="0"/>
                        </a:rPr>
                        <a:t>Clinical sciences peripheral to</a:t>
                      </a:r>
                      <a:r>
                        <a:rPr lang="en-US" sz="2000" baseline="0" dirty="0">
                          <a:solidFill>
                            <a:srgbClr val="0039A6"/>
                          </a:solidFill>
                          <a:latin typeface="Century Gothic" panose="020B0502020202020204" pitchFamily="34" charset="0"/>
                        </a:rPr>
                        <a:t> professional training</a:t>
                      </a:r>
                      <a:endParaRPr lang="en-US" sz="2000" dirty="0">
                        <a:solidFill>
                          <a:srgbClr val="0039A6"/>
                        </a:solidFill>
                        <a:latin typeface="Century Gothic" panose="020B0502020202020204" pitchFamily="34" charset="0"/>
                      </a:endParaRPr>
                    </a:p>
                  </a:txBody>
                  <a:tcPr>
                    <a:solidFill>
                      <a:schemeClr val="bg1">
                        <a:lumMod val="85000"/>
                      </a:schemeClr>
                    </a:solidFill>
                  </a:tcPr>
                </a:tc>
                <a:tc>
                  <a:txBody>
                    <a:bodyPr/>
                    <a:lstStyle/>
                    <a:p>
                      <a:pPr algn="ctr"/>
                      <a:r>
                        <a:rPr lang="en-US" sz="2000" dirty="0">
                          <a:solidFill>
                            <a:srgbClr val="0039A6"/>
                          </a:solidFill>
                          <a:latin typeface="Century Gothic" panose="020B0502020202020204" pitchFamily="34" charset="0"/>
                        </a:rPr>
                        <a:t>Clinical sciences essential</a:t>
                      </a:r>
                      <a:r>
                        <a:rPr lang="en-US" sz="2000" baseline="0" dirty="0">
                          <a:solidFill>
                            <a:srgbClr val="0039A6"/>
                          </a:solidFill>
                          <a:latin typeface="Century Gothic" panose="020B0502020202020204" pitchFamily="34" charset="0"/>
                        </a:rPr>
                        <a:t> to professional training</a:t>
                      </a:r>
                      <a:endParaRPr lang="en-US" sz="2000" dirty="0">
                        <a:solidFill>
                          <a:srgbClr val="0039A6"/>
                        </a:solidFill>
                        <a:latin typeface="Century Gothic" panose="020B0502020202020204" pitchFamily="34" charset="0"/>
                      </a:endParaRPr>
                    </a:p>
                  </a:txBody>
                  <a:tcPr>
                    <a:solidFill>
                      <a:schemeClr val="bg1">
                        <a:lumMod val="85000"/>
                      </a:schemeClr>
                    </a:solidFill>
                  </a:tcPr>
                </a:tc>
                <a:extLst>
                  <a:ext uri="{0D108BD9-81ED-4DB2-BD59-A6C34878D82A}">
                    <a16:rowId xmlns:a16="http://schemas.microsoft.com/office/drawing/2014/main" val="10005"/>
                  </a:ext>
                </a:extLst>
              </a:tr>
              <a:tr h="411319">
                <a:tc>
                  <a:txBody>
                    <a:bodyPr/>
                    <a:lstStyle/>
                    <a:p>
                      <a:pPr algn="ctr"/>
                      <a:r>
                        <a:rPr lang="en-US" sz="2000" dirty="0">
                          <a:solidFill>
                            <a:srgbClr val="0039A6"/>
                          </a:solidFill>
                          <a:latin typeface="Century Gothic" panose="020B0502020202020204" pitchFamily="34" charset="0"/>
                        </a:rPr>
                        <a:t>Public sector</a:t>
                      </a:r>
                      <a:r>
                        <a:rPr lang="en-US" sz="2000" baseline="0" dirty="0">
                          <a:solidFill>
                            <a:srgbClr val="0039A6"/>
                          </a:solidFill>
                          <a:latin typeface="Century Gothic" panose="020B0502020202020204" pitchFamily="34" charset="0"/>
                        </a:rPr>
                        <a:t> basis</a:t>
                      </a:r>
                    </a:p>
                    <a:p>
                      <a:pPr algn="ctr"/>
                      <a:endParaRPr lang="en-US" sz="2000" dirty="0">
                        <a:solidFill>
                          <a:srgbClr val="0039A6"/>
                        </a:solidFill>
                        <a:latin typeface="Century Gothic" panose="020B0502020202020204" pitchFamily="34" charset="0"/>
                      </a:endParaRPr>
                    </a:p>
                  </a:txBody>
                  <a:tcPr>
                    <a:solidFill>
                      <a:schemeClr val="bg1">
                        <a:lumMod val="85000"/>
                      </a:schemeClr>
                    </a:solidFill>
                  </a:tcPr>
                </a:tc>
                <a:tc>
                  <a:txBody>
                    <a:bodyPr/>
                    <a:lstStyle/>
                    <a:p>
                      <a:pPr algn="ctr"/>
                      <a:r>
                        <a:rPr lang="en-US" sz="2000" dirty="0">
                          <a:solidFill>
                            <a:srgbClr val="0039A6"/>
                          </a:solidFill>
                          <a:latin typeface="Century Gothic" panose="020B0502020202020204" pitchFamily="34" charset="0"/>
                        </a:rPr>
                        <a:t>Private sector</a:t>
                      </a:r>
                      <a:r>
                        <a:rPr lang="en-US" sz="2000" baseline="0" dirty="0">
                          <a:solidFill>
                            <a:srgbClr val="0039A6"/>
                          </a:solidFill>
                          <a:latin typeface="Century Gothic" panose="020B0502020202020204" pitchFamily="34" charset="0"/>
                        </a:rPr>
                        <a:t> basis</a:t>
                      </a:r>
                      <a:endParaRPr lang="en-US" sz="2000" dirty="0">
                        <a:solidFill>
                          <a:srgbClr val="0039A6"/>
                        </a:solidFill>
                        <a:latin typeface="Century Gothic" panose="020B0502020202020204" pitchFamily="34" charset="0"/>
                      </a:endParaRPr>
                    </a:p>
                  </a:txBody>
                  <a:tcPr>
                    <a:solidFill>
                      <a:schemeClr val="bg1">
                        <a:lumMod val="85000"/>
                      </a:scheme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8940630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478004" y="423238"/>
            <a:ext cx="8132595" cy="553998"/>
          </a:xfrm>
          <a:prstGeom prst="rect">
            <a:avLst/>
          </a:prstGeom>
          <a:noFill/>
          <a:ln w="19050">
            <a:noFill/>
          </a:ln>
        </p:spPr>
        <p:txBody>
          <a:bodyPr wrap="square" rtlCol="0">
            <a:spAutoFit/>
          </a:bodyPr>
          <a:lstStyle/>
          <a:p>
            <a:pPr algn="ctr"/>
            <a:r>
              <a:rPr lang="en-US" sz="3000" dirty="0">
                <a:solidFill>
                  <a:srgbClr val="0039A6"/>
                </a:solidFill>
                <a:effectLst/>
                <a:latin typeface="Century Gothic" panose="020B0502020202020204" pitchFamily="34" charset="0"/>
              </a:rPr>
              <a:t>Other Partners in Public Health</a:t>
            </a:r>
          </a:p>
        </p:txBody>
      </p:sp>
      <p:sp>
        <p:nvSpPr>
          <p:cNvPr id="38" name="Rectangle 37"/>
          <p:cNvSpPr/>
          <p:nvPr/>
        </p:nvSpPr>
        <p:spPr bwMode="auto">
          <a:xfrm>
            <a:off x="593651" y="1353065"/>
            <a:ext cx="2139289" cy="690098"/>
          </a:xfrm>
          <a:prstGeom prst="rect">
            <a:avLst/>
          </a:prstGeom>
          <a:solidFill>
            <a:schemeClr val="accent5">
              <a:lumMod val="75000"/>
            </a:schemeClr>
          </a:solidFill>
          <a:ln>
            <a:headEnd/>
            <a:tailEnd/>
          </a:ln>
        </p:spPr>
        <p:style>
          <a:lnRef idx="0">
            <a:schemeClr val="dk1"/>
          </a:lnRef>
          <a:fillRef idx="3">
            <a:schemeClr val="dk1"/>
          </a:fillRef>
          <a:effectRef idx="3">
            <a:schemeClr val="dk1"/>
          </a:effectRef>
          <a:fontRef idx="minor">
            <a:schemeClr val="lt1"/>
          </a:fontRef>
        </p:style>
        <p:txBody>
          <a:bodyPr wrap="none" rtlCol="0" anchor="ctr">
            <a:flatTx/>
          </a:bodyPr>
          <a:lstStyle/>
          <a:p>
            <a:pPr algn="ctr"/>
            <a:endParaRPr lang="en-US" sz="1200" b="1" dirty="0">
              <a:solidFill>
                <a:schemeClr val="accent4">
                  <a:lumMod val="75000"/>
                </a:schemeClr>
              </a:solidFill>
              <a:latin typeface="Tahoma" pitchFamily="34" charset="0"/>
            </a:endParaRPr>
          </a:p>
        </p:txBody>
      </p:sp>
      <p:sp>
        <p:nvSpPr>
          <p:cNvPr id="39" name="TextBox 38"/>
          <p:cNvSpPr txBox="1"/>
          <p:nvPr/>
        </p:nvSpPr>
        <p:spPr>
          <a:xfrm>
            <a:off x="814004" y="1498059"/>
            <a:ext cx="1698582" cy="400110"/>
          </a:xfrm>
          <a:prstGeom prst="rect">
            <a:avLst/>
          </a:prstGeom>
          <a:noFill/>
        </p:spPr>
        <p:txBody>
          <a:bodyPr wrap="square" rtlCol="0">
            <a:spAutoFit/>
          </a:bodyPr>
          <a:lstStyle/>
          <a:p>
            <a:pPr algn="ctr"/>
            <a:r>
              <a:rPr lang="en-US" sz="2000" dirty="0">
                <a:solidFill>
                  <a:schemeClr val="bg1"/>
                </a:solidFill>
                <a:latin typeface="Century Gothic" panose="020B0502020202020204" pitchFamily="34" charset="0"/>
              </a:rPr>
              <a:t>Media</a:t>
            </a:r>
          </a:p>
        </p:txBody>
      </p:sp>
      <p:sp>
        <p:nvSpPr>
          <p:cNvPr id="40" name="TextBox 39"/>
          <p:cNvSpPr txBox="1"/>
          <p:nvPr/>
        </p:nvSpPr>
        <p:spPr>
          <a:xfrm>
            <a:off x="3844833" y="1250671"/>
            <a:ext cx="4419600" cy="1200329"/>
          </a:xfrm>
          <a:prstGeom prst="rect">
            <a:avLst/>
          </a:prstGeom>
          <a:noFill/>
        </p:spPr>
        <p:txBody>
          <a:bodyPr wrap="square" rtlCol="0">
            <a:spAutoFit/>
          </a:bodyPr>
          <a:lstStyle/>
          <a:p>
            <a:pPr marL="342900" indent="-342900">
              <a:buClr>
                <a:srgbClr val="0039A6"/>
              </a:buClr>
              <a:buFont typeface="Arial" panose="020B0604020202020204" pitchFamily="34" charset="0"/>
              <a:buChar char="•"/>
            </a:pPr>
            <a:r>
              <a:rPr lang="en-US" sz="1800" dirty="0">
                <a:solidFill>
                  <a:srgbClr val="0039A6"/>
                </a:solidFill>
                <a:effectLst/>
                <a:latin typeface="Century Gothic" panose="020B0502020202020204" pitchFamily="34" charset="0"/>
              </a:rPr>
              <a:t>Vehicle for public discourse</a:t>
            </a:r>
          </a:p>
          <a:p>
            <a:pPr marL="342900" indent="-342900">
              <a:buClr>
                <a:srgbClr val="0039A6"/>
              </a:buClr>
              <a:buFont typeface="Arial" panose="020B0604020202020204" pitchFamily="34" charset="0"/>
              <a:buChar char="•"/>
            </a:pPr>
            <a:r>
              <a:rPr lang="en-US" sz="1800" dirty="0">
                <a:solidFill>
                  <a:srgbClr val="0039A6"/>
                </a:solidFill>
                <a:effectLst/>
                <a:latin typeface="Century Gothic" panose="020B0502020202020204" pitchFamily="34" charset="0"/>
              </a:rPr>
              <a:t>Health education and promotion</a:t>
            </a:r>
          </a:p>
          <a:p>
            <a:pPr marL="342900" indent="-342900">
              <a:buClr>
                <a:srgbClr val="0039A6"/>
              </a:buClr>
              <a:buFont typeface="Arial" panose="020B0604020202020204" pitchFamily="34" charset="0"/>
              <a:buChar char="•"/>
            </a:pPr>
            <a:r>
              <a:rPr lang="en-US" sz="1800" dirty="0">
                <a:solidFill>
                  <a:srgbClr val="0039A6"/>
                </a:solidFill>
                <a:effectLst/>
                <a:latin typeface="Century Gothic" panose="020B0502020202020204" pitchFamily="34" charset="0"/>
              </a:rPr>
              <a:t>Health communication</a:t>
            </a:r>
          </a:p>
          <a:p>
            <a:pPr marL="342900" indent="-342900">
              <a:buClr>
                <a:srgbClr val="0039A6"/>
              </a:buClr>
              <a:buFont typeface="Arial" panose="020B0604020202020204" pitchFamily="34" charset="0"/>
              <a:buChar char="•"/>
            </a:pPr>
            <a:r>
              <a:rPr lang="en-US" sz="1800" dirty="0">
                <a:solidFill>
                  <a:srgbClr val="0039A6"/>
                </a:solidFill>
                <a:effectLst/>
                <a:latin typeface="Century Gothic" panose="020B0502020202020204" pitchFamily="34" charset="0"/>
              </a:rPr>
              <a:t>Social media as catalyst</a:t>
            </a:r>
          </a:p>
        </p:txBody>
      </p:sp>
      <p:sp>
        <p:nvSpPr>
          <p:cNvPr id="42" name="Rectangle 41"/>
          <p:cNvSpPr/>
          <p:nvPr/>
        </p:nvSpPr>
        <p:spPr bwMode="auto">
          <a:xfrm>
            <a:off x="631182" y="2669986"/>
            <a:ext cx="2139289" cy="785169"/>
          </a:xfrm>
          <a:prstGeom prst="rect">
            <a:avLst/>
          </a:prstGeom>
          <a:solidFill>
            <a:schemeClr val="accent3">
              <a:lumMod val="75000"/>
            </a:schemeClr>
          </a:solidFill>
          <a:ln>
            <a:headEnd/>
            <a:tailEnd/>
          </a:ln>
        </p:spPr>
        <p:style>
          <a:lnRef idx="0">
            <a:schemeClr val="dk1"/>
          </a:lnRef>
          <a:fillRef idx="3">
            <a:schemeClr val="dk1"/>
          </a:fillRef>
          <a:effectRef idx="3">
            <a:schemeClr val="dk1"/>
          </a:effectRef>
          <a:fontRef idx="minor">
            <a:schemeClr val="lt1"/>
          </a:fontRef>
        </p:style>
        <p:txBody>
          <a:bodyPr wrap="none" rtlCol="0" anchor="ctr">
            <a:flatTx/>
          </a:bodyPr>
          <a:lstStyle/>
          <a:p>
            <a:pPr algn="ctr"/>
            <a:endParaRPr lang="en-US" sz="1200" b="1" dirty="0">
              <a:solidFill>
                <a:schemeClr val="accent4">
                  <a:lumMod val="75000"/>
                </a:schemeClr>
              </a:solidFill>
              <a:latin typeface="Tahoma" pitchFamily="34" charset="0"/>
            </a:endParaRPr>
          </a:p>
        </p:txBody>
      </p:sp>
      <p:sp>
        <p:nvSpPr>
          <p:cNvPr id="43" name="TextBox 42"/>
          <p:cNvSpPr txBox="1"/>
          <p:nvPr/>
        </p:nvSpPr>
        <p:spPr>
          <a:xfrm>
            <a:off x="612416" y="2708627"/>
            <a:ext cx="2176820" cy="707886"/>
          </a:xfrm>
          <a:prstGeom prst="rect">
            <a:avLst/>
          </a:prstGeom>
          <a:noFill/>
        </p:spPr>
        <p:txBody>
          <a:bodyPr wrap="square" rtlCol="0">
            <a:spAutoFit/>
          </a:bodyPr>
          <a:lstStyle/>
          <a:p>
            <a:pPr algn="ctr"/>
            <a:r>
              <a:rPr lang="en-US" sz="2000" dirty="0">
                <a:solidFill>
                  <a:schemeClr val="bg1"/>
                </a:solidFill>
                <a:latin typeface="Century Gothic" panose="020B0502020202020204" pitchFamily="34" charset="0"/>
              </a:rPr>
              <a:t>Employers</a:t>
            </a:r>
            <a:br>
              <a:rPr lang="en-US" sz="2000" dirty="0">
                <a:solidFill>
                  <a:schemeClr val="bg1"/>
                </a:solidFill>
                <a:latin typeface="Century Gothic" panose="020B0502020202020204" pitchFamily="34" charset="0"/>
              </a:rPr>
            </a:br>
            <a:r>
              <a:rPr lang="en-US" sz="2000" dirty="0">
                <a:solidFill>
                  <a:schemeClr val="bg1"/>
                </a:solidFill>
                <a:latin typeface="Century Gothic" panose="020B0502020202020204" pitchFamily="34" charset="0"/>
              </a:rPr>
              <a:t>and Businesses</a:t>
            </a:r>
          </a:p>
        </p:txBody>
      </p:sp>
      <p:sp>
        <p:nvSpPr>
          <p:cNvPr id="44" name="TextBox 43"/>
          <p:cNvSpPr txBox="1"/>
          <p:nvPr/>
        </p:nvSpPr>
        <p:spPr>
          <a:xfrm>
            <a:off x="3844833" y="2514600"/>
            <a:ext cx="4839269" cy="1200329"/>
          </a:xfrm>
          <a:prstGeom prst="rect">
            <a:avLst/>
          </a:prstGeom>
          <a:noFill/>
        </p:spPr>
        <p:txBody>
          <a:bodyPr wrap="square" rtlCol="0">
            <a:spAutoFit/>
          </a:bodyPr>
          <a:lstStyle/>
          <a:p>
            <a:pPr marL="342900" indent="-342900">
              <a:buClr>
                <a:srgbClr val="0039A6"/>
              </a:buClr>
              <a:buFont typeface="Arial" panose="020B0604020202020204" pitchFamily="34" charset="0"/>
              <a:buChar char="•"/>
            </a:pPr>
            <a:r>
              <a:rPr lang="en-US" sz="1800" dirty="0">
                <a:solidFill>
                  <a:srgbClr val="0039A6"/>
                </a:solidFill>
                <a:effectLst/>
                <a:latin typeface="Century Gothic" panose="020B0502020202020204" pitchFamily="34" charset="0"/>
              </a:rPr>
              <a:t>Employer-sponsored health insurance programs</a:t>
            </a:r>
          </a:p>
          <a:p>
            <a:pPr marL="342900" indent="-342900">
              <a:buClr>
                <a:srgbClr val="0039A6"/>
              </a:buClr>
              <a:buFont typeface="Arial" panose="020B0604020202020204" pitchFamily="34" charset="0"/>
              <a:buChar char="•"/>
            </a:pPr>
            <a:r>
              <a:rPr lang="en-US" sz="1800" dirty="0">
                <a:solidFill>
                  <a:srgbClr val="0039A6"/>
                </a:solidFill>
                <a:effectLst/>
                <a:latin typeface="Century Gothic" panose="020B0502020202020204" pitchFamily="34" charset="0"/>
              </a:rPr>
              <a:t>Wellness initiatives and benefits</a:t>
            </a:r>
          </a:p>
          <a:p>
            <a:pPr marL="342900" indent="-342900">
              <a:buClr>
                <a:srgbClr val="0039A6"/>
              </a:buClr>
              <a:buFont typeface="Arial" panose="020B0604020202020204" pitchFamily="34" charset="0"/>
              <a:buChar char="•"/>
            </a:pPr>
            <a:r>
              <a:rPr lang="en-US" sz="1800" dirty="0">
                <a:solidFill>
                  <a:srgbClr val="0039A6"/>
                </a:solidFill>
                <a:effectLst/>
                <a:latin typeface="Century Gothic" panose="020B0502020202020204" pitchFamily="34" charset="0"/>
              </a:rPr>
              <a:t>Healthy workplaces and communities</a:t>
            </a:r>
          </a:p>
        </p:txBody>
      </p:sp>
      <p:sp>
        <p:nvSpPr>
          <p:cNvPr id="46" name="Rectangle 45"/>
          <p:cNvSpPr/>
          <p:nvPr/>
        </p:nvSpPr>
        <p:spPr bwMode="auto">
          <a:xfrm>
            <a:off x="624742" y="3904050"/>
            <a:ext cx="2139289" cy="785169"/>
          </a:xfrm>
          <a:prstGeom prst="rect">
            <a:avLst/>
          </a:prstGeom>
          <a:solidFill>
            <a:schemeClr val="accent6">
              <a:lumMod val="75000"/>
            </a:schemeClr>
          </a:solidFill>
          <a:ln>
            <a:headEnd/>
            <a:tailEnd/>
          </a:ln>
        </p:spPr>
        <p:style>
          <a:lnRef idx="0">
            <a:schemeClr val="dk1"/>
          </a:lnRef>
          <a:fillRef idx="3">
            <a:schemeClr val="dk1"/>
          </a:fillRef>
          <a:effectRef idx="3">
            <a:schemeClr val="dk1"/>
          </a:effectRef>
          <a:fontRef idx="minor">
            <a:schemeClr val="lt1"/>
          </a:fontRef>
        </p:style>
        <p:txBody>
          <a:bodyPr wrap="none" rtlCol="0" anchor="ctr">
            <a:flatTx/>
          </a:bodyPr>
          <a:lstStyle/>
          <a:p>
            <a:pPr algn="ctr"/>
            <a:endParaRPr lang="en-US" sz="1200" b="1" dirty="0">
              <a:solidFill>
                <a:schemeClr val="accent4">
                  <a:lumMod val="75000"/>
                </a:schemeClr>
              </a:solidFill>
              <a:latin typeface="Tahoma" pitchFamily="34" charset="0"/>
            </a:endParaRPr>
          </a:p>
        </p:txBody>
      </p:sp>
      <p:sp>
        <p:nvSpPr>
          <p:cNvPr id="47" name="TextBox 46"/>
          <p:cNvSpPr txBox="1"/>
          <p:nvPr/>
        </p:nvSpPr>
        <p:spPr>
          <a:xfrm>
            <a:off x="584936" y="3942691"/>
            <a:ext cx="2176820" cy="707886"/>
          </a:xfrm>
          <a:prstGeom prst="rect">
            <a:avLst/>
          </a:prstGeom>
          <a:noFill/>
        </p:spPr>
        <p:txBody>
          <a:bodyPr wrap="square" rtlCol="0">
            <a:spAutoFit/>
          </a:bodyPr>
          <a:lstStyle/>
          <a:p>
            <a:pPr algn="ctr"/>
            <a:r>
              <a:rPr lang="en-US" sz="2000" dirty="0">
                <a:solidFill>
                  <a:schemeClr val="bg1"/>
                </a:solidFill>
                <a:latin typeface="Century Gothic" panose="020B0502020202020204" pitchFamily="34" charset="0"/>
              </a:rPr>
              <a:t>Government Agencies</a:t>
            </a:r>
          </a:p>
        </p:txBody>
      </p:sp>
      <p:sp>
        <p:nvSpPr>
          <p:cNvPr id="48" name="TextBox 47"/>
          <p:cNvSpPr txBox="1"/>
          <p:nvPr/>
        </p:nvSpPr>
        <p:spPr>
          <a:xfrm>
            <a:off x="3831581" y="3834969"/>
            <a:ext cx="2874560" cy="923330"/>
          </a:xfrm>
          <a:prstGeom prst="rect">
            <a:avLst/>
          </a:prstGeom>
          <a:noFill/>
        </p:spPr>
        <p:txBody>
          <a:bodyPr wrap="square" rtlCol="0">
            <a:spAutoFit/>
          </a:bodyPr>
          <a:lstStyle/>
          <a:p>
            <a:pPr marL="342900" indent="-342900">
              <a:buClr>
                <a:srgbClr val="0039A6"/>
              </a:buClr>
              <a:buFont typeface="Arial" panose="020B0604020202020204" pitchFamily="34" charset="0"/>
              <a:buChar char="•"/>
            </a:pPr>
            <a:r>
              <a:rPr lang="en-US" sz="1800" dirty="0">
                <a:solidFill>
                  <a:srgbClr val="0039A6"/>
                </a:solidFill>
                <a:effectLst/>
                <a:latin typeface="Century Gothic" panose="020B0502020202020204" pitchFamily="34" charset="0"/>
              </a:rPr>
              <a:t>City planning</a:t>
            </a:r>
          </a:p>
          <a:p>
            <a:pPr marL="342900" indent="-342900">
              <a:buClr>
                <a:srgbClr val="0039A6"/>
              </a:buClr>
              <a:buFont typeface="Arial" panose="020B0604020202020204" pitchFamily="34" charset="0"/>
              <a:buChar char="•"/>
            </a:pPr>
            <a:r>
              <a:rPr lang="en-US" sz="1800" dirty="0">
                <a:solidFill>
                  <a:srgbClr val="0039A6"/>
                </a:solidFill>
                <a:effectLst/>
                <a:latin typeface="Century Gothic" panose="020B0502020202020204" pitchFamily="34" charset="0"/>
              </a:rPr>
              <a:t>Education</a:t>
            </a:r>
          </a:p>
          <a:p>
            <a:pPr marL="342900" indent="-342900">
              <a:buClr>
                <a:srgbClr val="0039A6"/>
              </a:buClr>
              <a:buFont typeface="Arial" panose="020B0604020202020204" pitchFamily="34" charset="0"/>
              <a:buChar char="•"/>
            </a:pPr>
            <a:r>
              <a:rPr lang="en-US" sz="1800" dirty="0">
                <a:solidFill>
                  <a:srgbClr val="0039A6"/>
                </a:solidFill>
                <a:effectLst/>
                <a:latin typeface="Century Gothic" panose="020B0502020202020204" pitchFamily="34" charset="0"/>
              </a:rPr>
              <a:t>Health in all policies</a:t>
            </a:r>
          </a:p>
        </p:txBody>
      </p:sp>
      <p:sp>
        <p:nvSpPr>
          <p:cNvPr id="50" name="Rectangle 49"/>
          <p:cNvSpPr/>
          <p:nvPr/>
        </p:nvSpPr>
        <p:spPr bwMode="auto">
          <a:xfrm>
            <a:off x="616817" y="5219313"/>
            <a:ext cx="2139289" cy="690098"/>
          </a:xfrm>
          <a:prstGeom prst="rect">
            <a:avLst/>
          </a:prstGeom>
          <a:solidFill>
            <a:schemeClr val="bg1">
              <a:lumMod val="50000"/>
            </a:schemeClr>
          </a:solidFill>
          <a:ln>
            <a:headEnd/>
            <a:tailEnd/>
          </a:ln>
        </p:spPr>
        <p:style>
          <a:lnRef idx="0">
            <a:schemeClr val="dk1"/>
          </a:lnRef>
          <a:fillRef idx="3">
            <a:schemeClr val="dk1"/>
          </a:fillRef>
          <a:effectRef idx="3">
            <a:schemeClr val="dk1"/>
          </a:effectRef>
          <a:fontRef idx="minor">
            <a:schemeClr val="lt1"/>
          </a:fontRef>
        </p:style>
        <p:txBody>
          <a:bodyPr wrap="none" rtlCol="0" anchor="ctr">
            <a:flatTx/>
          </a:bodyPr>
          <a:lstStyle/>
          <a:p>
            <a:pPr algn="ctr"/>
            <a:endParaRPr lang="en-US" sz="1200" b="1" dirty="0">
              <a:solidFill>
                <a:schemeClr val="accent4">
                  <a:lumMod val="75000"/>
                </a:schemeClr>
              </a:solidFill>
              <a:latin typeface="Tahoma" pitchFamily="34" charset="0"/>
            </a:endParaRPr>
          </a:p>
        </p:txBody>
      </p:sp>
      <p:sp>
        <p:nvSpPr>
          <p:cNvPr id="51" name="TextBox 50"/>
          <p:cNvSpPr txBox="1"/>
          <p:nvPr/>
        </p:nvSpPr>
        <p:spPr>
          <a:xfrm>
            <a:off x="837170" y="5364307"/>
            <a:ext cx="1698582" cy="400110"/>
          </a:xfrm>
          <a:prstGeom prst="rect">
            <a:avLst/>
          </a:prstGeom>
          <a:noFill/>
        </p:spPr>
        <p:txBody>
          <a:bodyPr wrap="square" rtlCol="0">
            <a:spAutoFit/>
          </a:bodyPr>
          <a:lstStyle/>
          <a:p>
            <a:pPr algn="ctr"/>
            <a:r>
              <a:rPr lang="en-US" sz="2000" dirty="0">
                <a:solidFill>
                  <a:schemeClr val="bg1"/>
                </a:solidFill>
                <a:latin typeface="Century Gothic" panose="020B0502020202020204" pitchFamily="34" charset="0"/>
              </a:rPr>
              <a:t>Academia</a:t>
            </a:r>
          </a:p>
        </p:txBody>
      </p:sp>
      <p:sp>
        <p:nvSpPr>
          <p:cNvPr id="52" name="TextBox 51"/>
          <p:cNvSpPr txBox="1"/>
          <p:nvPr/>
        </p:nvSpPr>
        <p:spPr>
          <a:xfrm>
            <a:off x="3831581" y="4964197"/>
            <a:ext cx="2419634" cy="1200329"/>
          </a:xfrm>
          <a:prstGeom prst="rect">
            <a:avLst/>
          </a:prstGeom>
          <a:noFill/>
        </p:spPr>
        <p:txBody>
          <a:bodyPr wrap="square" rtlCol="0">
            <a:spAutoFit/>
          </a:bodyPr>
          <a:lstStyle/>
          <a:p>
            <a:pPr marL="342900" indent="-342900">
              <a:buClr>
                <a:srgbClr val="0039A6"/>
              </a:buClr>
              <a:buFont typeface="Arial" panose="020B0604020202020204" pitchFamily="34" charset="0"/>
              <a:buChar char="•"/>
            </a:pPr>
            <a:r>
              <a:rPr lang="en-US" sz="1800" dirty="0">
                <a:solidFill>
                  <a:srgbClr val="0039A6"/>
                </a:solidFill>
                <a:effectLst/>
                <a:latin typeface="Century Gothic" panose="020B0502020202020204" pitchFamily="34" charset="0"/>
              </a:rPr>
              <a:t>Education</a:t>
            </a:r>
          </a:p>
          <a:p>
            <a:pPr marL="342900" indent="-342900">
              <a:buClr>
                <a:srgbClr val="0039A6"/>
              </a:buClr>
              <a:buFont typeface="Arial" panose="020B0604020202020204" pitchFamily="34" charset="0"/>
              <a:buChar char="•"/>
            </a:pPr>
            <a:r>
              <a:rPr lang="en-US" sz="1800" dirty="0">
                <a:solidFill>
                  <a:srgbClr val="0039A6"/>
                </a:solidFill>
                <a:effectLst/>
                <a:latin typeface="Century Gothic" panose="020B0502020202020204" pitchFamily="34" charset="0"/>
              </a:rPr>
              <a:t>Training</a:t>
            </a:r>
          </a:p>
          <a:p>
            <a:pPr marL="342900" indent="-342900">
              <a:buClr>
                <a:srgbClr val="0039A6"/>
              </a:buClr>
              <a:buFont typeface="Arial" panose="020B0604020202020204" pitchFamily="34" charset="0"/>
              <a:buChar char="•"/>
            </a:pPr>
            <a:r>
              <a:rPr lang="en-US" sz="1800" dirty="0">
                <a:solidFill>
                  <a:srgbClr val="0039A6"/>
                </a:solidFill>
                <a:effectLst/>
                <a:latin typeface="Century Gothic" panose="020B0502020202020204" pitchFamily="34" charset="0"/>
              </a:rPr>
              <a:t>Research</a:t>
            </a:r>
          </a:p>
          <a:p>
            <a:pPr marL="342900" indent="-342900">
              <a:buClr>
                <a:srgbClr val="0039A6"/>
              </a:buClr>
              <a:buFont typeface="Arial" panose="020B0604020202020204" pitchFamily="34" charset="0"/>
              <a:buChar char="•"/>
            </a:pPr>
            <a:r>
              <a:rPr lang="en-US" sz="1800" dirty="0">
                <a:solidFill>
                  <a:srgbClr val="0039A6"/>
                </a:solidFill>
                <a:effectLst/>
                <a:latin typeface="Century Gothic" panose="020B0502020202020204" pitchFamily="34" charset="0"/>
              </a:rPr>
              <a:t>Public Service</a:t>
            </a:r>
          </a:p>
        </p:txBody>
      </p:sp>
      <p:cxnSp>
        <p:nvCxnSpPr>
          <p:cNvPr id="3" name="Straight Arrow Connector 2"/>
          <p:cNvCxnSpPr/>
          <p:nvPr/>
        </p:nvCxnSpPr>
        <p:spPr>
          <a:xfrm>
            <a:off x="2971800" y="1698114"/>
            <a:ext cx="685800" cy="0"/>
          </a:xfrm>
          <a:prstGeom prst="straightConnector1">
            <a:avLst/>
          </a:prstGeom>
          <a:ln w="22225">
            <a:solidFill>
              <a:srgbClr val="0039A6"/>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971800" y="3062570"/>
            <a:ext cx="685800" cy="0"/>
          </a:xfrm>
          <a:prstGeom prst="straightConnector1">
            <a:avLst/>
          </a:prstGeom>
          <a:ln w="22225">
            <a:solidFill>
              <a:srgbClr val="0039A6"/>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2971800" y="4296634"/>
            <a:ext cx="685800" cy="0"/>
          </a:xfrm>
          <a:prstGeom prst="straightConnector1">
            <a:avLst/>
          </a:prstGeom>
          <a:ln w="22225">
            <a:solidFill>
              <a:srgbClr val="0039A6"/>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971800" y="5565528"/>
            <a:ext cx="685800" cy="0"/>
          </a:xfrm>
          <a:prstGeom prst="straightConnector1">
            <a:avLst/>
          </a:prstGeom>
          <a:ln w="22225">
            <a:solidFill>
              <a:srgbClr val="0039A6"/>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96577" y="10668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lgn="r">
              <a:defRPr/>
            </a:pPr>
            <a:fld id="{A420517B-503E-44E1-A5A3-88F773F5D377}" type="slidenum">
              <a:rPr lang="en-US" smtClean="0"/>
              <a:pPr algn="r">
                <a:defRPr/>
              </a:pPr>
              <a:t>37</a:t>
            </a:fld>
            <a:endParaRPr lang="en-US" dirty="0"/>
          </a:p>
        </p:txBody>
      </p:sp>
    </p:spTree>
    <p:extLst>
      <p:ext uri="{BB962C8B-B14F-4D97-AF65-F5344CB8AC3E}">
        <p14:creationId xmlns:p14="http://schemas.microsoft.com/office/powerpoint/2010/main" val="42330085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94716" y="1371600"/>
            <a:ext cx="8168283" cy="461665"/>
          </a:xfrm>
          <a:prstGeom prst="rect">
            <a:avLst/>
          </a:prstGeom>
          <a:noFill/>
        </p:spPr>
        <p:txBody>
          <a:bodyPr wrap="square" rtlCol="0">
            <a:spAutoFit/>
          </a:bodyPr>
          <a:lstStyle/>
          <a:p>
            <a:pPr algn="ctr"/>
            <a:r>
              <a:rPr lang="en-US" sz="2400" dirty="0">
                <a:solidFill>
                  <a:srgbClr val="0039A6"/>
                </a:solidFill>
                <a:effectLst/>
                <a:latin typeface="Century Gothic" panose="020B0502020202020204" pitchFamily="34" charset="0"/>
              </a:rPr>
              <a:t>Match each stakeholder to its role in public health.</a:t>
            </a:r>
          </a:p>
        </p:txBody>
      </p:sp>
      <p:sp>
        <p:nvSpPr>
          <p:cNvPr id="11" name="TextBox 10"/>
          <p:cNvSpPr txBox="1"/>
          <p:nvPr/>
        </p:nvSpPr>
        <p:spPr>
          <a:xfrm>
            <a:off x="4266812" y="3172789"/>
            <a:ext cx="4038600" cy="400110"/>
          </a:xfrm>
          <a:prstGeom prst="rect">
            <a:avLst/>
          </a:prstGeom>
          <a:noFill/>
        </p:spPr>
        <p:txBody>
          <a:bodyPr wrap="square" rtlCol="0" anchor="ctr">
            <a:spAutoFit/>
          </a:bodyPr>
          <a:lstStyle/>
          <a:p>
            <a:pPr lvl="0"/>
            <a:r>
              <a:rPr lang="en-US" sz="2000" dirty="0">
                <a:solidFill>
                  <a:srgbClr val="0039A6"/>
                </a:solidFill>
                <a:effectLst/>
                <a:latin typeface="Century Gothic" panose="020B0502020202020204" pitchFamily="34" charset="0"/>
              </a:rPr>
              <a:t>1. Vehicle for public discourse</a:t>
            </a:r>
          </a:p>
        </p:txBody>
      </p:sp>
      <p:sp>
        <p:nvSpPr>
          <p:cNvPr id="12" name="TextBox 11"/>
          <p:cNvSpPr txBox="1"/>
          <p:nvPr/>
        </p:nvSpPr>
        <p:spPr>
          <a:xfrm>
            <a:off x="4282964" y="5404858"/>
            <a:ext cx="4419600" cy="400110"/>
          </a:xfrm>
          <a:prstGeom prst="rect">
            <a:avLst/>
          </a:prstGeom>
          <a:noFill/>
        </p:spPr>
        <p:txBody>
          <a:bodyPr wrap="square" rtlCol="0" anchor="ctr">
            <a:spAutoFit/>
          </a:bodyPr>
          <a:lstStyle/>
          <a:p>
            <a:pPr lvl="0"/>
            <a:r>
              <a:rPr lang="en-US" sz="2000" dirty="0">
                <a:solidFill>
                  <a:srgbClr val="0039A6"/>
                </a:solidFill>
                <a:effectLst/>
                <a:latin typeface="Century Gothic" panose="020B0502020202020204" pitchFamily="34" charset="0"/>
              </a:rPr>
              <a:t>4. Wellness initiatives and benefits</a:t>
            </a:r>
          </a:p>
        </p:txBody>
      </p:sp>
      <p:sp>
        <p:nvSpPr>
          <p:cNvPr id="13" name="TextBox 12"/>
          <p:cNvSpPr txBox="1"/>
          <p:nvPr/>
        </p:nvSpPr>
        <p:spPr>
          <a:xfrm>
            <a:off x="4266812" y="3947678"/>
            <a:ext cx="3581400" cy="400110"/>
          </a:xfrm>
          <a:prstGeom prst="rect">
            <a:avLst/>
          </a:prstGeom>
          <a:noFill/>
        </p:spPr>
        <p:txBody>
          <a:bodyPr wrap="square" rtlCol="0" anchor="ctr">
            <a:spAutoFit/>
          </a:bodyPr>
          <a:lstStyle/>
          <a:p>
            <a:pPr lvl="0"/>
            <a:r>
              <a:rPr lang="en-US" sz="2000" dirty="0">
                <a:solidFill>
                  <a:srgbClr val="0039A6"/>
                </a:solidFill>
                <a:effectLst/>
                <a:latin typeface="Century Gothic" panose="020B0502020202020204" pitchFamily="34" charset="0"/>
              </a:rPr>
              <a:t>2. Health in all policies</a:t>
            </a:r>
          </a:p>
        </p:txBody>
      </p:sp>
      <p:sp>
        <p:nvSpPr>
          <p:cNvPr id="14" name="TextBox 13"/>
          <p:cNvSpPr txBox="1"/>
          <p:nvPr/>
        </p:nvSpPr>
        <p:spPr>
          <a:xfrm>
            <a:off x="4283376" y="4696998"/>
            <a:ext cx="3832779" cy="400110"/>
          </a:xfrm>
          <a:prstGeom prst="rect">
            <a:avLst/>
          </a:prstGeom>
          <a:noFill/>
        </p:spPr>
        <p:txBody>
          <a:bodyPr wrap="square" rtlCol="0" anchor="ctr">
            <a:spAutoFit/>
          </a:bodyPr>
          <a:lstStyle/>
          <a:p>
            <a:r>
              <a:rPr lang="en-US" sz="2000" dirty="0">
                <a:solidFill>
                  <a:srgbClr val="0039A6"/>
                </a:solidFill>
                <a:effectLst/>
                <a:latin typeface="Century Gothic" panose="020B0502020202020204" pitchFamily="34" charset="0"/>
              </a:rPr>
              <a:t>3. Education and training</a:t>
            </a:r>
            <a:endParaRPr lang="en-US" sz="2000" dirty="0">
              <a:solidFill>
                <a:srgbClr val="0039A6"/>
              </a:solidFill>
              <a:effectLst/>
            </a:endParaRPr>
          </a:p>
        </p:txBody>
      </p:sp>
      <p:pic>
        <p:nvPicPr>
          <p:cNvPr id="16" name="Picture 2" descr="Checkmark and notebook inside a circle." title="Knowledge Check Icon"/>
          <p:cNvPicPr>
            <a:picLocks noChangeAspect="1" noChangeArrowheads="1"/>
          </p:cNvPicPr>
          <p:nvPr/>
        </p:nvPicPr>
        <p:blipFill>
          <a:blip r:embed="rId3"/>
          <a:srcRect/>
          <a:stretch>
            <a:fillRect/>
          </a:stretch>
        </p:blipFill>
        <p:spPr bwMode="auto">
          <a:xfrm>
            <a:off x="558800" y="415979"/>
            <a:ext cx="741690" cy="741690"/>
          </a:xfrm>
          <a:prstGeom prst="rect">
            <a:avLst/>
          </a:prstGeom>
          <a:noFill/>
          <a:ln w="9525">
            <a:noFill/>
            <a:miter lim="800000"/>
            <a:headEnd/>
            <a:tailEnd/>
          </a:ln>
        </p:spPr>
      </p:pic>
      <p:sp>
        <p:nvSpPr>
          <p:cNvPr id="18" name="Rectangle 17" descr="Rectangle behind answer choices." title="Rectangle"/>
          <p:cNvSpPr/>
          <p:nvPr/>
        </p:nvSpPr>
        <p:spPr bwMode="auto">
          <a:xfrm>
            <a:off x="547947" y="1959601"/>
            <a:ext cx="7924800" cy="785580"/>
          </a:xfrm>
          <a:prstGeom prst="rect">
            <a:avLst/>
          </a:prstGeom>
          <a:solidFill>
            <a:schemeClr val="bg1"/>
          </a:solidFill>
          <a:ln>
            <a:headEnd/>
            <a:tailEnd/>
          </a:ln>
        </p:spPr>
        <p:style>
          <a:lnRef idx="0">
            <a:schemeClr val="dk1"/>
          </a:lnRef>
          <a:fillRef idx="3">
            <a:schemeClr val="dk1"/>
          </a:fillRef>
          <a:effectRef idx="3">
            <a:schemeClr val="dk1"/>
          </a:effectRef>
          <a:fontRef idx="minor">
            <a:schemeClr val="lt1"/>
          </a:fontRef>
        </p:style>
        <p:txBody>
          <a:bodyPr wrap="none" rtlCol="0" anchor="ctr">
            <a:flatTx/>
          </a:bodyPr>
          <a:lstStyle/>
          <a:p>
            <a:pPr algn="ctr"/>
            <a:endParaRPr lang="en-US" sz="1200" b="1" dirty="0">
              <a:solidFill>
                <a:srgbClr val="0039A6"/>
              </a:solidFill>
              <a:effectLst/>
              <a:latin typeface="Tahoma" pitchFamily="34" charset="0"/>
            </a:endParaRPr>
          </a:p>
        </p:txBody>
      </p:sp>
      <p:sp>
        <p:nvSpPr>
          <p:cNvPr id="19" name="TextBox 18"/>
          <p:cNvSpPr txBox="1"/>
          <p:nvPr/>
        </p:nvSpPr>
        <p:spPr>
          <a:xfrm>
            <a:off x="1434792" y="1966645"/>
            <a:ext cx="2100056" cy="400110"/>
          </a:xfrm>
          <a:prstGeom prst="rect">
            <a:avLst/>
          </a:prstGeom>
          <a:noFill/>
        </p:spPr>
        <p:txBody>
          <a:bodyPr wrap="square" rtlCol="0">
            <a:spAutoFit/>
          </a:bodyPr>
          <a:lstStyle/>
          <a:p>
            <a:r>
              <a:rPr lang="en-US" sz="2000" dirty="0">
                <a:solidFill>
                  <a:srgbClr val="0039A6"/>
                </a:solidFill>
                <a:effectLst/>
                <a:latin typeface="Century Gothic" panose="020B0502020202020204" pitchFamily="34" charset="0"/>
              </a:rPr>
              <a:t>A. Academia</a:t>
            </a:r>
          </a:p>
        </p:txBody>
      </p:sp>
      <p:sp>
        <p:nvSpPr>
          <p:cNvPr id="20" name="TextBox 19"/>
          <p:cNvSpPr txBox="1"/>
          <p:nvPr/>
        </p:nvSpPr>
        <p:spPr>
          <a:xfrm>
            <a:off x="4729421" y="1961525"/>
            <a:ext cx="3743326" cy="400110"/>
          </a:xfrm>
          <a:prstGeom prst="rect">
            <a:avLst/>
          </a:prstGeom>
          <a:noFill/>
        </p:spPr>
        <p:txBody>
          <a:bodyPr wrap="square" rtlCol="0">
            <a:spAutoFit/>
          </a:bodyPr>
          <a:lstStyle/>
          <a:p>
            <a:r>
              <a:rPr lang="en-US" sz="2000" dirty="0">
                <a:solidFill>
                  <a:srgbClr val="0039A6"/>
                </a:solidFill>
                <a:effectLst/>
                <a:latin typeface="Century Gothic" panose="020B0502020202020204" pitchFamily="34" charset="0"/>
              </a:rPr>
              <a:t>B. Employers and businesses </a:t>
            </a:r>
          </a:p>
        </p:txBody>
      </p:sp>
      <p:sp>
        <p:nvSpPr>
          <p:cNvPr id="21" name="TextBox 20"/>
          <p:cNvSpPr txBox="1"/>
          <p:nvPr/>
        </p:nvSpPr>
        <p:spPr>
          <a:xfrm>
            <a:off x="1409833" y="2322877"/>
            <a:ext cx="2219327" cy="400110"/>
          </a:xfrm>
          <a:prstGeom prst="rect">
            <a:avLst/>
          </a:prstGeom>
          <a:noFill/>
        </p:spPr>
        <p:txBody>
          <a:bodyPr wrap="square" rtlCol="0">
            <a:spAutoFit/>
          </a:bodyPr>
          <a:lstStyle/>
          <a:p>
            <a:r>
              <a:rPr lang="en-US" sz="2000" dirty="0">
                <a:solidFill>
                  <a:srgbClr val="0039A6"/>
                </a:solidFill>
                <a:effectLst/>
                <a:latin typeface="Century Gothic" panose="020B0502020202020204" pitchFamily="34" charset="0"/>
              </a:rPr>
              <a:t>C. Government</a:t>
            </a:r>
          </a:p>
        </p:txBody>
      </p:sp>
      <p:sp>
        <p:nvSpPr>
          <p:cNvPr id="22" name="TextBox 21"/>
          <p:cNvSpPr txBox="1"/>
          <p:nvPr/>
        </p:nvSpPr>
        <p:spPr>
          <a:xfrm>
            <a:off x="4729421" y="2347942"/>
            <a:ext cx="1541808" cy="400110"/>
          </a:xfrm>
          <a:prstGeom prst="rect">
            <a:avLst/>
          </a:prstGeom>
          <a:noFill/>
        </p:spPr>
        <p:txBody>
          <a:bodyPr wrap="square" rtlCol="0">
            <a:spAutoFit/>
          </a:bodyPr>
          <a:lstStyle/>
          <a:p>
            <a:r>
              <a:rPr lang="en-US" sz="2000" dirty="0">
                <a:solidFill>
                  <a:srgbClr val="0039A6"/>
                </a:solidFill>
                <a:effectLst/>
                <a:latin typeface="Century Gothic" panose="020B0502020202020204" pitchFamily="34" charset="0"/>
              </a:rPr>
              <a:t>D. Media</a:t>
            </a:r>
          </a:p>
        </p:txBody>
      </p:sp>
      <p:sp>
        <p:nvSpPr>
          <p:cNvPr id="27" name="TextBox 26"/>
          <p:cNvSpPr txBox="1"/>
          <p:nvPr/>
        </p:nvSpPr>
        <p:spPr>
          <a:xfrm>
            <a:off x="523486" y="4569913"/>
            <a:ext cx="2100056" cy="400110"/>
          </a:xfrm>
          <a:prstGeom prst="rect">
            <a:avLst/>
          </a:prstGeom>
          <a:noFill/>
        </p:spPr>
        <p:txBody>
          <a:bodyPr wrap="square" rtlCol="0">
            <a:spAutoFit/>
          </a:bodyPr>
          <a:lstStyle/>
          <a:p>
            <a:r>
              <a:rPr lang="en-US" sz="2000" dirty="0">
                <a:solidFill>
                  <a:srgbClr val="0039A6"/>
                </a:solidFill>
                <a:effectLst/>
                <a:latin typeface="Century Gothic" panose="020B0502020202020204" pitchFamily="34" charset="0"/>
              </a:rPr>
              <a:t>A. Academia</a:t>
            </a:r>
          </a:p>
        </p:txBody>
      </p:sp>
      <p:sp>
        <p:nvSpPr>
          <p:cNvPr id="28" name="TextBox 27"/>
          <p:cNvSpPr txBox="1"/>
          <p:nvPr/>
        </p:nvSpPr>
        <p:spPr>
          <a:xfrm>
            <a:off x="532114" y="5365127"/>
            <a:ext cx="3743326" cy="400110"/>
          </a:xfrm>
          <a:prstGeom prst="rect">
            <a:avLst/>
          </a:prstGeom>
          <a:noFill/>
        </p:spPr>
        <p:txBody>
          <a:bodyPr wrap="square" rtlCol="0">
            <a:spAutoFit/>
          </a:bodyPr>
          <a:lstStyle/>
          <a:p>
            <a:r>
              <a:rPr lang="en-US" sz="2000" dirty="0">
                <a:solidFill>
                  <a:srgbClr val="0039A6"/>
                </a:solidFill>
                <a:effectLst/>
                <a:latin typeface="Century Gothic" panose="020B0502020202020204" pitchFamily="34" charset="0"/>
              </a:rPr>
              <a:t>B. Employers and businesses </a:t>
            </a:r>
          </a:p>
        </p:txBody>
      </p:sp>
      <p:sp>
        <p:nvSpPr>
          <p:cNvPr id="37" name="TextBox 36"/>
          <p:cNvSpPr txBox="1"/>
          <p:nvPr/>
        </p:nvSpPr>
        <p:spPr>
          <a:xfrm>
            <a:off x="523486" y="3817255"/>
            <a:ext cx="2219327" cy="400110"/>
          </a:xfrm>
          <a:prstGeom prst="rect">
            <a:avLst/>
          </a:prstGeom>
          <a:noFill/>
        </p:spPr>
        <p:txBody>
          <a:bodyPr wrap="square" rtlCol="0">
            <a:spAutoFit/>
          </a:bodyPr>
          <a:lstStyle/>
          <a:p>
            <a:r>
              <a:rPr lang="en-US" sz="2000" dirty="0">
                <a:solidFill>
                  <a:srgbClr val="0039A6"/>
                </a:solidFill>
                <a:effectLst/>
                <a:latin typeface="Century Gothic" panose="020B0502020202020204" pitchFamily="34" charset="0"/>
              </a:rPr>
              <a:t>C. Government</a:t>
            </a:r>
          </a:p>
        </p:txBody>
      </p:sp>
      <p:sp>
        <p:nvSpPr>
          <p:cNvPr id="38" name="TextBox 37"/>
          <p:cNvSpPr txBox="1"/>
          <p:nvPr/>
        </p:nvSpPr>
        <p:spPr>
          <a:xfrm>
            <a:off x="529586" y="3092207"/>
            <a:ext cx="1541808" cy="400110"/>
          </a:xfrm>
          <a:prstGeom prst="rect">
            <a:avLst/>
          </a:prstGeom>
          <a:noFill/>
        </p:spPr>
        <p:txBody>
          <a:bodyPr wrap="square" rtlCol="0">
            <a:spAutoFit/>
          </a:bodyPr>
          <a:lstStyle/>
          <a:p>
            <a:r>
              <a:rPr lang="en-US" sz="2000" dirty="0">
                <a:solidFill>
                  <a:srgbClr val="0039A6"/>
                </a:solidFill>
                <a:effectLst/>
                <a:latin typeface="Century Gothic" panose="020B0502020202020204" pitchFamily="34" charset="0"/>
              </a:rPr>
              <a:t>D. Media</a:t>
            </a:r>
          </a:p>
        </p:txBody>
      </p:sp>
      <p:sp>
        <p:nvSpPr>
          <p:cNvPr id="29" name="TextBox 28"/>
          <p:cNvSpPr txBox="1"/>
          <p:nvPr/>
        </p:nvSpPr>
        <p:spPr>
          <a:xfrm>
            <a:off x="1369145" y="494436"/>
            <a:ext cx="3888655" cy="584775"/>
          </a:xfrm>
          <a:prstGeom prst="rect">
            <a:avLst/>
          </a:prstGeom>
          <a:noFill/>
          <a:ln w="19050">
            <a:noFill/>
          </a:ln>
        </p:spPr>
        <p:txBody>
          <a:bodyPr wrap="square" rtlCol="0">
            <a:spAutoFit/>
          </a:bodyPr>
          <a:lstStyle/>
          <a:p>
            <a:r>
              <a:rPr lang="en-US" sz="3200" dirty="0">
                <a:solidFill>
                  <a:srgbClr val="0039A6"/>
                </a:solidFill>
                <a:effectLst/>
                <a:latin typeface="Century Gothic" panose="020B0502020202020204" pitchFamily="34" charset="0"/>
              </a:rPr>
              <a:t>Knowledge Check</a:t>
            </a:r>
          </a:p>
        </p:txBody>
      </p:sp>
      <p:cxnSp>
        <p:nvCxnSpPr>
          <p:cNvPr id="30" name="Straight Connector 29"/>
          <p:cNvCxnSpPr/>
          <p:nvPr/>
        </p:nvCxnSpPr>
        <p:spPr>
          <a:xfrm>
            <a:off x="596577" y="12192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58800" y="5715000"/>
            <a:ext cx="3632200"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23486" y="5005619"/>
            <a:ext cx="3632200"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523486" y="4246001"/>
            <a:ext cx="3632200"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23486" y="3483599"/>
            <a:ext cx="3632200"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23" name="Slide Number Placeholder 1"/>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A420517B-503E-44E1-A5A3-88F773F5D377}" type="slidenum">
              <a:rPr lang="en-US" sz="1400" smtClean="0">
                <a:effectLst/>
                <a:latin typeface="Myriad Web Pro"/>
              </a:rPr>
              <a:pPr algn="r">
                <a:defRPr/>
              </a:pPr>
              <a:t>38</a:t>
            </a:fld>
            <a:endParaRPr lang="en-US" sz="1400" dirty="0">
              <a:effectLst/>
              <a:latin typeface="Myriad Web Pro"/>
            </a:endParaRPr>
          </a:p>
        </p:txBody>
      </p:sp>
    </p:spTree>
    <p:extLst>
      <p:ext uri="{BB962C8B-B14F-4D97-AF65-F5344CB8AC3E}">
        <p14:creationId xmlns:p14="http://schemas.microsoft.com/office/powerpoint/2010/main" val="3314076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37" grpId="0"/>
      <p:bldP spid="3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447800" y="1447800"/>
            <a:ext cx="6253604" cy="656809"/>
          </a:xfrm>
          <a:prstGeom prst="rect">
            <a:avLst/>
          </a:prstGeom>
        </p:spPr>
        <p:txBody>
          <a:bodyPr anchor="b" anchorCtr="0">
            <a:no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fontAlgn="auto">
              <a:spcAft>
                <a:spcPts val="0"/>
              </a:spcAft>
              <a:defRPr/>
            </a:pPr>
            <a:br>
              <a:rPr lang="en-US" sz="3600" dirty="0">
                <a:ln w="900" cmpd="sng">
                  <a:solidFill>
                    <a:schemeClr val="accent1">
                      <a:satMod val="190000"/>
                      <a:alpha val="55000"/>
                    </a:schemeClr>
                  </a:solidFill>
                  <a:prstDash val="solid"/>
                </a:ln>
                <a:solidFill>
                  <a:srgbClr val="0039A6"/>
                </a:solidFill>
              </a:rPr>
            </a:br>
            <a:r>
              <a:rPr lang="en-US" sz="3200" b="0" dirty="0">
                <a:solidFill>
                  <a:srgbClr val="0039A6"/>
                </a:solidFill>
                <a:latin typeface="Century Gothic" panose="020B0502020202020204" pitchFamily="34" charset="0"/>
              </a:rPr>
              <a:t>Determining and Influencing the Public’s Health</a:t>
            </a:r>
          </a:p>
        </p:txBody>
      </p:sp>
      <p:pic>
        <p:nvPicPr>
          <p:cNvPr id="13315" name="Picture 3" descr="Radiograph of a running man with his heart rate displayed in background." title="Radiograph of Man and Heart Ra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5302" y="2438400"/>
            <a:ext cx="3733800" cy="2800350"/>
          </a:xfrm>
          <a:prstGeom prst="rect">
            <a:avLst/>
          </a:prstGeom>
          <a:noFill/>
          <a:ln w="22225">
            <a:solidFill>
              <a:schemeClr val="tx1"/>
            </a:solidFill>
          </a:ln>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1754392" y="533400"/>
            <a:ext cx="5718412" cy="656809"/>
          </a:xfrm>
          <a:prstGeom prst="rect">
            <a:avLst/>
          </a:prstGeom>
        </p:spPr>
        <p:txBody>
          <a:bodyPr anchor="b" anchorCtr="0">
            <a:no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fontAlgn="auto">
              <a:spcAft>
                <a:spcPts val="0"/>
              </a:spcAft>
              <a:defRPr/>
            </a:pPr>
            <a:br>
              <a:rPr lang="en-US" sz="3600" dirty="0">
                <a:ln w="900" cmpd="sng">
                  <a:solidFill>
                    <a:schemeClr val="accent1">
                      <a:satMod val="190000"/>
                      <a:alpha val="55000"/>
                    </a:schemeClr>
                  </a:solidFill>
                  <a:prstDash val="solid"/>
                </a:ln>
                <a:solidFill>
                  <a:srgbClr val="0039A6"/>
                </a:solidFill>
                <a:effectLst>
                  <a:innerShdw blurRad="101600" dist="76200" dir="5400000">
                    <a:schemeClr val="accent1">
                      <a:satMod val="190000"/>
                      <a:tint val="100000"/>
                      <a:alpha val="74000"/>
                    </a:schemeClr>
                  </a:innerShdw>
                </a:effectLst>
              </a:rPr>
            </a:br>
            <a:r>
              <a:rPr lang="en-US" sz="3200" b="0" dirty="0">
                <a:solidFill>
                  <a:srgbClr val="0039A6"/>
                </a:solidFill>
                <a:latin typeface="Century Gothic" panose="020B0502020202020204" pitchFamily="34" charset="0"/>
              </a:rPr>
              <a:t>Topic 6</a:t>
            </a:r>
          </a:p>
        </p:txBody>
      </p:sp>
      <p:sp>
        <p:nvSpPr>
          <p:cNvPr id="7" name="Slide Number Placeholder 1"/>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A420517B-503E-44E1-A5A3-88F773F5D377}" type="slidenum">
              <a:rPr lang="en-US" sz="1400" smtClean="0">
                <a:effectLst/>
                <a:latin typeface="Myriad Web Pro"/>
              </a:rPr>
              <a:pPr algn="r">
                <a:defRPr/>
              </a:pPr>
              <a:t>39</a:t>
            </a:fld>
            <a:endParaRPr lang="en-US" sz="1400" dirty="0">
              <a:effectLst/>
              <a:latin typeface="Myriad Web Pro"/>
            </a:endParaRPr>
          </a:p>
        </p:txBody>
      </p:sp>
    </p:spTree>
    <p:extLst>
      <p:ext uri="{BB962C8B-B14F-4D97-AF65-F5344CB8AC3E}">
        <p14:creationId xmlns:p14="http://schemas.microsoft.com/office/powerpoint/2010/main" val="3866181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754392" y="1219200"/>
            <a:ext cx="5718412" cy="934891"/>
          </a:xfrm>
          <a:prstGeom prst="rect">
            <a:avLst/>
          </a:prstGeom>
        </p:spPr>
        <p:txBody>
          <a:bodyPr anchor="b" anchorCtr="0">
            <a:no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fontAlgn="auto">
              <a:spcAft>
                <a:spcPts val="0"/>
              </a:spcAft>
              <a:defRPr/>
            </a:pPr>
            <a:br>
              <a:rPr lang="en-US" sz="3600" dirty="0">
                <a:ln w="900" cmpd="sng">
                  <a:solidFill>
                    <a:schemeClr val="accent1">
                      <a:satMod val="190000"/>
                      <a:alpha val="55000"/>
                    </a:schemeClr>
                  </a:solidFill>
                  <a:prstDash val="solid"/>
                </a:ln>
                <a:solidFill>
                  <a:srgbClr val="0039A6"/>
                </a:solidFill>
                <a:effectLst>
                  <a:innerShdw blurRad="101600" dist="76200" dir="5400000">
                    <a:schemeClr val="accent1">
                      <a:satMod val="190000"/>
                      <a:tint val="100000"/>
                      <a:alpha val="74000"/>
                    </a:schemeClr>
                  </a:innerShdw>
                </a:effectLst>
              </a:rPr>
            </a:br>
            <a:r>
              <a:rPr lang="en-US" sz="3200" b="0" dirty="0">
                <a:solidFill>
                  <a:srgbClr val="0039A6"/>
                </a:solidFill>
                <a:latin typeface="Century Gothic" panose="020B0502020202020204" pitchFamily="34" charset="0"/>
              </a:rPr>
              <a:t>Public Health Definition </a:t>
            </a:r>
          </a:p>
          <a:p>
            <a:pPr fontAlgn="auto">
              <a:spcAft>
                <a:spcPts val="0"/>
              </a:spcAft>
              <a:defRPr/>
            </a:pPr>
            <a:r>
              <a:rPr lang="en-US" sz="3200" b="0" dirty="0">
                <a:solidFill>
                  <a:srgbClr val="0039A6"/>
                </a:solidFill>
                <a:latin typeface="Century Gothic" panose="020B0502020202020204" pitchFamily="34" charset="0"/>
              </a:rPr>
              <a:t>and Key Terms</a:t>
            </a:r>
          </a:p>
        </p:txBody>
      </p:sp>
      <p:pic>
        <p:nvPicPr>
          <p:cNvPr id="7170" name="Picture 2" descr="Dictionary opened to a page." title="Dictionary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2362200"/>
            <a:ext cx="3657600" cy="2438400"/>
          </a:xfrm>
          <a:prstGeom prst="rect">
            <a:avLst/>
          </a:prstGeom>
          <a:noFill/>
          <a:ln w="22225">
            <a:solidFill>
              <a:srgbClr val="0039A6"/>
            </a:solidFill>
          </a:ln>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1754392" y="457200"/>
            <a:ext cx="5718412" cy="656809"/>
          </a:xfrm>
          <a:prstGeom prst="rect">
            <a:avLst/>
          </a:prstGeom>
        </p:spPr>
        <p:txBody>
          <a:bodyPr anchor="b" anchorCtr="0">
            <a:no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fontAlgn="auto">
              <a:spcAft>
                <a:spcPts val="0"/>
              </a:spcAft>
              <a:defRPr/>
            </a:pPr>
            <a:br>
              <a:rPr lang="en-US" sz="3600" dirty="0">
                <a:ln w="900" cmpd="sng">
                  <a:solidFill>
                    <a:schemeClr val="accent1">
                      <a:satMod val="190000"/>
                      <a:alpha val="55000"/>
                    </a:schemeClr>
                  </a:solidFill>
                  <a:prstDash val="solid"/>
                </a:ln>
                <a:solidFill>
                  <a:srgbClr val="0039A6"/>
                </a:solidFill>
                <a:effectLst>
                  <a:innerShdw blurRad="101600" dist="76200" dir="5400000">
                    <a:schemeClr val="accent1">
                      <a:satMod val="190000"/>
                      <a:tint val="100000"/>
                      <a:alpha val="74000"/>
                    </a:schemeClr>
                  </a:innerShdw>
                </a:effectLst>
              </a:rPr>
            </a:br>
            <a:r>
              <a:rPr lang="en-US" sz="3200" b="0" dirty="0">
                <a:solidFill>
                  <a:srgbClr val="0039A6"/>
                </a:solidFill>
                <a:latin typeface="Century Gothic" panose="020B0502020202020204" pitchFamily="34" charset="0"/>
              </a:rPr>
              <a:t>Topic 1</a:t>
            </a:r>
          </a:p>
        </p:txBody>
      </p:sp>
      <p:sp>
        <p:nvSpPr>
          <p:cNvPr id="5" name="Slide Number Placeholder 1"/>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A420517B-503E-44E1-A5A3-88F773F5D377}" type="slidenum">
              <a:rPr lang="en-US" sz="1400" smtClean="0">
                <a:effectLst/>
                <a:latin typeface="Myriad Web Pro"/>
              </a:rPr>
              <a:pPr algn="r">
                <a:defRPr/>
              </a:pPr>
              <a:t>4</a:t>
            </a:fld>
            <a:endParaRPr lang="en-US" sz="1400" dirty="0">
              <a:effectLst/>
              <a:latin typeface="Myriad Web Pro"/>
            </a:endParaRPr>
          </a:p>
        </p:txBody>
      </p:sp>
    </p:spTree>
    <p:extLst>
      <p:ext uri="{BB962C8B-B14F-4D97-AF65-F5344CB8AC3E}">
        <p14:creationId xmlns:p14="http://schemas.microsoft.com/office/powerpoint/2010/main" val="36171258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95800" y="1987826"/>
            <a:ext cx="4088296" cy="2507974"/>
          </a:xfrm>
        </p:spPr>
        <p:txBody>
          <a:bodyPr/>
          <a:lstStyle/>
          <a:p>
            <a:pPr>
              <a:buClr>
                <a:schemeClr val="accent4">
                  <a:lumMod val="75000"/>
                </a:schemeClr>
              </a:buClr>
              <a:buFont typeface="Arial" panose="020B0604020202020204" pitchFamily="34" charset="0"/>
              <a:buChar char="•"/>
            </a:pPr>
            <a:r>
              <a:rPr lang="en-US" sz="2000" b="0" dirty="0">
                <a:solidFill>
                  <a:srgbClr val="0039A6"/>
                </a:solidFill>
                <a:latin typeface="Century Gothic" panose="020B0502020202020204" pitchFamily="34" charset="0"/>
                <a:cs typeface="Arial" pitchFamily="34" charset="0"/>
              </a:rPr>
              <a:t>Genes and biology</a:t>
            </a:r>
          </a:p>
          <a:p>
            <a:pPr>
              <a:buClr>
                <a:schemeClr val="accent4">
                  <a:lumMod val="75000"/>
                </a:schemeClr>
              </a:buClr>
              <a:buFont typeface="Arial" panose="020B0604020202020204" pitchFamily="34" charset="0"/>
              <a:buChar char="•"/>
            </a:pPr>
            <a:r>
              <a:rPr lang="en-US" sz="2000" b="0" dirty="0">
                <a:solidFill>
                  <a:srgbClr val="0039A6"/>
                </a:solidFill>
                <a:latin typeface="Century Gothic" panose="020B0502020202020204" pitchFamily="34" charset="0"/>
                <a:cs typeface="Arial" pitchFamily="34" charset="0"/>
              </a:rPr>
              <a:t>Health behaviors</a:t>
            </a:r>
          </a:p>
          <a:p>
            <a:pPr>
              <a:buClr>
                <a:schemeClr val="accent4">
                  <a:lumMod val="75000"/>
                </a:schemeClr>
              </a:buClr>
              <a:buFont typeface="Arial" panose="020B0604020202020204" pitchFamily="34" charset="0"/>
              <a:buChar char="•"/>
            </a:pPr>
            <a:r>
              <a:rPr lang="en-US" sz="2000" b="0" dirty="0">
                <a:solidFill>
                  <a:srgbClr val="0039A6"/>
                </a:solidFill>
                <a:latin typeface="Century Gothic" panose="020B0502020202020204" pitchFamily="34" charset="0"/>
                <a:cs typeface="Arial" pitchFamily="34" charset="0"/>
              </a:rPr>
              <a:t>Social or societal characteristics</a:t>
            </a:r>
          </a:p>
          <a:p>
            <a:pPr>
              <a:buClr>
                <a:schemeClr val="accent4">
                  <a:lumMod val="75000"/>
                </a:schemeClr>
              </a:buClr>
              <a:buFont typeface="Arial" panose="020B0604020202020204" pitchFamily="34" charset="0"/>
              <a:buChar char="•"/>
            </a:pPr>
            <a:r>
              <a:rPr lang="en-US" sz="2000" b="0" dirty="0">
                <a:solidFill>
                  <a:srgbClr val="0039A6"/>
                </a:solidFill>
                <a:latin typeface="Century Gothic" panose="020B0502020202020204" pitchFamily="34" charset="0"/>
                <a:cs typeface="Arial" pitchFamily="34" charset="0"/>
              </a:rPr>
              <a:t>Health services or medical care</a:t>
            </a:r>
          </a:p>
          <a:p>
            <a:endParaRPr lang="en-US" sz="2200" b="0" dirty="0">
              <a:solidFill>
                <a:srgbClr val="0039A6"/>
              </a:solidFill>
              <a:latin typeface="Arial" pitchFamily="34" charset="0"/>
              <a:cs typeface="Arial" pitchFamily="34" charset="0"/>
            </a:endParaRPr>
          </a:p>
          <a:p>
            <a:pPr marL="0" indent="0">
              <a:buNone/>
            </a:pPr>
            <a:endParaRPr lang="en-US" sz="2200" b="0" dirty="0">
              <a:solidFill>
                <a:srgbClr val="0039A6"/>
              </a:solidFill>
              <a:latin typeface="Arial" pitchFamily="34" charset="0"/>
              <a:cs typeface="Arial" pitchFamily="34" charset="0"/>
            </a:endParaRPr>
          </a:p>
          <a:p>
            <a:pPr marL="0" indent="0">
              <a:buNone/>
            </a:pPr>
            <a:endParaRPr lang="en-US" sz="2200" dirty="0">
              <a:solidFill>
                <a:srgbClr val="0039A6"/>
              </a:solidFill>
            </a:endParaRPr>
          </a:p>
        </p:txBody>
      </p:sp>
      <p:sp>
        <p:nvSpPr>
          <p:cNvPr id="4" name="TextBox 3"/>
          <p:cNvSpPr txBox="1"/>
          <p:nvPr/>
        </p:nvSpPr>
        <p:spPr>
          <a:xfrm>
            <a:off x="567588" y="695980"/>
            <a:ext cx="8132595" cy="553998"/>
          </a:xfrm>
          <a:prstGeom prst="rect">
            <a:avLst/>
          </a:prstGeom>
          <a:noFill/>
          <a:ln w="19050">
            <a:noFill/>
          </a:ln>
        </p:spPr>
        <p:txBody>
          <a:bodyPr wrap="square" rtlCol="0">
            <a:spAutoFit/>
          </a:bodyPr>
          <a:lstStyle/>
          <a:p>
            <a:pPr algn="ctr"/>
            <a:r>
              <a:rPr lang="en-US" sz="3000" dirty="0">
                <a:solidFill>
                  <a:srgbClr val="0039A6"/>
                </a:solidFill>
                <a:effectLst/>
                <a:latin typeface="Century Gothic" panose="020B0502020202020204" pitchFamily="34" charset="0"/>
              </a:rPr>
              <a:t>Health Determinants</a:t>
            </a:r>
          </a:p>
        </p:txBody>
      </p:sp>
      <p:pic>
        <p:nvPicPr>
          <p:cNvPr id="7170" name="Picture 2" descr="Photograph of a health care provider with an open right hand, white coat, and stethoscope." title="Health Care Provid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2133600"/>
            <a:ext cx="3361911" cy="2241274"/>
          </a:xfrm>
          <a:prstGeom prst="rect">
            <a:avLst/>
          </a:prstGeom>
          <a:noFill/>
          <a:ln w="22225">
            <a:solidFill>
              <a:schemeClr val="tx1"/>
            </a:solidFill>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11480" y="6272054"/>
            <a:ext cx="7787640" cy="246221"/>
          </a:xfrm>
          <a:prstGeom prst="rect">
            <a:avLst/>
          </a:prstGeom>
          <a:noFill/>
        </p:spPr>
        <p:txBody>
          <a:bodyPr wrap="square" rtlCol="0">
            <a:spAutoFit/>
          </a:bodyPr>
          <a:lstStyle/>
          <a:p>
            <a:r>
              <a:rPr lang="en-US" sz="1000" dirty="0">
                <a:effectLst/>
                <a:latin typeface="Arial" pitchFamily="34" charset="0"/>
                <a:cs typeface="Arial" pitchFamily="34" charset="0"/>
              </a:rPr>
              <a:t>Centers for Disease Control and Prevention. Social determinants of health. http://www.cdc.gov/socialdeterminants/FAQ.html.</a:t>
            </a:r>
          </a:p>
        </p:txBody>
      </p:sp>
      <p:cxnSp>
        <p:nvCxnSpPr>
          <p:cNvPr id="7" name="Straight Connector 6"/>
          <p:cNvCxnSpPr/>
          <p:nvPr/>
        </p:nvCxnSpPr>
        <p:spPr>
          <a:xfrm>
            <a:off x="596577" y="12192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8" name="Slide Number Placeholder 1"/>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A420517B-503E-44E1-A5A3-88F773F5D377}" type="slidenum">
              <a:rPr lang="en-US" sz="1400" smtClean="0">
                <a:effectLst/>
                <a:latin typeface="Myriad Web Pro"/>
              </a:rPr>
              <a:pPr algn="r">
                <a:defRPr/>
              </a:pPr>
              <a:t>40</a:t>
            </a:fld>
            <a:endParaRPr lang="en-US" sz="1400" dirty="0">
              <a:effectLst/>
              <a:latin typeface="Myriad Web Pro"/>
            </a:endParaRPr>
          </a:p>
        </p:txBody>
      </p:sp>
    </p:spTree>
    <p:extLst>
      <p:ext uri="{BB962C8B-B14F-4D97-AF65-F5344CB8AC3E}">
        <p14:creationId xmlns:p14="http://schemas.microsoft.com/office/powerpoint/2010/main" val="38739065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0" y="523251"/>
            <a:ext cx="9143999" cy="553998"/>
          </a:xfrm>
          <a:prstGeom prst="rect">
            <a:avLst/>
          </a:prstGeom>
          <a:noFill/>
          <a:ln w="19050">
            <a:noFill/>
          </a:ln>
        </p:spPr>
        <p:txBody>
          <a:bodyPr wrap="square" rtlCol="0">
            <a:spAutoFit/>
          </a:bodyPr>
          <a:lstStyle/>
          <a:p>
            <a:pPr algn="ctr"/>
            <a:r>
              <a:rPr lang="en-US" sz="3000" dirty="0">
                <a:solidFill>
                  <a:srgbClr val="0039A6"/>
                </a:solidFill>
                <a:effectLst/>
                <a:latin typeface="Century Gothic" panose="020B0502020202020204" pitchFamily="34" charset="0"/>
              </a:rPr>
              <a:t>What Determines the Health of a Population?</a:t>
            </a:r>
          </a:p>
        </p:txBody>
      </p:sp>
      <p:pic>
        <p:nvPicPr>
          <p:cNvPr id="27" name="Picture 26" descr="Pie chart displaying the four major determinants that influence health at the population level." title="Pie Chart"/>
          <p:cNvPicPr>
            <a:picLocks noChangeAspect="1"/>
          </p:cNvPicPr>
          <p:nvPr/>
        </p:nvPicPr>
        <p:blipFill rotWithShape="1">
          <a:blip r:embed="rId3">
            <a:extLst>
              <a:ext uri="{28A0092B-C50C-407E-A947-70E740481C1C}">
                <a14:useLocalDpi xmlns:a14="http://schemas.microsoft.com/office/drawing/2010/main" val="0"/>
              </a:ext>
            </a:extLst>
          </a:blip>
          <a:srcRect l="-2638" r="-3275" b="-3907"/>
          <a:stretch/>
        </p:blipFill>
        <p:spPr>
          <a:xfrm>
            <a:off x="2380034" y="1890532"/>
            <a:ext cx="4231531" cy="4106694"/>
          </a:xfrm>
          <a:prstGeom prst="rect">
            <a:avLst/>
          </a:prstGeom>
          <a:noFill/>
          <a:ln>
            <a:noFill/>
          </a:ln>
        </p:spPr>
      </p:pic>
      <p:sp>
        <p:nvSpPr>
          <p:cNvPr id="7" name="TextBox 6"/>
          <p:cNvSpPr txBox="1"/>
          <p:nvPr/>
        </p:nvSpPr>
        <p:spPr>
          <a:xfrm>
            <a:off x="365761" y="6287770"/>
            <a:ext cx="7787640" cy="253916"/>
          </a:xfrm>
          <a:prstGeom prst="rect">
            <a:avLst/>
          </a:prstGeom>
          <a:noFill/>
        </p:spPr>
        <p:txBody>
          <a:bodyPr wrap="square" rtlCol="0">
            <a:spAutoFit/>
          </a:bodyPr>
          <a:lstStyle/>
          <a:p>
            <a:r>
              <a:rPr lang="en-US" sz="1000" dirty="0">
                <a:effectLst/>
                <a:latin typeface="Arial" pitchFamily="34" charset="0"/>
                <a:cs typeface="Arial" pitchFamily="34" charset="0"/>
              </a:rPr>
              <a:t>Centers for Disease Control and Prevention. Social determinants of health. http://www.cdc.gov/socialdeterminants/FAQ.html.</a:t>
            </a:r>
          </a:p>
        </p:txBody>
      </p:sp>
      <p:cxnSp>
        <p:nvCxnSpPr>
          <p:cNvPr id="8" name="Straight Connector 7"/>
          <p:cNvCxnSpPr/>
          <p:nvPr/>
        </p:nvCxnSpPr>
        <p:spPr>
          <a:xfrm>
            <a:off x="596577" y="10668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386339" y="1328409"/>
            <a:ext cx="8399857" cy="4209199"/>
            <a:chOff x="386339" y="1328409"/>
            <a:chExt cx="8399857" cy="4209199"/>
          </a:xfrm>
        </p:grpSpPr>
        <p:sp>
          <p:nvSpPr>
            <p:cNvPr id="3" name="TextBox 2"/>
            <p:cNvSpPr txBox="1"/>
            <p:nvPr/>
          </p:nvSpPr>
          <p:spPr>
            <a:xfrm>
              <a:off x="4846193" y="1328409"/>
              <a:ext cx="2593647" cy="369332"/>
            </a:xfrm>
            <a:prstGeom prst="rect">
              <a:avLst/>
            </a:prstGeom>
            <a:noFill/>
          </p:spPr>
          <p:txBody>
            <a:bodyPr wrap="square" rtlCol="0">
              <a:spAutoFit/>
            </a:bodyPr>
            <a:lstStyle/>
            <a:p>
              <a:pPr algn="ctr"/>
              <a:r>
                <a:rPr lang="en-US" sz="1800" dirty="0">
                  <a:solidFill>
                    <a:srgbClr val="0039A6"/>
                  </a:solidFill>
                  <a:effectLst/>
                  <a:latin typeface="Century Gothic" panose="020B0502020202020204" pitchFamily="34" charset="0"/>
                </a:rPr>
                <a:t>Genes and Biology</a:t>
              </a:r>
            </a:p>
          </p:txBody>
        </p:sp>
        <p:sp>
          <p:nvSpPr>
            <p:cNvPr id="13" name="TextBox 12"/>
            <p:cNvSpPr txBox="1"/>
            <p:nvPr/>
          </p:nvSpPr>
          <p:spPr>
            <a:xfrm>
              <a:off x="6576396" y="2558727"/>
              <a:ext cx="2209800" cy="369332"/>
            </a:xfrm>
            <a:prstGeom prst="rect">
              <a:avLst/>
            </a:prstGeom>
            <a:noFill/>
          </p:spPr>
          <p:txBody>
            <a:bodyPr wrap="square" rtlCol="0">
              <a:spAutoFit/>
            </a:bodyPr>
            <a:lstStyle/>
            <a:p>
              <a:pPr algn="ctr"/>
              <a:r>
                <a:rPr lang="en-US" sz="1800" dirty="0">
                  <a:solidFill>
                    <a:srgbClr val="0039A6"/>
                  </a:solidFill>
                  <a:effectLst/>
                  <a:latin typeface="Century Gothic" panose="020B0502020202020204" pitchFamily="34" charset="0"/>
                </a:rPr>
                <a:t>Health Behaviors</a:t>
              </a:r>
            </a:p>
          </p:txBody>
        </p:sp>
        <p:sp>
          <p:nvSpPr>
            <p:cNvPr id="14" name="Rectangle 13"/>
            <p:cNvSpPr/>
            <p:nvPr/>
          </p:nvSpPr>
          <p:spPr bwMode="auto">
            <a:xfrm>
              <a:off x="4784637" y="3189227"/>
              <a:ext cx="1358380" cy="408665"/>
            </a:xfrm>
            <a:prstGeom prst="rect">
              <a:avLst/>
            </a:prstGeom>
            <a:solidFill>
              <a:srgbClr val="C0504D"/>
            </a:solidFill>
            <a:ln w="9525">
              <a:miter lim="800000"/>
              <a:headEnd/>
              <a:tailEnd/>
            </a:ln>
          </p:spPr>
          <p:txBody>
            <a:bodyPr wrap="none" rtlCol="0" anchor="ctr">
              <a:flatTx/>
            </a:bodyPr>
            <a:lstStyle/>
            <a:p>
              <a:pPr algn="ctr"/>
              <a:endParaRPr lang="en-US" sz="1200" b="1" dirty="0">
                <a:solidFill>
                  <a:schemeClr val="bg1"/>
                </a:solidFill>
                <a:latin typeface="Tahoma" pitchFamily="34" charset="0"/>
              </a:endParaRPr>
            </a:p>
          </p:txBody>
        </p:sp>
        <p:sp>
          <p:nvSpPr>
            <p:cNvPr id="16" name="Rectangle 15"/>
            <p:cNvSpPr/>
            <p:nvPr/>
          </p:nvSpPr>
          <p:spPr bwMode="auto">
            <a:xfrm>
              <a:off x="4864935" y="4369450"/>
              <a:ext cx="1257300" cy="263023"/>
            </a:xfrm>
            <a:prstGeom prst="rect">
              <a:avLst/>
            </a:prstGeom>
            <a:solidFill>
              <a:srgbClr val="9BBB59"/>
            </a:solidFill>
            <a:ln w="9525">
              <a:miter lim="800000"/>
              <a:headEnd/>
              <a:tailEnd/>
            </a:ln>
          </p:spPr>
          <p:txBody>
            <a:bodyPr wrap="none" rtlCol="0" anchor="ctr">
              <a:flatTx/>
            </a:bodyPr>
            <a:lstStyle/>
            <a:p>
              <a:pPr algn="ctr"/>
              <a:endParaRPr lang="en-US" sz="1200" b="1" dirty="0">
                <a:solidFill>
                  <a:schemeClr val="bg1"/>
                </a:solidFill>
                <a:latin typeface="Tahoma" pitchFamily="34" charset="0"/>
              </a:endParaRPr>
            </a:p>
          </p:txBody>
        </p:sp>
        <p:sp>
          <p:nvSpPr>
            <p:cNvPr id="17" name="TextBox 16"/>
            <p:cNvSpPr txBox="1"/>
            <p:nvPr/>
          </p:nvSpPr>
          <p:spPr>
            <a:xfrm>
              <a:off x="6316267" y="5168276"/>
              <a:ext cx="2209800" cy="369332"/>
            </a:xfrm>
            <a:prstGeom prst="rect">
              <a:avLst/>
            </a:prstGeom>
            <a:noFill/>
          </p:spPr>
          <p:txBody>
            <a:bodyPr wrap="square" rtlCol="0">
              <a:spAutoFit/>
            </a:bodyPr>
            <a:lstStyle/>
            <a:p>
              <a:pPr algn="ctr"/>
              <a:r>
                <a:rPr lang="en-US" sz="1800" dirty="0">
                  <a:solidFill>
                    <a:srgbClr val="0039A6"/>
                  </a:solidFill>
                  <a:effectLst/>
                  <a:latin typeface="Century Gothic" panose="020B0502020202020204" pitchFamily="34" charset="0"/>
                </a:rPr>
                <a:t>Medical Care</a:t>
              </a:r>
            </a:p>
          </p:txBody>
        </p:sp>
        <p:sp>
          <p:nvSpPr>
            <p:cNvPr id="18" name="TextBox 17"/>
            <p:cNvSpPr txBox="1"/>
            <p:nvPr/>
          </p:nvSpPr>
          <p:spPr>
            <a:xfrm>
              <a:off x="386339" y="2097062"/>
              <a:ext cx="2209800" cy="923330"/>
            </a:xfrm>
            <a:prstGeom prst="rect">
              <a:avLst/>
            </a:prstGeom>
            <a:noFill/>
          </p:spPr>
          <p:txBody>
            <a:bodyPr wrap="square" rtlCol="0">
              <a:spAutoFit/>
            </a:bodyPr>
            <a:lstStyle/>
            <a:p>
              <a:pPr algn="ctr"/>
              <a:r>
                <a:rPr lang="en-US" sz="1800" dirty="0">
                  <a:solidFill>
                    <a:srgbClr val="0039A6"/>
                  </a:solidFill>
                  <a:effectLst/>
                  <a:latin typeface="Century Gothic" panose="020B0502020202020204" pitchFamily="34" charset="0"/>
                </a:rPr>
                <a:t>Social/Societal</a:t>
              </a:r>
            </a:p>
            <a:p>
              <a:pPr algn="ctr"/>
              <a:r>
                <a:rPr lang="en-US" sz="1800" dirty="0">
                  <a:solidFill>
                    <a:srgbClr val="0039A6"/>
                  </a:solidFill>
                  <a:effectLst/>
                  <a:latin typeface="Century Gothic" panose="020B0502020202020204" pitchFamily="34" charset="0"/>
                </a:rPr>
                <a:t>Characteristics;</a:t>
              </a:r>
            </a:p>
            <a:p>
              <a:pPr algn="ctr"/>
              <a:r>
                <a:rPr lang="en-US" sz="1800" dirty="0">
                  <a:solidFill>
                    <a:srgbClr val="0039A6"/>
                  </a:solidFill>
                  <a:effectLst/>
                  <a:latin typeface="Century Gothic" panose="020B0502020202020204" pitchFamily="34" charset="0"/>
                </a:rPr>
                <a:t>Total Ecology</a:t>
              </a:r>
            </a:p>
          </p:txBody>
        </p:sp>
        <p:sp>
          <p:nvSpPr>
            <p:cNvPr id="20" name="Rectangle 19"/>
            <p:cNvSpPr/>
            <p:nvPr/>
          </p:nvSpPr>
          <p:spPr bwMode="auto">
            <a:xfrm>
              <a:off x="2828795" y="3329084"/>
              <a:ext cx="1257300" cy="720143"/>
            </a:xfrm>
            <a:prstGeom prst="rect">
              <a:avLst/>
            </a:prstGeom>
            <a:solidFill>
              <a:srgbClr val="8064A2"/>
            </a:solidFill>
            <a:ln w="9525">
              <a:miter lim="800000"/>
              <a:headEnd/>
              <a:tailEnd/>
            </a:ln>
          </p:spPr>
          <p:txBody>
            <a:bodyPr wrap="none" rtlCol="0" anchor="ctr">
              <a:flatTx/>
            </a:bodyPr>
            <a:lstStyle/>
            <a:p>
              <a:pPr algn="ctr"/>
              <a:endParaRPr lang="en-US" sz="1200" b="1" dirty="0">
                <a:solidFill>
                  <a:schemeClr val="bg1"/>
                </a:solidFill>
                <a:latin typeface="Tahoma" pitchFamily="34" charset="0"/>
              </a:endParaRPr>
            </a:p>
          </p:txBody>
        </p:sp>
        <p:cxnSp>
          <p:nvCxnSpPr>
            <p:cNvPr id="5" name="Straight Arrow Connector 4"/>
            <p:cNvCxnSpPr/>
            <p:nvPr/>
          </p:nvCxnSpPr>
          <p:spPr>
            <a:xfrm flipH="1">
              <a:off x="4788521" y="1614456"/>
              <a:ext cx="287696" cy="286147"/>
            </a:xfrm>
            <a:prstGeom prst="straightConnector1">
              <a:avLst/>
            </a:prstGeom>
            <a:ln w="22225">
              <a:solidFill>
                <a:srgbClr val="0039A6"/>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6194011" y="2743393"/>
              <a:ext cx="418085" cy="5854"/>
            </a:xfrm>
            <a:prstGeom prst="straightConnector1">
              <a:avLst/>
            </a:prstGeom>
            <a:ln w="22225">
              <a:solidFill>
                <a:srgbClr val="0039A6"/>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flipV="1">
              <a:off x="6204108" y="5043129"/>
              <a:ext cx="345811" cy="235143"/>
            </a:xfrm>
            <a:prstGeom prst="straightConnector1">
              <a:avLst/>
            </a:prstGeom>
            <a:ln w="22225">
              <a:solidFill>
                <a:srgbClr val="0039A6"/>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2379503" y="2510618"/>
              <a:ext cx="433273" cy="232775"/>
            </a:xfrm>
            <a:prstGeom prst="straightConnector1">
              <a:avLst/>
            </a:prstGeom>
            <a:ln w="22225">
              <a:solidFill>
                <a:srgbClr val="0039A6"/>
              </a:solidFill>
              <a:tailEnd type="triangle"/>
            </a:ln>
          </p:spPr>
          <p:style>
            <a:lnRef idx="1">
              <a:schemeClr val="accent1"/>
            </a:lnRef>
            <a:fillRef idx="0">
              <a:schemeClr val="accent1"/>
            </a:fillRef>
            <a:effectRef idx="0">
              <a:schemeClr val="accent1"/>
            </a:effectRef>
            <a:fontRef idx="minor">
              <a:schemeClr val="tx1"/>
            </a:fontRef>
          </p:style>
        </p:cxnSp>
      </p:grpSp>
      <p:sp>
        <p:nvSpPr>
          <p:cNvPr id="19" name="Slide Number Placeholder 1"/>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A420517B-503E-44E1-A5A3-88F773F5D377}" type="slidenum">
              <a:rPr lang="en-US" sz="1400" smtClean="0">
                <a:effectLst/>
                <a:latin typeface="Myriad Web Pro"/>
              </a:rPr>
              <a:pPr algn="r">
                <a:defRPr/>
              </a:pPr>
              <a:t>41</a:t>
            </a:fld>
            <a:endParaRPr lang="en-US" sz="1400" dirty="0">
              <a:effectLst/>
              <a:latin typeface="Myriad Web Pro"/>
            </a:endParaRPr>
          </a:p>
        </p:txBody>
      </p:sp>
    </p:spTree>
    <p:extLst>
      <p:ext uri="{BB962C8B-B14F-4D97-AF65-F5344CB8AC3E}">
        <p14:creationId xmlns:p14="http://schemas.microsoft.com/office/powerpoint/2010/main" val="30170704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576073" y="659308"/>
            <a:ext cx="8132595" cy="553998"/>
          </a:xfrm>
          <a:prstGeom prst="rect">
            <a:avLst/>
          </a:prstGeom>
          <a:noFill/>
          <a:ln w="19050">
            <a:noFill/>
          </a:ln>
        </p:spPr>
        <p:txBody>
          <a:bodyPr wrap="square" rtlCol="0">
            <a:spAutoFit/>
          </a:bodyPr>
          <a:lstStyle/>
          <a:p>
            <a:pPr algn="ctr"/>
            <a:r>
              <a:rPr lang="en-US" sz="3000" dirty="0">
                <a:solidFill>
                  <a:srgbClr val="0039A6"/>
                </a:solidFill>
                <a:effectLst/>
                <a:latin typeface="Century Gothic" panose="020B0502020202020204" pitchFamily="34" charset="0"/>
              </a:rPr>
              <a:t>Health Impact Pyramid</a:t>
            </a:r>
          </a:p>
        </p:txBody>
      </p:sp>
      <p:sp>
        <p:nvSpPr>
          <p:cNvPr id="10" name="TextBox 9"/>
          <p:cNvSpPr txBox="1"/>
          <p:nvPr/>
        </p:nvSpPr>
        <p:spPr>
          <a:xfrm>
            <a:off x="289560" y="6264254"/>
            <a:ext cx="7787640" cy="246221"/>
          </a:xfrm>
          <a:prstGeom prst="rect">
            <a:avLst/>
          </a:prstGeom>
          <a:noFill/>
        </p:spPr>
        <p:txBody>
          <a:bodyPr wrap="square" rtlCol="0">
            <a:spAutoFit/>
          </a:bodyPr>
          <a:lstStyle/>
          <a:p>
            <a:r>
              <a:rPr lang="en-US" sz="1000" dirty="0">
                <a:effectLst/>
                <a:latin typeface="Arial" pitchFamily="34" charset="0"/>
                <a:cs typeface="Arial" pitchFamily="34" charset="0"/>
              </a:rPr>
              <a:t>Frieden TR. Framework for public health action: the health impact pyramid. Am J Public Health 2010;100:590–5.</a:t>
            </a:r>
            <a:endParaRPr lang="en-US" sz="1000" dirty="0">
              <a:latin typeface="Arial" pitchFamily="34" charset="0"/>
              <a:cs typeface="Arial" pitchFamily="34" charset="0"/>
            </a:endParaRPr>
          </a:p>
        </p:txBody>
      </p:sp>
      <p:cxnSp>
        <p:nvCxnSpPr>
          <p:cNvPr id="11" name="Straight Connector 10"/>
          <p:cNvCxnSpPr/>
          <p:nvPr/>
        </p:nvCxnSpPr>
        <p:spPr>
          <a:xfrm>
            <a:off x="596577" y="12192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12" name="Slide Number Placeholder 1"/>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A420517B-503E-44E1-A5A3-88F773F5D377}" type="slidenum">
              <a:rPr lang="en-US" sz="1400" smtClean="0">
                <a:effectLst/>
                <a:latin typeface="Myriad Web Pro"/>
              </a:rPr>
              <a:pPr algn="r">
                <a:defRPr/>
              </a:pPr>
              <a:t>42</a:t>
            </a:fld>
            <a:endParaRPr lang="en-US" sz="1400" dirty="0">
              <a:effectLst/>
              <a:latin typeface="Myriad Web Pro"/>
            </a:endParaRPr>
          </a:p>
        </p:txBody>
      </p:sp>
      <p:pic>
        <p:nvPicPr>
          <p:cNvPr id="4" name="Content Placeholder 3" descr="Graphic of a pyramid representing the impact of different types of public health interventions, with an upward arrow on the left and a downward arrow on the right." title="Public Health Impact Pyrami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76785" y="1600200"/>
            <a:ext cx="7962900" cy="4423833"/>
          </a:xfrm>
        </p:spPr>
      </p:pic>
    </p:spTree>
    <p:extLst>
      <p:ext uri="{BB962C8B-B14F-4D97-AF65-F5344CB8AC3E}">
        <p14:creationId xmlns:p14="http://schemas.microsoft.com/office/powerpoint/2010/main" val="609077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595123" y="636117"/>
            <a:ext cx="8132595" cy="553998"/>
          </a:xfrm>
          <a:prstGeom prst="rect">
            <a:avLst/>
          </a:prstGeom>
          <a:noFill/>
          <a:ln w="19050">
            <a:noFill/>
          </a:ln>
        </p:spPr>
        <p:txBody>
          <a:bodyPr wrap="square" rtlCol="0">
            <a:spAutoFit/>
          </a:bodyPr>
          <a:lstStyle/>
          <a:p>
            <a:pPr algn="ctr"/>
            <a:r>
              <a:rPr lang="en-US" sz="3000" dirty="0">
                <a:solidFill>
                  <a:srgbClr val="0039A6"/>
                </a:solidFill>
                <a:effectLst/>
                <a:latin typeface="Century Gothic" panose="020B0502020202020204" pitchFamily="34" charset="0"/>
              </a:rPr>
              <a:t>Health Impact Pyramid</a:t>
            </a:r>
          </a:p>
        </p:txBody>
      </p:sp>
      <p:cxnSp>
        <p:nvCxnSpPr>
          <p:cNvPr id="15" name="Straight Connector 14"/>
          <p:cNvCxnSpPr/>
          <p:nvPr/>
        </p:nvCxnSpPr>
        <p:spPr>
          <a:xfrm>
            <a:off x="596577" y="12192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89560" y="6264254"/>
            <a:ext cx="7787640" cy="246221"/>
          </a:xfrm>
          <a:prstGeom prst="rect">
            <a:avLst/>
          </a:prstGeom>
          <a:noFill/>
        </p:spPr>
        <p:txBody>
          <a:bodyPr wrap="square" rtlCol="0">
            <a:spAutoFit/>
          </a:bodyPr>
          <a:lstStyle/>
          <a:p>
            <a:r>
              <a:rPr lang="en-US" sz="1000" dirty="0">
                <a:effectLst/>
                <a:latin typeface="Arial" pitchFamily="34" charset="0"/>
                <a:cs typeface="Arial" pitchFamily="34" charset="0"/>
              </a:rPr>
              <a:t>Frieden TR. Framework for public health action: the health impact pyramid. Am J Public Health 2010;100:590–5.</a:t>
            </a:r>
            <a:endParaRPr lang="en-US" sz="1000" dirty="0">
              <a:latin typeface="Arial" pitchFamily="34" charset="0"/>
              <a:cs typeface="Arial" pitchFamily="34" charset="0"/>
            </a:endParaRPr>
          </a:p>
        </p:txBody>
      </p:sp>
      <p:sp>
        <p:nvSpPr>
          <p:cNvPr id="17" name="Slide Number Placeholder 1"/>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A420517B-503E-44E1-A5A3-88F773F5D377}" type="slidenum">
              <a:rPr lang="en-US" sz="1400" smtClean="0">
                <a:effectLst/>
                <a:latin typeface="Myriad Web Pro"/>
              </a:rPr>
              <a:pPr algn="r">
                <a:defRPr/>
              </a:pPr>
              <a:t>43</a:t>
            </a:fld>
            <a:endParaRPr lang="en-US" sz="1400" dirty="0">
              <a:effectLst/>
              <a:latin typeface="Myriad Web Pro"/>
            </a:endParaRPr>
          </a:p>
        </p:txBody>
      </p:sp>
      <p:pic>
        <p:nvPicPr>
          <p:cNvPr id="4" name="Content Placeholder 3" descr="Graphic of a pyramid representing the impact of different types of public health interventions, with an upward arrow on the left and a downward arrow on the right." title="Public Health Impact Pyrami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50124" y="1600200"/>
            <a:ext cx="8092440" cy="4495800"/>
          </a:xfrm>
        </p:spPr>
      </p:pic>
    </p:spTree>
    <p:extLst>
      <p:ext uri="{BB962C8B-B14F-4D97-AF65-F5344CB8AC3E}">
        <p14:creationId xmlns:p14="http://schemas.microsoft.com/office/powerpoint/2010/main" val="13347323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54468" y="1524000"/>
            <a:ext cx="8015357" cy="830997"/>
          </a:xfrm>
          <a:prstGeom prst="rect">
            <a:avLst/>
          </a:prstGeom>
          <a:noFill/>
        </p:spPr>
        <p:txBody>
          <a:bodyPr wrap="square" rtlCol="0">
            <a:spAutoFit/>
          </a:bodyPr>
          <a:lstStyle/>
          <a:p>
            <a:pPr algn="ctr"/>
            <a:r>
              <a:rPr lang="en-US" sz="2400" dirty="0">
                <a:solidFill>
                  <a:srgbClr val="0039A6"/>
                </a:solidFill>
                <a:effectLst/>
                <a:latin typeface="Century Gothic" panose="020B0502020202020204" pitchFamily="34" charset="0"/>
              </a:rPr>
              <a:t>List the four determinants of health.</a:t>
            </a:r>
            <a:br>
              <a:rPr lang="en-US" sz="2400" dirty="0">
                <a:solidFill>
                  <a:srgbClr val="0039A6"/>
                </a:solidFill>
                <a:effectLst/>
                <a:latin typeface="Century Gothic" panose="020B0502020202020204" pitchFamily="34" charset="0"/>
              </a:rPr>
            </a:br>
            <a:endParaRPr lang="en-US" sz="2400" dirty="0">
              <a:solidFill>
                <a:srgbClr val="0039A6"/>
              </a:solidFill>
              <a:effectLst/>
              <a:latin typeface="Century Gothic" panose="020B0502020202020204" pitchFamily="34" charset="0"/>
            </a:endParaRPr>
          </a:p>
        </p:txBody>
      </p:sp>
      <p:pic>
        <p:nvPicPr>
          <p:cNvPr id="12" name="Picture 2" descr="Checkmark and notebook inside a circle." title="Knowledge Check Icon"/>
          <p:cNvPicPr>
            <a:picLocks noChangeAspect="1" noChangeArrowheads="1"/>
          </p:cNvPicPr>
          <p:nvPr/>
        </p:nvPicPr>
        <p:blipFill>
          <a:blip r:embed="rId3"/>
          <a:srcRect/>
          <a:stretch>
            <a:fillRect/>
          </a:stretch>
        </p:blipFill>
        <p:spPr bwMode="auto">
          <a:xfrm>
            <a:off x="558800" y="415979"/>
            <a:ext cx="741690" cy="741690"/>
          </a:xfrm>
          <a:prstGeom prst="rect">
            <a:avLst/>
          </a:prstGeom>
          <a:noFill/>
          <a:ln w="9525">
            <a:noFill/>
            <a:miter lim="800000"/>
            <a:headEnd/>
            <a:tailEnd/>
          </a:ln>
        </p:spPr>
      </p:pic>
      <p:sp>
        <p:nvSpPr>
          <p:cNvPr id="15" name="TextBox 14"/>
          <p:cNvSpPr txBox="1"/>
          <p:nvPr/>
        </p:nvSpPr>
        <p:spPr>
          <a:xfrm>
            <a:off x="1369145" y="494436"/>
            <a:ext cx="3888655" cy="584775"/>
          </a:xfrm>
          <a:prstGeom prst="rect">
            <a:avLst/>
          </a:prstGeom>
          <a:noFill/>
          <a:ln w="19050">
            <a:noFill/>
          </a:ln>
        </p:spPr>
        <p:txBody>
          <a:bodyPr wrap="square" rtlCol="0">
            <a:spAutoFit/>
          </a:bodyPr>
          <a:lstStyle/>
          <a:p>
            <a:r>
              <a:rPr lang="en-US" sz="3200" dirty="0">
                <a:solidFill>
                  <a:srgbClr val="0039A6"/>
                </a:solidFill>
                <a:effectLst/>
                <a:latin typeface="Century Gothic" panose="020B0502020202020204" pitchFamily="34" charset="0"/>
              </a:rPr>
              <a:t>Knowledge Check</a:t>
            </a:r>
          </a:p>
        </p:txBody>
      </p:sp>
      <p:cxnSp>
        <p:nvCxnSpPr>
          <p:cNvPr id="11" name="Straight Connector 10"/>
          <p:cNvCxnSpPr/>
          <p:nvPr/>
        </p:nvCxnSpPr>
        <p:spPr>
          <a:xfrm>
            <a:off x="596577" y="1246598"/>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118848" y="2502985"/>
            <a:ext cx="609600" cy="3416320"/>
          </a:xfrm>
          <a:prstGeom prst="rect">
            <a:avLst/>
          </a:prstGeom>
          <a:noFill/>
        </p:spPr>
        <p:txBody>
          <a:bodyPr wrap="square" rtlCol="0">
            <a:spAutoFit/>
          </a:bodyPr>
          <a:lstStyle/>
          <a:p>
            <a:r>
              <a:rPr lang="en-US" sz="2400" dirty="0">
                <a:effectLst/>
                <a:latin typeface="Century Gothic" panose="020B0502020202020204" pitchFamily="34" charset="0"/>
              </a:rPr>
              <a:t>1.</a:t>
            </a:r>
          </a:p>
          <a:p>
            <a:endParaRPr lang="en-US" sz="2400" dirty="0">
              <a:effectLst/>
              <a:latin typeface="Century Gothic" panose="020B0502020202020204" pitchFamily="34" charset="0"/>
            </a:endParaRPr>
          </a:p>
          <a:p>
            <a:r>
              <a:rPr lang="en-US" sz="2400" dirty="0">
                <a:effectLst/>
                <a:latin typeface="Century Gothic" panose="020B0502020202020204" pitchFamily="34" charset="0"/>
              </a:rPr>
              <a:t>2.</a:t>
            </a:r>
          </a:p>
          <a:p>
            <a:endParaRPr lang="en-US" sz="2400" dirty="0">
              <a:effectLst/>
              <a:latin typeface="Century Gothic" panose="020B0502020202020204" pitchFamily="34" charset="0"/>
            </a:endParaRPr>
          </a:p>
          <a:p>
            <a:r>
              <a:rPr lang="en-US" sz="2400" dirty="0">
                <a:effectLst/>
                <a:latin typeface="Century Gothic" panose="020B0502020202020204" pitchFamily="34" charset="0"/>
              </a:rPr>
              <a:t>3.</a:t>
            </a:r>
          </a:p>
          <a:p>
            <a:endParaRPr lang="en-US" sz="2400" dirty="0">
              <a:effectLst/>
              <a:latin typeface="Century Gothic" panose="020B0502020202020204" pitchFamily="34" charset="0"/>
            </a:endParaRPr>
          </a:p>
          <a:p>
            <a:r>
              <a:rPr lang="en-US" sz="2400" dirty="0">
                <a:effectLst/>
                <a:latin typeface="Century Gothic" panose="020B0502020202020204" pitchFamily="34" charset="0"/>
              </a:rPr>
              <a:t>4.</a:t>
            </a:r>
          </a:p>
          <a:p>
            <a:endParaRPr lang="en-US" sz="2400" dirty="0">
              <a:effectLst/>
              <a:latin typeface="Century Gothic" panose="020B0502020202020204" pitchFamily="34" charset="0"/>
            </a:endParaRPr>
          </a:p>
          <a:p>
            <a:endParaRPr lang="en-US" sz="2400" dirty="0">
              <a:effectLst/>
              <a:latin typeface="Century Gothic" panose="020B0502020202020204" pitchFamily="34" charset="0"/>
            </a:endParaRPr>
          </a:p>
        </p:txBody>
      </p:sp>
      <p:cxnSp>
        <p:nvCxnSpPr>
          <p:cNvPr id="13" name="Straight Connector 12"/>
          <p:cNvCxnSpPr/>
          <p:nvPr/>
        </p:nvCxnSpPr>
        <p:spPr>
          <a:xfrm>
            <a:off x="1728448" y="2888901"/>
            <a:ext cx="6043953" cy="0"/>
          </a:xfrm>
          <a:prstGeom prst="line">
            <a:avLst/>
          </a:prstGeom>
          <a:ln w="12700">
            <a:solidFill>
              <a:srgbClr val="0039A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728448" y="3569785"/>
            <a:ext cx="6043953" cy="0"/>
          </a:xfrm>
          <a:prstGeom prst="line">
            <a:avLst/>
          </a:prstGeom>
          <a:ln w="12700">
            <a:solidFill>
              <a:srgbClr val="0039A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728448" y="4331785"/>
            <a:ext cx="6043953" cy="0"/>
          </a:xfrm>
          <a:prstGeom prst="line">
            <a:avLst/>
          </a:prstGeom>
          <a:ln w="12700">
            <a:solidFill>
              <a:srgbClr val="0039A6"/>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728448" y="5093785"/>
            <a:ext cx="6043953" cy="0"/>
          </a:xfrm>
          <a:prstGeom prst="line">
            <a:avLst/>
          </a:prstGeom>
          <a:ln w="12700">
            <a:solidFill>
              <a:srgbClr val="0039A6"/>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1728447" y="2420087"/>
            <a:ext cx="3529353" cy="461665"/>
          </a:xfrm>
          <a:prstGeom prst="rect">
            <a:avLst/>
          </a:prstGeom>
        </p:spPr>
        <p:txBody>
          <a:bodyPr wrap="square">
            <a:spAutoFit/>
          </a:bodyPr>
          <a:lstStyle/>
          <a:p>
            <a:r>
              <a:rPr lang="en-US" sz="2400" dirty="0">
                <a:solidFill>
                  <a:srgbClr val="0039A6"/>
                </a:solidFill>
                <a:effectLst/>
                <a:latin typeface="Century Gothic" panose="020B0502020202020204" pitchFamily="34" charset="0"/>
              </a:rPr>
              <a:t>Genes and biology</a:t>
            </a:r>
          </a:p>
        </p:txBody>
      </p:sp>
      <p:sp>
        <p:nvSpPr>
          <p:cNvPr id="22" name="Rectangle 21"/>
          <p:cNvSpPr/>
          <p:nvPr/>
        </p:nvSpPr>
        <p:spPr>
          <a:xfrm>
            <a:off x="1728448" y="3108120"/>
            <a:ext cx="3529353" cy="461665"/>
          </a:xfrm>
          <a:prstGeom prst="rect">
            <a:avLst/>
          </a:prstGeom>
        </p:spPr>
        <p:txBody>
          <a:bodyPr wrap="square">
            <a:spAutoFit/>
          </a:bodyPr>
          <a:lstStyle/>
          <a:p>
            <a:r>
              <a:rPr lang="en-US" sz="2400" dirty="0">
                <a:solidFill>
                  <a:srgbClr val="0039A6"/>
                </a:solidFill>
                <a:effectLst/>
                <a:latin typeface="Century Gothic" panose="020B0502020202020204" pitchFamily="34" charset="0"/>
              </a:rPr>
              <a:t>Health behaviors</a:t>
            </a:r>
          </a:p>
        </p:txBody>
      </p:sp>
      <p:sp>
        <p:nvSpPr>
          <p:cNvPr id="23" name="Rectangle 22"/>
          <p:cNvSpPr/>
          <p:nvPr/>
        </p:nvSpPr>
        <p:spPr>
          <a:xfrm>
            <a:off x="1728448" y="3870120"/>
            <a:ext cx="6424951" cy="461665"/>
          </a:xfrm>
          <a:prstGeom prst="rect">
            <a:avLst/>
          </a:prstGeom>
        </p:spPr>
        <p:txBody>
          <a:bodyPr wrap="square">
            <a:spAutoFit/>
          </a:bodyPr>
          <a:lstStyle/>
          <a:p>
            <a:r>
              <a:rPr lang="en-US" sz="2400" dirty="0">
                <a:solidFill>
                  <a:srgbClr val="0039A6"/>
                </a:solidFill>
                <a:effectLst/>
                <a:latin typeface="Century Gothic" panose="020B0502020202020204" pitchFamily="34" charset="0"/>
              </a:rPr>
              <a:t>Social/societal characteristics</a:t>
            </a:r>
          </a:p>
        </p:txBody>
      </p:sp>
      <p:sp>
        <p:nvSpPr>
          <p:cNvPr id="2" name="Rectangle 1"/>
          <p:cNvSpPr/>
          <p:nvPr/>
        </p:nvSpPr>
        <p:spPr>
          <a:xfrm>
            <a:off x="1728447" y="4614111"/>
            <a:ext cx="5108575" cy="461665"/>
          </a:xfrm>
          <a:prstGeom prst="rect">
            <a:avLst/>
          </a:prstGeom>
        </p:spPr>
        <p:txBody>
          <a:bodyPr wrap="square">
            <a:spAutoFit/>
          </a:bodyPr>
          <a:lstStyle/>
          <a:p>
            <a:pPr lvl="0"/>
            <a:r>
              <a:rPr lang="en-US" sz="2400" dirty="0">
                <a:solidFill>
                  <a:srgbClr val="0039A6"/>
                </a:solidFill>
                <a:effectLst/>
                <a:latin typeface="Century Gothic" panose="020B0502020202020204" pitchFamily="34" charset="0"/>
              </a:rPr>
              <a:t>Health services or medical care</a:t>
            </a:r>
          </a:p>
        </p:txBody>
      </p:sp>
      <p:sp>
        <p:nvSpPr>
          <p:cNvPr id="16" name="Slide Number Placeholder 1"/>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A420517B-503E-44E1-A5A3-88F773F5D377}" type="slidenum">
              <a:rPr lang="en-US" sz="1400" smtClean="0">
                <a:effectLst/>
                <a:latin typeface="Myriad Web Pro"/>
              </a:rPr>
              <a:pPr algn="r">
                <a:defRPr/>
              </a:pPr>
              <a:t>44</a:t>
            </a:fld>
            <a:endParaRPr lang="en-US" sz="1400" dirty="0">
              <a:effectLst/>
              <a:latin typeface="Myriad Web Pro"/>
            </a:endParaRPr>
          </a:p>
        </p:txBody>
      </p:sp>
    </p:spTree>
    <p:extLst>
      <p:ext uri="{BB962C8B-B14F-4D97-AF65-F5344CB8AC3E}">
        <p14:creationId xmlns:p14="http://schemas.microsoft.com/office/powerpoint/2010/main" val="4113149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descr="Rectangle behind answer choices." title="Rectangle"/>
          <p:cNvSpPr/>
          <p:nvPr/>
        </p:nvSpPr>
        <p:spPr bwMode="auto">
          <a:xfrm>
            <a:off x="548861" y="2095745"/>
            <a:ext cx="7924800" cy="785580"/>
          </a:xfrm>
          <a:prstGeom prst="rect">
            <a:avLst/>
          </a:prstGeom>
          <a:solidFill>
            <a:schemeClr val="bg1"/>
          </a:solidFill>
          <a:ln>
            <a:headEnd/>
            <a:tailEnd/>
          </a:ln>
        </p:spPr>
        <p:style>
          <a:lnRef idx="0">
            <a:schemeClr val="dk1"/>
          </a:lnRef>
          <a:fillRef idx="3">
            <a:schemeClr val="dk1"/>
          </a:fillRef>
          <a:effectRef idx="3">
            <a:schemeClr val="dk1"/>
          </a:effectRef>
          <a:fontRef idx="minor">
            <a:schemeClr val="lt1"/>
          </a:fontRef>
        </p:style>
        <p:txBody>
          <a:bodyPr wrap="none" rtlCol="0" anchor="ctr">
            <a:flatTx/>
          </a:bodyPr>
          <a:lstStyle/>
          <a:p>
            <a:pPr algn="ctr"/>
            <a:endParaRPr lang="en-US" sz="1200" b="1" dirty="0">
              <a:solidFill>
                <a:srgbClr val="0039A6"/>
              </a:solidFill>
              <a:effectLst/>
              <a:latin typeface="Tahoma" pitchFamily="34" charset="0"/>
            </a:endParaRPr>
          </a:p>
        </p:txBody>
      </p:sp>
      <p:sp>
        <p:nvSpPr>
          <p:cNvPr id="3" name="TextBox 2"/>
          <p:cNvSpPr txBox="1"/>
          <p:nvPr/>
        </p:nvSpPr>
        <p:spPr>
          <a:xfrm>
            <a:off x="1325769" y="1325700"/>
            <a:ext cx="6517861" cy="830997"/>
          </a:xfrm>
          <a:prstGeom prst="rect">
            <a:avLst/>
          </a:prstGeom>
          <a:noFill/>
        </p:spPr>
        <p:txBody>
          <a:bodyPr wrap="square" rtlCol="0">
            <a:spAutoFit/>
          </a:bodyPr>
          <a:lstStyle/>
          <a:p>
            <a:pPr eaLnBrk="0" hangingPunct="0">
              <a:spcBef>
                <a:spcPct val="30000"/>
              </a:spcBef>
              <a:defRPr/>
            </a:pPr>
            <a:r>
              <a:rPr lang="en-US" sz="2400" dirty="0">
                <a:solidFill>
                  <a:srgbClr val="0039A6"/>
                </a:solidFill>
                <a:effectLst/>
                <a:latin typeface="Century Gothic" panose="020B0502020202020204" pitchFamily="34" charset="0"/>
              </a:rPr>
              <a:t>Fill in the blanks using the following choices.</a:t>
            </a:r>
            <a:endParaRPr lang="en-US" dirty="0">
              <a:solidFill>
                <a:srgbClr val="0039A6"/>
              </a:solidFill>
              <a:effectLst/>
            </a:endParaRPr>
          </a:p>
        </p:txBody>
      </p:sp>
      <p:pic>
        <p:nvPicPr>
          <p:cNvPr id="11" name="Picture 2" descr="Checkmark and notebook inside a circle." title="Knowledge Check Icon"/>
          <p:cNvPicPr>
            <a:picLocks noChangeAspect="1" noChangeArrowheads="1"/>
          </p:cNvPicPr>
          <p:nvPr/>
        </p:nvPicPr>
        <p:blipFill>
          <a:blip r:embed="rId3"/>
          <a:srcRect/>
          <a:stretch>
            <a:fillRect/>
          </a:stretch>
        </p:blipFill>
        <p:spPr bwMode="auto">
          <a:xfrm>
            <a:off x="558800" y="415979"/>
            <a:ext cx="741690" cy="741690"/>
          </a:xfrm>
          <a:prstGeom prst="rect">
            <a:avLst/>
          </a:prstGeom>
          <a:noFill/>
          <a:ln w="9525">
            <a:noFill/>
            <a:miter lim="800000"/>
            <a:headEnd/>
            <a:tailEnd/>
          </a:ln>
        </p:spPr>
      </p:pic>
      <p:sp>
        <p:nvSpPr>
          <p:cNvPr id="5" name="Rectangle 4"/>
          <p:cNvSpPr/>
          <p:nvPr/>
        </p:nvSpPr>
        <p:spPr>
          <a:xfrm>
            <a:off x="1699500" y="3407839"/>
            <a:ext cx="6400800" cy="1200329"/>
          </a:xfrm>
          <a:prstGeom prst="rect">
            <a:avLst/>
          </a:prstGeom>
        </p:spPr>
        <p:txBody>
          <a:bodyPr wrap="square">
            <a:spAutoFit/>
          </a:bodyPr>
          <a:lstStyle/>
          <a:p>
            <a:pPr defTabSz="902355">
              <a:defRPr/>
            </a:pPr>
            <a:r>
              <a:rPr lang="en-US" sz="2400" dirty="0">
                <a:solidFill>
                  <a:srgbClr val="0039A6"/>
                </a:solidFill>
                <a:effectLst/>
                <a:latin typeface="Century Gothic" panose="020B0502020202020204" pitchFamily="34" charset="0"/>
              </a:rPr>
              <a:t>As we move               the health impact pyramid, the public health impact grows greater.</a:t>
            </a:r>
          </a:p>
        </p:txBody>
      </p:sp>
      <p:sp>
        <p:nvSpPr>
          <p:cNvPr id="7" name="Rectangle 6"/>
          <p:cNvSpPr/>
          <p:nvPr/>
        </p:nvSpPr>
        <p:spPr>
          <a:xfrm>
            <a:off x="1699500" y="4703240"/>
            <a:ext cx="6301500" cy="1261884"/>
          </a:xfrm>
          <a:prstGeom prst="rect">
            <a:avLst/>
          </a:prstGeom>
        </p:spPr>
        <p:txBody>
          <a:bodyPr wrap="square">
            <a:spAutoFit/>
          </a:bodyPr>
          <a:lstStyle/>
          <a:p>
            <a:pPr lvl="0" defTabSz="902355">
              <a:defRPr/>
            </a:pPr>
            <a:r>
              <a:rPr lang="en-US" sz="2400" dirty="0">
                <a:solidFill>
                  <a:srgbClr val="0039A6"/>
                </a:solidFill>
                <a:effectLst/>
                <a:latin typeface="Century Gothic" panose="020B0502020202020204" pitchFamily="34" charset="0"/>
              </a:rPr>
              <a:t>As we move              the health impact pyramid, the amount of individual effort increases</a:t>
            </a:r>
            <a:r>
              <a:rPr lang="en-US" dirty="0">
                <a:solidFill>
                  <a:srgbClr val="0039A6"/>
                </a:solidFill>
                <a:effectLst/>
              </a:rPr>
              <a:t>.</a:t>
            </a:r>
          </a:p>
        </p:txBody>
      </p:sp>
      <p:sp>
        <p:nvSpPr>
          <p:cNvPr id="16" name="Rectangle 15"/>
          <p:cNvSpPr/>
          <p:nvPr/>
        </p:nvSpPr>
        <p:spPr>
          <a:xfrm>
            <a:off x="2199861" y="2218904"/>
            <a:ext cx="1439818" cy="461665"/>
          </a:xfrm>
          <a:prstGeom prst="rect">
            <a:avLst/>
          </a:prstGeom>
        </p:spPr>
        <p:txBody>
          <a:bodyPr wrap="none">
            <a:spAutoFit/>
          </a:bodyPr>
          <a:lstStyle/>
          <a:p>
            <a:r>
              <a:rPr lang="en-US" sz="2400" dirty="0">
                <a:solidFill>
                  <a:srgbClr val="0039A6"/>
                </a:solidFill>
                <a:effectLst/>
                <a:latin typeface="Century Gothic" panose="020B0502020202020204" pitchFamily="34" charset="0"/>
              </a:rPr>
              <a:t>A. down</a:t>
            </a:r>
          </a:p>
        </p:txBody>
      </p:sp>
      <p:sp>
        <p:nvSpPr>
          <p:cNvPr id="19" name="Rectangle 18"/>
          <p:cNvSpPr/>
          <p:nvPr/>
        </p:nvSpPr>
        <p:spPr>
          <a:xfrm>
            <a:off x="5362650" y="2218903"/>
            <a:ext cx="928459" cy="461665"/>
          </a:xfrm>
          <a:prstGeom prst="rect">
            <a:avLst/>
          </a:prstGeom>
        </p:spPr>
        <p:txBody>
          <a:bodyPr wrap="none">
            <a:spAutoFit/>
          </a:bodyPr>
          <a:lstStyle/>
          <a:p>
            <a:r>
              <a:rPr lang="en-US" sz="2400" dirty="0">
                <a:solidFill>
                  <a:srgbClr val="0039A6"/>
                </a:solidFill>
                <a:effectLst/>
                <a:latin typeface="Century Gothic" panose="020B0502020202020204" pitchFamily="34" charset="0"/>
              </a:rPr>
              <a:t>B. up</a:t>
            </a:r>
          </a:p>
        </p:txBody>
      </p:sp>
      <p:sp>
        <p:nvSpPr>
          <p:cNvPr id="20" name="Rectangle 19"/>
          <p:cNvSpPr/>
          <p:nvPr/>
        </p:nvSpPr>
        <p:spPr>
          <a:xfrm>
            <a:off x="1259956" y="3368297"/>
            <a:ext cx="439544" cy="461665"/>
          </a:xfrm>
          <a:prstGeom prst="rect">
            <a:avLst/>
          </a:prstGeom>
        </p:spPr>
        <p:txBody>
          <a:bodyPr wrap="none">
            <a:spAutoFit/>
          </a:bodyPr>
          <a:lstStyle/>
          <a:p>
            <a:r>
              <a:rPr lang="en-US" sz="2400" dirty="0">
                <a:solidFill>
                  <a:srgbClr val="0039A6"/>
                </a:solidFill>
                <a:effectLst/>
                <a:latin typeface="Century Gothic" panose="020B0502020202020204" pitchFamily="34" charset="0"/>
              </a:rPr>
              <a:t>1.</a:t>
            </a:r>
          </a:p>
        </p:txBody>
      </p:sp>
      <p:sp>
        <p:nvSpPr>
          <p:cNvPr id="21" name="Rectangle 20"/>
          <p:cNvSpPr/>
          <p:nvPr/>
        </p:nvSpPr>
        <p:spPr>
          <a:xfrm>
            <a:off x="1300490" y="4682590"/>
            <a:ext cx="439544" cy="461665"/>
          </a:xfrm>
          <a:prstGeom prst="rect">
            <a:avLst/>
          </a:prstGeom>
        </p:spPr>
        <p:txBody>
          <a:bodyPr wrap="none">
            <a:spAutoFit/>
          </a:bodyPr>
          <a:lstStyle/>
          <a:p>
            <a:r>
              <a:rPr lang="en-US" sz="2400" dirty="0">
                <a:solidFill>
                  <a:srgbClr val="0039A6"/>
                </a:solidFill>
                <a:effectLst/>
                <a:latin typeface="Century Gothic" panose="020B0502020202020204" pitchFamily="34" charset="0"/>
              </a:rPr>
              <a:t>2.</a:t>
            </a:r>
          </a:p>
        </p:txBody>
      </p:sp>
      <p:sp>
        <p:nvSpPr>
          <p:cNvPr id="25" name="Rectangle 24"/>
          <p:cNvSpPr/>
          <p:nvPr/>
        </p:nvSpPr>
        <p:spPr>
          <a:xfrm>
            <a:off x="3741481" y="3327175"/>
            <a:ext cx="1042273" cy="461665"/>
          </a:xfrm>
          <a:prstGeom prst="rect">
            <a:avLst/>
          </a:prstGeom>
        </p:spPr>
        <p:txBody>
          <a:bodyPr wrap="none">
            <a:spAutoFit/>
          </a:bodyPr>
          <a:lstStyle/>
          <a:p>
            <a:pPr lvl="0"/>
            <a:r>
              <a:rPr lang="en-US" sz="2400" dirty="0">
                <a:solidFill>
                  <a:srgbClr val="0039A6"/>
                </a:solidFill>
                <a:effectLst/>
                <a:latin typeface="Century Gothic" panose="020B0502020202020204" pitchFamily="34" charset="0"/>
              </a:rPr>
              <a:t>down</a:t>
            </a:r>
          </a:p>
        </p:txBody>
      </p:sp>
      <p:sp>
        <p:nvSpPr>
          <p:cNvPr id="26" name="Rectangle 25"/>
          <p:cNvSpPr/>
          <p:nvPr/>
        </p:nvSpPr>
        <p:spPr>
          <a:xfrm>
            <a:off x="3971512" y="4650826"/>
            <a:ext cx="582211" cy="461665"/>
          </a:xfrm>
          <a:prstGeom prst="rect">
            <a:avLst/>
          </a:prstGeom>
        </p:spPr>
        <p:txBody>
          <a:bodyPr wrap="none">
            <a:spAutoFit/>
          </a:bodyPr>
          <a:lstStyle/>
          <a:p>
            <a:pPr lvl="0"/>
            <a:r>
              <a:rPr lang="en-US" sz="2400" dirty="0">
                <a:solidFill>
                  <a:srgbClr val="0039A6"/>
                </a:solidFill>
                <a:effectLst/>
                <a:latin typeface="Century Gothic" panose="020B0502020202020204" pitchFamily="34" charset="0"/>
              </a:rPr>
              <a:t>up</a:t>
            </a:r>
          </a:p>
        </p:txBody>
      </p:sp>
      <p:sp>
        <p:nvSpPr>
          <p:cNvPr id="22" name="TextBox 21"/>
          <p:cNvSpPr txBox="1"/>
          <p:nvPr/>
        </p:nvSpPr>
        <p:spPr>
          <a:xfrm>
            <a:off x="1369145" y="494436"/>
            <a:ext cx="3888655" cy="584775"/>
          </a:xfrm>
          <a:prstGeom prst="rect">
            <a:avLst/>
          </a:prstGeom>
          <a:noFill/>
          <a:ln w="19050">
            <a:noFill/>
          </a:ln>
        </p:spPr>
        <p:txBody>
          <a:bodyPr wrap="square" rtlCol="0">
            <a:spAutoFit/>
          </a:bodyPr>
          <a:lstStyle/>
          <a:p>
            <a:r>
              <a:rPr lang="en-US" sz="3200" dirty="0">
                <a:solidFill>
                  <a:srgbClr val="0039A6"/>
                </a:solidFill>
                <a:effectLst/>
                <a:latin typeface="Century Gothic" panose="020B0502020202020204" pitchFamily="34" charset="0"/>
              </a:rPr>
              <a:t>Knowledge Check</a:t>
            </a:r>
          </a:p>
        </p:txBody>
      </p:sp>
      <p:cxnSp>
        <p:nvCxnSpPr>
          <p:cNvPr id="17" name="Straight Connector 16"/>
          <p:cNvCxnSpPr/>
          <p:nvPr/>
        </p:nvCxnSpPr>
        <p:spPr>
          <a:xfrm>
            <a:off x="596577" y="12954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3741481" y="3788840"/>
            <a:ext cx="1042273"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741480" y="5112491"/>
            <a:ext cx="1042273"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23" name="Slide Number Placeholder 1"/>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A420517B-503E-44E1-A5A3-88F773F5D377}" type="slidenum">
              <a:rPr lang="en-US" sz="1400" smtClean="0">
                <a:effectLst/>
                <a:latin typeface="Myriad Web Pro"/>
              </a:rPr>
              <a:pPr algn="r">
                <a:defRPr/>
              </a:pPr>
              <a:t>45</a:t>
            </a:fld>
            <a:endParaRPr lang="en-US" sz="1400" dirty="0">
              <a:effectLst/>
              <a:latin typeface="Myriad Web Pro"/>
            </a:endParaRPr>
          </a:p>
        </p:txBody>
      </p:sp>
    </p:spTree>
    <p:extLst>
      <p:ext uri="{BB962C8B-B14F-4D97-AF65-F5344CB8AC3E}">
        <p14:creationId xmlns:p14="http://schemas.microsoft.com/office/powerpoint/2010/main" val="1386282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434645" y="508570"/>
            <a:ext cx="6223910" cy="656809"/>
          </a:xfrm>
          <a:prstGeom prst="rect">
            <a:avLst/>
          </a:prstGeom>
        </p:spPr>
        <p:txBody>
          <a:bodyPr anchor="b" anchorCtr="0">
            <a:no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fontAlgn="auto">
              <a:spcAft>
                <a:spcPts val="0"/>
              </a:spcAft>
              <a:defRPr/>
            </a:pPr>
            <a:br>
              <a:rPr lang="en-US" sz="3600" dirty="0">
                <a:ln w="900" cmpd="sng">
                  <a:solidFill>
                    <a:schemeClr val="accent1">
                      <a:satMod val="190000"/>
                      <a:alpha val="55000"/>
                    </a:schemeClr>
                  </a:solidFill>
                  <a:prstDash val="solid"/>
                </a:ln>
                <a:solidFill>
                  <a:srgbClr val="0039A6"/>
                </a:solidFill>
              </a:rPr>
            </a:br>
            <a:r>
              <a:rPr lang="en-US" sz="3000" b="0" dirty="0">
                <a:solidFill>
                  <a:srgbClr val="0039A6"/>
                </a:solidFill>
                <a:latin typeface="Century Gothic" panose="020B0502020202020204" pitchFamily="34" charset="0"/>
              </a:rPr>
              <a:t>Public Health Core Sciences</a:t>
            </a:r>
          </a:p>
        </p:txBody>
      </p:sp>
      <p:cxnSp>
        <p:nvCxnSpPr>
          <p:cNvPr id="5" name="Straight Connector 4"/>
          <p:cNvCxnSpPr/>
          <p:nvPr/>
        </p:nvCxnSpPr>
        <p:spPr>
          <a:xfrm>
            <a:off x="596577" y="12192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pic>
        <p:nvPicPr>
          <p:cNvPr id="2" name="Picture 1" descr="Public Health 101 Series image surrounded by icons representing prevention effectiveness, epidemiology, laboratory, informatics, and surveillance." title="Public Health Core Scienc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219200"/>
            <a:ext cx="5806240" cy="5047254"/>
          </a:xfrm>
          <a:prstGeom prst="rect">
            <a:avLst/>
          </a:prstGeom>
        </p:spPr>
      </p:pic>
      <p:sp>
        <p:nvSpPr>
          <p:cNvPr id="3" name="Slide Number Placeholder 2"/>
          <p:cNvSpPr>
            <a:spLocks noGrp="1"/>
          </p:cNvSpPr>
          <p:nvPr>
            <p:ph type="sldNum" sz="quarter" idx="12"/>
          </p:nvPr>
        </p:nvSpPr>
        <p:spPr/>
        <p:txBody>
          <a:bodyPr/>
          <a:lstStyle/>
          <a:p>
            <a:pPr algn="r">
              <a:defRPr/>
            </a:pPr>
            <a:fld id="{07D65CA8-24BD-4619-B65A-9A6DFCCF4B56}" type="slidenum">
              <a:rPr lang="en-US" smtClean="0"/>
              <a:pPr algn="r">
                <a:defRPr/>
              </a:pPr>
              <a:t>46</a:t>
            </a:fld>
            <a:endParaRPr lang="en-US" dirty="0"/>
          </a:p>
        </p:txBody>
      </p:sp>
    </p:spTree>
    <p:extLst>
      <p:ext uri="{BB962C8B-B14F-4D97-AF65-F5344CB8AC3E}">
        <p14:creationId xmlns:p14="http://schemas.microsoft.com/office/powerpoint/2010/main" val="33006566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3568" y="2209800"/>
            <a:ext cx="7433481" cy="3276601"/>
          </a:xfrm>
        </p:spPr>
        <p:txBody>
          <a:bodyPr/>
          <a:lstStyle/>
          <a:p>
            <a:pPr>
              <a:buClr>
                <a:srgbClr val="0039A6"/>
              </a:buClr>
              <a:buFont typeface="Arial" panose="020B0604020202020204" pitchFamily="34" charset="0"/>
              <a:buChar char="•"/>
            </a:pPr>
            <a:r>
              <a:rPr lang="en-US" sz="2000" b="0" dirty="0">
                <a:solidFill>
                  <a:srgbClr val="0039A6"/>
                </a:solidFill>
                <a:latin typeface="Century Gothic" panose="020B0502020202020204" pitchFamily="34" charset="0"/>
              </a:rPr>
              <a:t>describe the purpose of public health</a:t>
            </a:r>
          </a:p>
          <a:p>
            <a:pPr>
              <a:buClr>
                <a:srgbClr val="0039A6"/>
              </a:buClr>
              <a:buFont typeface="Arial" panose="020B0604020202020204" pitchFamily="34" charset="0"/>
              <a:buChar char="•"/>
            </a:pPr>
            <a:r>
              <a:rPr lang="en-US" sz="2000" b="0" dirty="0">
                <a:solidFill>
                  <a:srgbClr val="0039A6"/>
                </a:solidFill>
                <a:latin typeface="Century Gothic" panose="020B0502020202020204" pitchFamily="34" charset="0"/>
              </a:rPr>
              <a:t>define key terms used in public health</a:t>
            </a:r>
          </a:p>
          <a:p>
            <a:pPr>
              <a:buClr>
                <a:srgbClr val="0039A6"/>
              </a:buClr>
              <a:buFont typeface="Arial" panose="020B0604020202020204" pitchFamily="34" charset="0"/>
              <a:buChar char="•"/>
            </a:pPr>
            <a:r>
              <a:rPr lang="en-US" sz="2000" b="0" dirty="0">
                <a:solidFill>
                  <a:srgbClr val="0039A6"/>
                </a:solidFill>
                <a:latin typeface="Century Gothic" panose="020B0502020202020204" pitchFamily="34" charset="0"/>
              </a:rPr>
              <a:t>identify prominent events in the history of public health</a:t>
            </a:r>
          </a:p>
          <a:p>
            <a:pPr>
              <a:buClr>
                <a:srgbClr val="0039A6"/>
              </a:buClr>
              <a:buFont typeface="Arial" panose="020B0604020202020204" pitchFamily="34" charset="0"/>
              <a:buChar char="•"/>
            </a:pPr>
            <a:r>
              <a:rPr lang="en-US" sz="2000" b="0" dirty="0">
                <a:solidFill>
                  <a:srgbClr val="0039A6"/>
                </a:solidFill>
                <a:latin typeface="Century Gothic" panose="020B0502020202020204" pitchFamily="34" charset="0"/>
              </a:rPr>
              <a:t>recognize the core public health functions and services </a:t>
            </a:r>
          </a:p>
          <a:p>
            <a:pPr>
              <a:buClr>
                <a:srgbClr val="0039A6"/>
              </a:buClr>
              <a:buFont typeface="Arial" panose="020B0604020202020204" pitchFamily="34" charset="0"/>
              <a:buChar char="•"/>
            </a:pPr>
            <a:r>
              <a:rPr lang="en-US" sz="2000" b="0" dirty="0">
                <a:solidFill>
                  <a:srgbClr val="0039A6"/>
                </a:solidFill>
                <a:latin typeface="Century Gothic" panose="020B0502020202020204" pitchFamily="34" charset="0"/>
              </a:rPr>
              <a:t>describe the role of different stakeholders in the field of public health</a:t>
            </a:r>
          </a:p>
          <a:p>
            <a:pPr>
              <a:buClr>
                <a:srgbClr val="0039A6"/>
              </a:buClr>
              <a:buFont typeface="Arial" panose="020B0604020202020204" pitchFamily="34" charset="0"/>
              <a:buChar char="•"/>
            </a:pPr>
            <a:r>
              <a:rPr lang="en-US" sz="2000" b="0" dirty="0">
                <a:solidFill>
                  <a:srgbClr val="0039A6"/>
                </a:solidFill>
                <a:latin typeface="Century Gothic" panose="020B0502020202020204" pitchFamily="34" charset="0"/>
              </a:rPr>
              <a:t>list some determinants of health</a:t>
            </a:r>
          </a:p>
          <a:p>
            <a:pPr>
              <a:buClr>
                <a:srgbClr val="0039A6"/>
              </a:buClr>
              <a:buFont typeface="Arial" panose="020B0604020202020204" pitchFamily="34" charset="0"/>
              <a:buChar char="•"/>
            </a:pPr>
            <a:r>
              <a:rPr lang="en-US" sz="2000" b="0" dirty="0">
                <a:solidFill>
                  <a:srgbClr val="0039A6"/>
                </a:solidFill>
                <a:latin typeface="Century Gothic" panose="020B0502020202020204" pitchFamily="34" charset="0"/>
              </a:rPr>
              <a:t>recognize how individual determinants of health affect population health</a:t>
            </a:r>
          </a:p>
        </p:txBody>
      </p:sp>
      <p:sp>
        <p:nvSpPr>
          <p:cNvPr id="9" name="Title 1"/>
          <p:cNvSpPr txBox="1">
            <a:spLocks/>
          </p:cNvSpPr>
          <p:nvPr/>
        </p:nvSpPr>
        <p:spPr>
          <a:xfrm>
            <a:off x="580895" y="1658352"/>
            <a:ext cx="8043081" cy="396081"/>
          </a:xfrm>
          <a:prstGeom prst="rect">
            <a:avLst/>
          </a:prstGeom>
        </p:spPr>
        <p:txBody>
          <a:bodyPr anchor="b" anchorCtr="0"/>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algn="l" fontAlgn="auto">
              <a:spcAft>
                <a:spcPts val="0"/>
              </a:spcAft>
            </a:pPr>
            <a:r>
              <a:rPr lang="en-US" sz="2400" b="0" dirty="0">
                <a:solidFill>
                  <a:srgbClr val="0039A6"/>
                </a:solidFill>
                <a:latin typeface="Century Gothic" panose="020B0502020202020204" pitchFamily="34" charset="0"/>
              </a:rPr>
              <a:t>During this course, you learned to</a:t>
            </a:r>
            <a:endParaRPr lang="en-US" sz="2400" dirty="0">
              <a:solidFill>
                <a:srgbClr val="0039A6"/>
              </a:solidFill>
              <a:latin typeface="Century Gothic" panose="020B0502020202020204" pitchFamily="34" charset="0"/>
            </a:endParaRPr>
          </a:p>
        </p:txBody>
      </p:sp>
      <p:sp>
        <p:nvSpPr>
          <p:cNvPr id="10" name="TextBox 9"/>
          <p:cNvSpPr txBox="1"/>
          <p:nvPr/>
        </p:nvSpPr>
        <p:spPr>
          <a:xfrm>
            <a:off x="477156" y="713538"/>
            <a:ext cx="8250561" cy="553998"/>
          </a:xfrm>
          <a:prstGeom prst="rect">
            <a:avLst/>
          </a:prstGeom>
          <a:noFill/>
          <a:ln w="19050">
            <a:noFill/>
          </a:ln>
        </p:spPr>
        <p:txBody>
          <a:bodyPr wrap="square" rtlCol="0">
            <a:spAutoFit/>
          </a:bodyPr>
          <a:lstStyle/>
          <a:p>
            <a:pPr algn="ctr"/>
            <a:r>
              <a:rPr lang="en-US" sz="3000" dirty="0">
                <a:solidFill>
                  <a:srgbClr val="0039A6"/>
                </a:solidFill>
                <a:effectLst/>
                <a:latin typeface="Century Gothic" panose="020B0502020202020204" pitchFamily="34" charset="0"/>
              </a:rPr>
              <a:t>Course Summary</a:t>
            </a:r>
          </a:p>
        </p:txBody>
      </p:sp>
      <p:cxnSp>
        <p:nvCxnSpPr>
          <p:cNvPr id="6" name="Straight Connector 5"/>
          <p:cNvCxnSpPr/>
          <p:nvPr/>
        </p:nvCxnSpPr>
        <p:spPr>
          <a:xfrm>
            <a:off x="596577" y="1274385"/>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7" name="Slide Number Placeholder 1"/>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A420517B-503E-44E1-A5A3-88F773F5D377}" type="slidenum">
              <a:rPr lang="en-US" sz="1400" smtClean="0">
                <a:effectLst/>
                <a:latin typeface="Myriad Web Pro"/>
              </a:rPr>
              <a:pPr algn="r">
                <a:defRPr/>
              </a:pPr>
              <a:t>47</a:t>
            </a:fld>
            <a:endParaRPr lang="en-US" sz="1400" dirty="0">
              <a:effectLst/>
              <a:latin typeface="Myriad Web Pro"/>
            </a:endParaRPr>
          </a:p>
        </p:txBody>
      </p:sp>
    </p:spTree>
    <p:extLst>
      <p:ext uri="{BB962C8B-B14F-4D97-AF65-F5344CB8AC3E}">
        <p14:creationId xmlns:p14="http://schemas.microsoft.com/office/powerpoint/2010/main" val="1681169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2293938"/>
            <a:ext cx="8229600" cy="1143000"/>
          </a:xfrm>
        </p:spPr>
        <p:txBody>
          <a:bodyPr/>
          <a:lstStyle/>
          <a:p>
            <a:r>
              <a:rPr lang="en-US" sz="4400" dirty="0"/>
              <a:t>QUESTIONS?</a:t>
            </a:r>
          </a:p>
        </p:txBody>
      </p:sp>
      <p:sp>
        <p:nvSpPr>
          <p:cNvPr id="3" name="Slide Number Placeholder 2"/>
          <p:cNvSpPr>
            <a:spLocks noGrp="1"/>
          </p:cNvSpPr>
          <p:nvPr>
            <p:ph type="sldNum" sz="quarter" idx="12"/>
          </p:nvPr>
        </p:nvSpPr>
        <p:spPr/>
        <p:txBody>
          <a:bodyPr/>
          <a:lstStyle/>
          <a:p>
            <a:pPr algn="r">
              <a:defRPr/>
            </a:pPr>
            <a:fld id="{B8477CA6-37AB-49C2-B88B-8C89FDB7A7DF}" type="slidenum">
              <a:rPr lang="en-US" smtClean="0"/>
              <a:pPr algn="r">
                <a:defRPr/>
              </a:pPr>
              <a:t>48</a:t>
            </a:fld>
            <a:endParaRPr lang="en-US" dirty="0"/>
          </a:p>
        </p:txBody>
      </p:sp>
    </p:spTree>
    <p:extLst>
      <p:ext uri="{BB962C8B-B14F-4D97-AF65-F5344CB8AC3E}">
        <p14:creationId xmlns:p14="http://schemas.microsoft.com/office/powerpoint/2010/main" val="12555949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sz="4400" dirty="0"/>
              <a:t>QUESTIONS?</a:t>
            </a:r>
          </a:p>
        </p:txBody>
      </p:sp>
      <p:sp>
        <p:nvSpPr>
          <p:cNvPr id="3" name="Slide Number Placeholder 2"/>
          <p:cNvSpPr>
            <a:spLocks noGrp="1"/>
          </p:cNvSpPr>
          <p:nvPr>
            <p:ph type="sldNum" sz="quarter" idx="12"/>
          </p:nvPr>
        </p:nvSpPr>
        <p:spPr/>
        <p:txBody>
          <a:bodyPr/>
          <a:lstStyle/>
          <a:p>
            <a:pPr algn="r">
              <a:defRPr/>
            </a:pPr>
            <a:fld id="{B8477CA6-37AB-49C2-B88B-8C89FDB7A7DF}" type="slidenum">
              <a:rPr lang="en-US" smtClean="0"/>
              <a:pPr algn="r">
                <a:defRPr/>
              </a:pPr>
              <a:t>49</a:t>
            </a:fld>
            <a:endParaRPr lang="en-US" dirty="0"/>
          </a:p>
        </p:txBody>
      </p:sp>
      <p:sp>
        <p:nvSpPr>
          <p:cNvPr id="4" name="Content Placeholder 8">
            <a:extLst>
              <a:ext uri="{FF2B5EF4-FFF2-40B4-BE49-F238E27FC236}">
                <a16:creationId xmlns:a16="http://schemas.microsoft.com/office/drawing/2014/main" id="{3B94FA8F-755A-4BD2-831E-FE3542EBD26E}"/>
              </a:ext>
            </a:extLst>
          </p:cNvPr>
          <p:cNvSpPr>
            <a:spLocks noGrp="1"/>
          </p:cNvSpPr>
          <p:nvPr>
            <p:ph idx="1"/>
          </p:nvPr>
        </p:nvSpPr>
        <p:spPr>
          <a:xfrm>
            <a:off x="449181" y="1828800"/>
            <a:ext cx="4275219" cy="2133600"/>
          </a:xfrm>
        </p:spPr>
        <p:txBody>
          <a:bodyPr>
            <a:noAutofit/>
          </a:bodyPr>
          <a:lstStyle/>
          <a:p>
            <a:pPr marL="0" indent="0">
              <a:spcAft>
                <a:spcPts val="1000"/>
              </a:spcAft>
              <a:buNone/>
            </a:pPr>
            <a:r>
              <a:rPr lang="en-US" sz="1400" u="sng" dirty="0">
                <a:effectLst/>
                <a:ea typeface="Times New Roman" panose="02020603050405020304" pitchFamily="18" charset="0"/>
                <a:cs typeface="Arial" panose="020B0604020202020204" pitchFamily="34" charset="0"/>
              </a:rPr>
              <a:t>Public health is defined as:</a:t>
            </a:r>
          </a:p>
          <a:p>
            <a:pPr>
              <a:spcAft>
                <a:spcPts val="1000"/>
              </a:spcAft>
              <a:buFont typeface="+mj-lt"/>
              <a:buAutoNum type="alphaUcPeriod"/>
            </a:pPr>
            <a:r>
              <a:rPr lang="en-US" sz="1400" dirty="0">
                <a:effectLst/>
                <a:latin typeface="Calibri" panose="020F0502020204030204" pitchFamily="34" charset="0"/>
                <a:ea typeface="Calibri" panose="020F0502020204030204" pitchFamily="34" charset="0"/>
                <a:cs typeface="Calibri" panose="020F0502020204030204" pitchFamily="34" charset="0"/>
              </a:rPr>
              <a:t>The science and art of preventing disease and prolonging life.</a:t>
            </a:r>
          </a:p>
          <a:p>
            <a:pPr>
              <a:spcAft>
                <a:spcPts val="1000"/>
              </a:spcAft>
              <a:buFont typeface="+mj-lt"/>
              <a:buAutoNum type="alphaUcPeriod"/>
            </a:pPr>
            <a:r>
              <a:rPr lang="en-US" sz="1400" dirty="0">
                <a:effectLst/>
                <a:latin typeface="Calibri" panose="020F0502020204030204" pitchFamily="34" charset="0"/>
                <a:ea typeface="Calibri" panose="020F0502020204030204" pitchFamily="34" charset="0"/>
                <a:cs typeface="Calibri" panose="020F0502020204030204" pitchFamily="34" charset="0"/>
              </a:rPr>
              <a:t>The science of diagnosing and treating diseases.</a:t>
            </a:r>
          </a:p>
          <a:p>
            <a:pPr>
              <a:spcAft>
                <a:spcPts val="1000"/>
              </a:spcAft>
              <a:buFont typeface="+mj-lt"/>
              <a:buAutoNum type="alphaUcPeriod"/>
            </a:pPr>
            <a:r>
              <a:rPr lang="en-US" sz="1400" dirty="0">
                <a:effectLst/>
                <a:latin typeface="Calibri" panose="020F0502020204030204" pitchFamily="34" charset="0"/>
                <a:ea typeface="Calibri" panose="020F0502020204030204" pitchFamily="34" charset="0"/>
                <a:cs typeface="Calibri" panose="020F0502020204030204" pitchFamily="34" charset="0"/>
              </a:rPr>
              <a:t>The art of individual patient care.</a:t>
            </a:r>
          </a:p>
          <a:p>
            <a:pPr>
              <a:buFont typeface="+mj-lt"/>
              <a:buAutoNum type="alphaUcPeriod"/>
            </a:pPr>
            <a:r>
              <a:rPr lang="en-US" sz="1400" dirty="0">
                <a:effectLst/>
                <a:ea typeface="Times New Roman" panose="02020603050405020304" pitchFamily="18" charset="0"/>
                <a:cs typeface="Arial" panose="020B0604020202020204" pitchFamily="34" charset="0"/>
              </a:rPr>
              <a:t>The study of medicine</a:t>
            </a:r>
            <a:endParaRPr lang="en-US" sz="1050" dirty="0">
              <a:solidFill>
                <a:srgbClr val="0039A6"/>
              </a:solidFill>
            </a:endParaRPr>
          </a:p>
        </p:txBody>
      </p:sp>
      <p:sp>
        <p:nvSpPr>
          <p:cNvPr id="5" name="Title 1">
            <a:extLst>
              <a:ext uri="{FF2B5EF4-FFF2-40B4-BE49-F238E27FC236}">
                <a16:creationId xmlns:a16="http://schemas.microsoft.com/office/drawing/2014/main" id="{37F7DA5B-3824-49A3-8321-97DB9A5991DB}"/>
              </a:ext>
            </a:extLst>
          </p:cNvPr>
          <p:cNvSpPr txBox="1">
            <a:spLocks/>
          </p:cNvSpPr>
          <p:nvPr/>
        </p:nvSpPr>
        <p:spPr>
          <a:xfrm>
            <a:off x="425020" y="457200"/>
            <a:ext cx="8229600" cy="1143000"/>
          </a:xfrm>
          <a:prstGeom prst="rect">
            <a:avLst/>
          </a:prstGeom>
        </p:spPr>
        <p:txBody>
          <a:bodyPr anchor="b"/>
          <a:lstStyle>
            <a:lvl1pPr algn="ctr" defTabSz="914400" rtl="0" eaLnBrk="1" latinLnBrk="0" hangingPunct="1">
              <a:spcBef>
                <a:spcPct val="0"/>
              </a:spcBef>
              <a:buNone/>
              <a:defRPr sz="2800" b="1" kern="1200">
                <a:solidFill>
                  <a:schemeClr val="tx1"/>
                </a:solidFill>
                <a:latin typeface="+mj-lt"/>
                <a:ea typeface="+mj-ea"/>
                <a:cs typeface="+mj-cs"/>
              </a:defRPr>
            </a:lvl1pPr>
          </a:lstStyle>
          <a:p>
            <a:pPr fontAlgn="auto">
              <a:spcAft>
                <a:spcPts val="0"/>
              </a:spcAft>
            </a:pPr>
            <a:r>
              <a:rPr lang="en-US" dirty="0">
                <a:effectLst/>
              </a:rPr>
              <a:t>Topic 1: Public Health Definition and Key Terms</a:t>
            </a:r>
          </a:p>
        </p:txBody>
      </p:sp>
      <p:sp>
        <p:nvSpPr>
          <p:cNvPr id="6" name="Content Placeholder 8">
            <a:extLst>
              <a:ext uri="{FF2B5EF4-FFF2-40B4-BE49-F238E27FC236}">
                <a16:creationId xmlns:a16="http://schemas.microsoft.com/office/drawing/2014/main" id="{20839F0B-EA02-4483-B0B5-F37E0AE35F12}"/>
              </a:ext>
            </a:extLst>
          </p:cNvPr>
          <p:cNvSpPr txBox="1">
            <a:spLocks/>
          </p:cNvSpPr>
          <p:nvPr/>
        </p:nvSpPr>
        <p:spPr>
          <a:xfrm>
            <a:off x="4648200" y="1828800"/>
            <a:ext cx="4275219" cy="3886200"/>
          </a:xfrm>
          <a:prstGeom prst="rect">
            <a:avLst/>
          </a:prstGeom>
        </p:spPr>
        <p:txBody>
          <a:bodyPr>
            <a:noAutofit/>
          </a:bodyPr>
          <a:lstStyle>
            <a:lvl1pPr marL="342900" indent="-342900" algn="l" defTabSz="914400" rtl="0" eaLnBrk="1" latinLnBrk="0" hangingPunct="1">
              <a:spcBef>
                <a:spcPct val="20000"/>
              </a:spcBef>
              <a:buClr>
                <a:schemeClr val="tx1"/>
              </a:buClr>
              <a:buSzPct val="70000"/>
              <a:buFont typeface="Wingdings" pitchFamily="2" charset="2"/>
              <a:buChar char="q"/>
              <a:defRPr sz="2400" b="1" kern="1200">
                <a:solidFill>
                  <a:srgbClr val="000000"/>
                </a:solidFill>
                <a:latin typeface="+mn-lt"/>
                <a:ea typeface="+mn-ea"/>
                <a:cs typeface="+mn-cs"/>
              </a:defRPr>
            </a:lvl1pPr>
            <a:lvl2pPr marL="742950" indent="-285750" algn="l" defTabSz="914400" rtl="0" eaLnBrk="1" latinLnBrk="0" hangingPunct="1">
              <a:spcBef>
                <a:spcPct val="20000"/>
              </a:spcBef>
              <a:buFont typeface="Arial" pitchFamily="34" charset="0"/>
              <a:buChar char="–"/>
              <a:defRPr lang="en-US" sz="2000" kern="1200" dirty="0" smtClean="0">
                <a:solidFill>
                  <a:srgbClr val="00000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1000"/>
              </a:spcAft>
              <a:buNone/>
            </a:pPr>
            <a:r>
              <a:rPr lang="en-US" sz="1400" u="sng" dirty="0">
                <a:effectLst/>
                <a:ea typeface="Times New Roman" panose="02020603050405020304" pitchFamily="18" charset="0"/>
                <a:cs typeface="Arial" panose="020B0604020202020204" pitchFamily="34" charset="0"/>
              </a:rPr>
              <a:t>Which organization states that public health aims to provide maximum benefit for the largest number of people?</a:t>
            </a:r>
            <a:endParaRPr lang="en-US" sz="1400" u="sng" dirty="0">
              <a:effectLst/>
              <a:latin typeface="Calibri" panose="020F0502020204030204" pitchFamily="34" charset="0"/>
              <a:ea typeface="Calibri" panose="020F0502020204030204" pitchFamily="34" charset="0"/>
              <a:cs typeface="Calibri" panose="020F0502020204030204" pitchFamily="34" charset="0"/>
            </a:endParaRPr>
          </a:p>
          <a:p>
            <a:pPr fontAlgn="auto">
              <a:spcAft>
                <a:spcPts val="1000"/>
              </a:spcAft>
              <a:buFont typeface="+mj-lt"/>
              <a:buAutoNum type="alphaUcPeriod"/>
            </a:pPr>
            <a:r>
              <a:rPr lang="en-US" sz="1400" dirty="0">
                <a:effectLst/>
                <a:latin typeface="Calibri" panose="020F0502020204030204" pitchFamily="34" charset="0"/>
                <a:ea typeface="Calibri" panose="020F0502020204030204" pitchFamily="34" charset="0"/>
                <a:cs typeface="Calibri" panose="020F0502020204030204" pitchFamily="34" charset="0"/>
              </a:rPr>
              <a:t>Centers for Disease Control and Prevention (CDC)</a:t>
            </a:r>
          </a:p>
          <a:p>
            <a:pPr fontAlgn="auto">
              <a:spcAft>
                <a:spcPts val="1000"/>
              </a:spcAft>
              <a:buFont typeface="+mj-lt"/>
              <a:buAutoNum type="alphaUcPeriod"/>
            </a:pPr>
            <a:r>
              <a:rPr lang="en-US" sz="1400" dirty="0">
                <a:effectLst/>
                <a:latin typeface="Calibri" panose="020F0502020204030204" pitchFamily="34" charset="0"/>
                <a:ea typeface="Calibri" panose="020F0502020204030204" pitchFamily="34" charset="0"/>
                <a:cs typeface="Calibri" panose="020F0502020204030204" pitchFamily="34" charset="0"/>
              </a:rPr>
              <a:t>World Health Organization (WHO)</a:t>
            </a:r>
          </a:p>
          <a:p>
            <a:pPr fontAlgn="auto">
              <a:spcAft>
                <a:spcPts val="1000"/>
              </a:spcAft>
              <a:buFont typeface="+mj-lt"/>
              <a:buAutoNum type="alphaUcPeriod"/>
            </a:pPr>
            <a:r>
              <a:rPr lang="en-US" sz="1400" dirty="0">
                <a:effectLst/>
                <a:latin typeface="Calibri" panose="020F0502020204030204" pitchFamily="34" charset="0"/>
                <a:ea typeface="Calibri" panose="020F0502020204030204" pitchFamily="34" charset="0"/>
                <a:cs typeface="Calibri" panose="020F0502020204030204" pitchFamily="34" charset="0"/>
              </a:rPr>
              <a:t>Institute of Medicine (IOM)</a:t>
            </a:r>
          </a:p>
          <a:p>
            <a:pPr fontAlgn="auto">
              <a:spcAft>
                <a:spcPts val="1000"/>
              </a:spcAft>
              <a:buFont typeface="+mj-lt"/>
              <a:buAutoNum type="alphaUcPeriod"/>
            </a:pPr>
            <a:r>
              <a:rPr lang="en-US" sz="1400" dirty="0">
                <a:effectLst/>
                <a:latin typeface="Calibri" panose="020F0502020204030204" pitchFamily="34" charset="0"/>
                <a:ea typeface="Calibri" panose="020F0502020204030204" pitchFamily="34" charset="0"/>
                <a:cs typeface="Calibri" panose="020F0502020204030204" pitchFamily="34" charset="0"/>
              </a:rPr>
              <a:t>American Medical Association (AMA)</a:t>
            </a:r>
          </a:p>
        </p:txBody>
      </p:sp>
      <p:sp>
        <p:nvSpPr>
          <p:cNvPr id="7" name="Content Placeholder 8">
            <a:extLst>
              <a:ext uri="{FF2B5EF4-FFF2-40B4-BE49-F238E27FC236}">
                <a16:creationId xmlns:a16="http://schemas.microsoft.com/office/drawing/2014/main" id="{02EAA42E-DF32-42F9-8114-3C365C485EE5}"/>
              </a:ext>
            </a:extLst>
          </p:cNvPr>
          <p:cNvSpPr txBox="1">
            <a:spLocks/>
          </p:cNvSpPr>
          <p:nvPr/>
        </p:nvSpPr>
        <p:spPr>
          <a:xfrm>
            <a:off x="1739152" y="4114800"/>
            <a:ext cx="5414209" cy="4073525"/>
          </a:xfrm>
          <a:prstGeom prst="rect">
            <a:avLst/>
          </a:prstGeom>
        </p:spPr>
        <p:txBody>
          <a:bodyPr>
            <a:noAutofit/>
          </a:bodyPr>
          <a:lstStyle>
            <a:lvl1pPr marL="342900" indent="-342900" algn="l" defTabSz="914400" rtl="0" eaLnBrk="1" latinLnBrk="0" hangingPunct="1">
              <a:spcBef>
                <a:spcPct val="20000"/>
              </a:spcBef>
              <a:buClr>
                <a:schemeClr val="tx1"/>
              </a:buClr>
              <a:buSzPct val="70000"/>
              <a:buFont typeface="Wingdings" pitchFamily="2" charset="2"/>
              <a:buChar char="q"/>
              <a:defRPr sz="2400" b="1" kern="1200">
                <a:solidFill>
                  <a:srgbClr val="000000"/>
                </a:solidFill>
                <a:latin typeface="+mn-lt"/>
                <a:ea typeface="+mn-ea"/>
                <a:cs typeface="+mn-cs"/>
              </a:defRPr>
            </a:lvl1pPr>
            <a:lvl2pPr marL="742950" indent="-285750" algn="l" defTabSz="914400" rtl="0" eaLnBrk="1" latinLnBrk="0" hangingPunct="1">
              <a:spcBef>
                <a:spcPct val="20000"/>
              </a:spcBef>
              <a:buFont typeface="Arial" pitchFamily="34" charset="0"/>
              <a:buChar char="–"/>
              <a:defRPr lang="en-US" sz="2000" kern="1200" dirty="0" smtClean="0">
                <a:solidFill>
                  <a:srgbClr val="00000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1000"/>
              </a:spcAft>
              <a:buNone/>
            </a:pPr>
            <a:r>
              <a:rPr lang="en-US" sz="1400" u="sng" dirty="0">
                <a:effectLst/>
                <a:ea typeface="Times New Roman" panose="02020603050405020304" pitchFamily="18" charset="0"/>
                <a:cs typeface="Arial" panose="020B0604020202020204" pitchFamily="34" charset="0"/>
              </a:rPr>
              <a:t>Which term refers to the occurrence of cases of illness clearly in excess of normal expectancy?</a:t>
            </a:r>
            <a:endParaRPr lang="en-US" sz="1400" u="sng" dirty="0">
              <a:effectLst/>
              <a:latin typeface="Calibri" panose="020F0502020204030204" pitchFamily="34" charset="0"/>
              <a:ea typeface="Calibri" panose="020F0502020204030204" pitchFamily="34" charset="0"/>
              <a:cs typeface="Calibri" panose="020F0502020204030204" pitchFamily="34" charset="0"/>
            </a:endParaRPr>
          </a:p>
          <a:p>
            <a:pPr fontAlgn="auto">
              <a:spcAft>
                <a:spcPts val="1000"/>
              </a:spcAft>
              <a:buFont typeface="+mj-lt"/>
              <a:buAutoNum type="alphaUcPeriod"/>
            </a:pPr>
            <a:r>
              <a:rPr lang="en-US" sz="1400" dirty="0">
                <a:effectLst/>
                <a:latin typeface="Calibri" panose="020F0502020204030204" pitchFamily="34" charset="0"/>
                <a:ea typeface="Calibri" panose="020F0502020204030204" pitchFamily="34" charset="0"/>
                <a:cs typeface="Calibri" panose="020F0502020204030204" pitchFamily="34" charset="0"/>
              </a:rPr>
              <a:t>Pandemic</a:t>
            </a:r>
          </a:p>
          <a:p>
            <a:pPr fontAlgn="auto">
              <a:spcAft>
                <a:spcPts val="1000"/>
              </a:spcAft>
              <a:buFont typeface="+mj-lt"/>
              <a:buAutoNum type="alphaUcPeriod"/>
            </a:pPr>
            <a:r>
              <a:rPr lang="en-US" sz="1400" dirty="0">
                <a:effectLst/>
                <a:latin typeface="Calibri" panose="020F0502020204030204" pitchFamily="34" charset="0"/>
                <a:ea typeface="Calibri" panose="020F0502020204030204" pitchFamily="34" charset="0"/>
                <a:cs typeface="Calibri" panose="020F0502020204030204" pitchFamily="34" charset="0"/>
              </a:rPr>
              <a:t>Epidemic</a:t>
            </a:r>
          </a:p>
          <a:p>
            <a:pPr fontAlgn="auto">
              <a:spcAft>
                <a:spcPts val="1000"/>
              </a:spcAft>
              <a:buFont typeface="+mj-lt"/>
              <a:buAutoNum type="alphaUcPeriod"/>
            </a:pPr>
            <a:r>
              <a:rPr lang="en-US" sz="1400" dirty="0">
                <a:effectLst/>
                <a:latin typeface="Calibri" panose="020F0502020204030204" pitchFamily="34" charset="0"/>
                <a:ea typeface="Calibri" panose="020F0502020204030204" pitchFamily="34" charset="0"/>
                <a:cs typeface="Calibri" panose="020F0502020204030204" pitchFamily="34" charset="0"/>
              </a:rPr>
              <a:t>Endemic</a:t>
            </a:r>
          </a:p>
          <a:p>
            <a:pPr fontAlgn="auto">
              <a:spcAft>
                <a:spcPts val="1000"/>
              </a:spcAft>
              <a:buFont typeface="+mj-lt"/>
              <a:buAutoNum type="alphaUcPeriod"/>
            </a:pPr>
            <a:r>
              <a:rPr lang="en-US" sz="1400" dirty="0">
                <a:effectLst/>
                <a:latin typeface="Calibri" panose="020F0502020204030204" pitchFamily="34" charset="0"/>
                <a:ea typeface="Calibri" panose="020F0502020204030204" pitchFamily="34" charset="0"/>
                <a:cs typeface="Calibri" panose="020F0502020204030204" pitchFamily="34" charset="0"/>
              </a:rPr>
              <a:t>Sporadic</a:t>
            </a:r>
          </a:p>
        </p:txBody>
      </p:sp>
    </p:spTree>
    <p:extLst>
      <p:ext uri="{BB962C8B-B14F-4D97-AF65-F5344CB8AC3E}">
        <p14:creationId xmlns:p14="http://schemas.microsoft.com/office/powerpoint/2010/main" val="3570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9" presetClass="emph" presetSubtype="0" fill="hold" nodeType="clickEffect">
                                  <p:stCondLst>
                                    <p:cond delay="0"/>
                                  </p:stCondLst>
                                  <p:childTnLst>
                                    <p:animClr clrSpc="rgb" dir="cw">
                                      <p:cBhvr override="childStyle">
                                        <p:cTn id="28" dur="500" fill="hold"/>
                                        <p:tgtEl>
                                          <p:spTgt spid="4">
                                            <p:txEl>
                                              <p:pRg st="1" end="1"/>
                                            </p:txEl>
                                          </p:spTgt>
                                        </p:tgtEl>
                                        <p:attrNameLst>
                                          <p:attrName>style.color</p:attrName>
                                        </p:attrNameLst>
                                      </p:cBhvr>
                                      <p:to>
                                        <a:schemeClr val="accent2"/>
                                      </p:to>
                                    </p:animClr>
                                    <p:animClr clrSpc="rgb" dir="cw">
                                      <p:cBhvr>
                                        <p:cTn id="29" dur="500" fill="hold"/>
                                        <p:tgtEl>
                                          <p:spTgt spid="4">
                                            <p:txEl>
                                              <p:pRg st="1" end="1"/>
                                            </p:txEl>
                                          </p:spTgt>
                                        </p:tgtEl>
                                        <p:attrNameLst>
                                          <p:attrName>fillcolor</p:attrName>
                                        </p:attrNameLst>
                                      </p:cBhvr>
                                      <p:to>
                                        <a:schemeClr val="accent2"/>
                                      </p:to>
                                    </p:animClr>
                                    <p:set>
                                      <p:cBhvr>
                                        <p:cTn id="30" dur="500" fill="hold"/>
                                        <p:tgtEl>
                                          <p:spTgt spid="4">
                                            <p:txEl>
                                              <p:pRg st="1" end="1"/>
                                            </p:txEl>
                                          </p:spTgt>
                                        </p:tgtEl>
                                        <p:attrNameLst>
                                          <p:attrName>fill.type</p:attrName>
                                        </p:attrNameLst>
                                      </p:cBhvr>
                                      <p:to>
                                        <p:strVal val="solid"/>
                                      </p:to>
                                    </p:set>
                                    <p:set>
                                      <p:cBhvr>
                                        <p:cTn id="31" dur="500" fill="hold"/>
                                        <p:tgtEl>
                                          <p:spTgt spid="4">
                                            <p:txEl>
                                              <p:pRg st="1" end="1"/>
                                            </p:txEl>
                                          </p:spTgt>
                                        </p:tgtEl>
                                        <p:attrNameLst>
                                          <p:attrName>fill.on</p:attrName>
                                        </p:attrNameLst>
                                      </p:cBhvr>
                                      <p:to>
                                        <p:strVal val="true"/>
                                      </p:to>
                                    </p:se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6">
                                            <p:txEl>
                                              <p:pRg st="0" end="0"/>
                                            </p:txEl>
                                          </p:spTgt>
                                        </p:tgtEl>
                                        <p:attrNameLst>
                                          <p:attrName>style.visibility</p:attrName>
                                        </p:attrNameLst>
                                      </p:cBhvr>
                                      <p:to>
                                        <p:strVal val="visible"/>
                                      </p:to>
                                    </p:set>
                                    <p:anim calcmode="lin" valueType="num">
                                      <p:cBhvr additive="base">
                                        <p:cTn id="3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6">
                                            <p:txEl>
                                              <p:pRg st="0" end="0"/>
                                            </p:txEl>
                                          </p:spTgt>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6">
                                            <p:txEl>
                                              <p:pRg st="1" end="1"/>
                                            </p:txEl>
                                          </p:spTgt>
                                        </p:tgtEl>
                                        <p:attrNameLst>
                                          <p:attrName>style.visibility</p:attrName>
                                        </p:attrNameLst>
                                      </p:cBhvr>
                                      <p:to>
                                        <p:strVal val="visible"/>
                                      </p:to>
                                    </p:set>
                                    <p:anim calcmode="lin" valueType="num">
                                      <p:cBhvr additive="base">
                                        <p:cTn id="40"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6">
                                            <p:txEl>
                                              <p:pRg st="1" end="1"/>
                                            </p:txEl>
                                          </p:spTgt>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6">
                                            <p:txEl>
                                              <p:pRg st="2" end="2"/>
                                            </p:txEl>
                                          </p:spTgt>
                                        </p:tgtEl>
                                        <p:attrNameLst>
                                          <p:attrName>style.visibility</p:attrName>
                                        </p:attrNameLst>
                                      </p:cBhvr>
                                      <p:to>
                                        <p:strVal val="visible"/>
                                      </p:to>
                                    </p:set>
                                    <p:anim calcmode="lin" valueType="num">
                                      <p:cBhvr additive="base">
                                        <p:cTn id="44"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6">
                                            <p:txEl>
                                              <p:pRg st="2" end="2"/>
                                            </p:txEl>
                                          </p:spTgt>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6">
                                            <p:txEl>
                                              <p:pRg st="3" end="3"/>
                                            </p:txEl>
                                          </p:spTgt>
                                        </p:tgtEl>
                                        <p:attrNameLst>
                                          <p:attrName>style.visibility</p:attrName>
                                        </p:attrNameLst>
                                      </p:cBhvr>
                                      <p:to>
                                        <p:strVal val="visible"/>
                                      </p:to>
                                    </p:set>
                                    <p:anim calcmode="lin" valueType="num">
                                      <p:cBhvr additive="base">
                                        <p:cTn id="48"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6">
                                            <p:txEl>
                                              <p:pRg st="3" end="3"/>
                                            </p:txEl>
                                          </p:spTgt>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6">
                                            <p:txEl>
                                              <p:pRg st="4" end="4"/>
                                            </p:txEl>
                                          </p:spTgt>
                                        </p:tgtEl>
                                        <p:attrNameLst>
                                          <p:attrName>style.visibility</p:attrName>
                                        </p:attrNameLst>
                                      </p:cBhvr>
                                      <p:to>
                                        <p:strVal val="visible"/>
                                      </p:to>
                                    </p:set>
                                    <p:anim calcmode="lin" valueType="num">
                                      <p:cBhvr additive="base">
                                        <p:cTn id="52"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9" presetClass="emph" presetSubtype="0" fill="hold" nodeType="clickEffect">
                                  <p:stCondLst>
                                    <p:cond delay="0"/>
                                  </p:stCondLst>
                                  <p:childTnLst>
                                    <p:animClr clrSpc="rgb" dir="cw">
                                      <p:cBhvr override="childStyle">
                                        <p:cTn id="57" dur="500" fill="hold"/>
                                        <p:tgtEl>
                                          <p:spTgt spid="6">
                                            <p:txEl>
                                              <p:pRg st="2" end="2"/>
                                            </p:txEl>
                                          </p:spTgt>
                                        </p:tgtEl>
                                        <p:attrNameLst>
                                          <p:attrName>style.color</p:attrName>
                                        </p:attrNameLst>
                                      </p:cBhvr>
                                      <p:to>
                                        <a:schemeClr val="accent2"/>
                                      </p:to>
                                    </p:animClr>
                                    <p:animClr clrSpc="rgb" dir="cw">
                                      <p:cBhvr>
                                        <p:cTn id="58" dur="500" fill="hold"/>
                                        <p:tgtEl>
                                          <p:spTgt spid="6">
                                            <p:txEl>
                                              <p:pRg st="2" end="2"/>
                                            </p:txEl>
                                          </p:spTgt>
                                        </p:tgtEl>
                                        <p:attrNameLst>
                                          <p:attrName>fillcolor</p:attrName>
                                        </p:attrNameLst>
                                      </p:cBhvr>
                                      <p:to>
                                        <a:schemeClr val="accent2"/>
                                      </p:to>
                                    </p:animClr>
                                    <p:set>
                                      <p:cBhvr>
                                        <p:cTn id="59" dur="500" fill="hold"/>
                                        <p:tgtEl>
                                          <p:spTgt spid="6">
                                            <p:txEl>
                                              <p:pRg st="2" end="2"/>
                                            </p:txEl>
                                          </p:spTgt>
                                        </p:tgtEl>
                                        <p:attrNameLst>
                                          <p:attrName>fill.type</p:attrName>
                                        </p:attrNameLst>
                                      </p:cBhvr>
                                      <p:to>
                                        <p:strVal val="solid"/>
                                      </p:to>
                                    </p:set>
                                    <p:set>
                                      <p:cBhvr>
                                        <p:cTn id="60" dur="500" fill="hold"/>
                                        <p:tgtEl>
                                          <p:spTgt spid="6">
                                            <p:txEl>
                                              <p:pRg st="2" end="2"/>
                                            </p:txEl>
                                          </p:spTgt>
                                        </p:tgtEl>
                                        <p:attrNameLst>
                                          <p:attrName>fill.on</p:attrName>
                                        </p:attrNameLst>
                                      </p:cBhvr>
                                      <p:to>
                                        <p:strVal val="true"/>
                                      </p:to>
                                    </p:set>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7">
                                            <p:txEl>
                                              <p:pRg st="0" end="0"/>
                                            </p:txEl>
                                          </p:spTgt>
                                        </p:tgtEl>
                                        <p:attrNameLst>
                                          <p:attrName>style.visibility</p:attrName>
                                        </p:attrNameLst>
                                      </p:cBhvr>
                                      <p:to>
                                        <p:strVal val="visible"/>
                                      </p:to>
                                    </p:set>
                                    <p:anim calcmode="lin" valueType="num">
                                      <p:cBhvr additive="base">
                                        <p:cTn id="6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7">
                                            <p:txEl>
                                              <p:pRg st="0" end="0"/>
                                            </p:txEl>
                                          </p:spTgt>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7">
                                            <p:txEl>
                                              <p:pRg st="1" end="1"/>
                                            </p:txEl>
                                          </p:spTgt>
                                        </p:tgtEl>
                                        <p:attrNameLst>
                                          <p:attrName>style.visibility</p:attrName>
                                        </p:attrNameLst>
                                      </p:cBhvr>
                                      <p:to>
                                        <p:strVal val="visible"/>
                                      </p:to>
                                    </p:set>
                                    <p:anim calcmode="lin" valueType="num">
                                      <p:cBhvr additive="base">
                                        <p:cTn id="6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7">
                                            <p:txEl>
                                              <p:pRg st="1" end="1"/>
                                            </p:txEl>
                                          </p:spTgt>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7">
                                            <p:txEl>
                                              <p:pRg st="2" end="2"/>
                                            </p:txEl>
                                          </p:spTgt>
                                        </p:tgtEl>
                                        <p:attrNameLst>
                                          <p:attrName>style.visibility</p:attrName>
                                        </p:attrNameLst>
                                      </p:cBhvr>
                                      <p:to>
                                        <p:strVal val="visible"/>
                                      </p:to>
                                    </p:set>
                                    <p:anim calcmode="lin" valueType="num">
                                      <p:cBhvr additive="base">
                                        <p:cTn id="7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7">
                                            <p:txEl>
                                              <p:pRg st="2" end="2"/>
                                            </p:txEl>
                                          </p:spTgt>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7">
                                            <p:txEl>
                                              <p:pRg st="3" end="3"/>
                                            </p:txEl>
                                          </p:spTgt>
                                        </p:tgtEl>
                                        <p:attrNameLst>
                                          <p:attrName>style.visibility</p:attrName>
                                        </p:attrNameLst>
                                      </p:cBhvr>
                                      <p:to>
                                        <p:strVal val="visible"/>
                                      </p:to>
                                    </p:set>
                                    <p:anim calcmode="lin" valueType="num">
                                      <p:cBhvr additive="base">
                                        <p:cTn id="77"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7">
                                            <p:txEl>
                                              <p:pRg st="3" end="3"/>
                                            </p:txEl>
                                          </p:spTgt>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7">
                                            <p:txEl>
                                              <p:pRg st="4" end="4"/>
                                            </p:txEl>
                                          </p:spTgt>
                                        </p:tgtEl>
                                        <p:attrNameLst>
                                          <p:attrName>style.visibility</p:attrName>
                                        </p:attrNameLst>
                                      </p:cBhvr>
                                      <p:to>
                                        <p:strVal val="visible"/>
                                      </p:to>
                                    </p:set>
                                    <p:anim calcmode="lin" valueType="num">
                                      <p:cBhvr additive="base">
                                        <p:cTn id="8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19" presetClass="emph" presetSubtype="0" fill="hold" nodeType="clickEffect">
                                  <p:stCondLst>
                                    <p:cond delay="0"/>
                                  </p:stCondLst>
                                  <p:childTnLst>
                                    <p:animClr clrSpc="rgb" dir="cw">
                                      <p:cBhvr override="childStyle">
                                        <p:cTn id="86" dur="500" fill="hold"/>
                                        <p:tgtEl>
                                          <p:spTgt spid="7">
                                            <p:txEl>
                                              <p:pRg st="2" end="2"/>
                                            </p:txEl>
                                          </p:spTgt>
                                        </p:tgtEl>
                                        <p:attrNameLst>
                                          <p:attrName>style.color</p:attrName>
                                        </p:attrNameLst>
                                      </p:cBhvr>
                                      <p:to>
                                        <a:schemeClr val="accent2"/>
                                      </p:to>
                                    </p:animClr>
                                    <p:animClr clrSpc="rgb" dir="cw">
                                      <p:cBhvr>
                                        <p:cTn id="87" dur="500" fill="hold"/>
                                        <p:tgtEl>
                                          <p:spTgt spid="7">
                                            <p:txEl>
                                              <p:pRg st="2" end="2"/>
                                            </p:txEl>
                                          </p:spTgt>
                                        </p:tgtEl>
                                        <p:attrNameLst>
                                          <p:attrName>fillcolor</p:attrName>
                                        </p:attrNameLst>
                                      </p:cBhvr>
                                      <p:to>
                                        <a:schemeClr val="accent2"/>
                                      </p:to>
                                    </p:animClr>
                                    <p:set>
                                      <p:cBhvr>
                                        <p:cTn id="88" dur="500" fill="hold"/>
                                        <p:tgtEl>
                                          <p:spTgt spid="7">
                                            <p:txEl>
                                              <p:pRg st="2" end="2"/>
                                            </p:txEl>
                                          </p:spTgt>
                                        </p:tgtEl>
                                        <p:attrNameLst>
                                          <p:attrName>fill.type</p:attrName>
                                        </p:attrNameLst>
                                      </p:cBhvr>
                                      <p:to>
                                        <p:strVal val="solid"/>
                                      </p:to>
                                    </p:set>
                                    <p:set>
                                      <p:cBhvr>
                                        <p:cTn id="89" dur="500" fill="hold"/>
                                        <p:tgtEl>
                                          <p:spTgt spid="7">
                                            <p:txEl>
                                              <p:pRg st="2" end="2"/>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6" grpId="0" build="allAtOnce"/>
      <p:bldP spid="7"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71799" y="1524000"/>
            <a:ext cx="5486401" cy="1524000"/>
          </a:xfrm>
        </p:spPr>
        <p:txBody>
          <a:bodyPr/>
          <a:lstStyle/>
          <a:p>
            <a:pPr marL="0" indent="0">
              <a:buNone/>
            </a:pPr>
            <a:r>
              <a:rPr lang="en-US" sz="2200" b="0" dirty="0">
                <a:solidFill>
                  <a:srgbClr val="0039A6"/>
                </a:solidFill>
                <a:latin typeface="Century Gothic" panose="020B0502020202020204" pitchFamily="34" charset="0"/>
              </a:rPr>
              <a:t>“The science and art of preventing disease, prolonging life, and promoting health through the organized efforts and informed choices of society, organizations, public and private communities, and individuals.”</a:t>
            </a:r>
          </a:p>
          <a:p>
            <a:pPr marL="0" indent="0" algn="r">
              <a:buNone/>
            </a:pPr>
            <a:r>
              <a:rPr lang="en-US" b="0" dirty="0">
                <a:solidFill>
                  <a:srgbClr val="0039A6"/>
                </a:solidFill>
                <a:latin typeface="Century Gothic" panose="020B0502020202020204" pitchFamily="34" charset="0"/>
              </a:rPr>
              <a:t>—CEA Winslow</a:t>
            </a:r>
          </a:p>
        </p:txBody>
      </p:sp>
      <p:sp>
        <p:nvSpPr>
          <p:cNvPr id="10" name="TextBox 9"/>
          <p:cNvSpPr txBox="1"/>
          <p:nvPr/>
        </p:nvSpPr>
        <p:spPr>
          <a:xfrm>
            <a:off x="489717" y="541742"/>
            <a:ext cx="8197082" cy="553998"/>
          </a:xfrm>
          <a:prstGeom prst="rect">
            <a:avLst/>
          </a:prstGeom>
          <a:noFill/>
          <a:ln w="19050">
            <a:noFill/>
          </a:ln>
        </p:spPr>
        <p:txBody>
          <a:bodyPr wrap="square" rtlCol="0">
            <a:spAutoFit/>
          </a:bodyPr>
          <a:lstStyle/>
          <a:p>
            <a:pPr algn="ctr"/>
            <a:r>
              <a:rPr lang="en-US" sz="3000" dirty="0">
                <a:solidFill>
                  <a:srgbClr val="0039A6"/>
                </a:solidFill>
                <a:effectLst/>
                <a:latin typeface="Century Gothic" panose="020B0502020202020204" pitchFamily="34" charset="0"/>
              </a:rPr>
              <a:t>Public Health Defined</a:t>
            </a:r>
          </a:p>
        </p:txBody>
      </p:sp>
      <p:sp>
        <p:nvSpPr>
          <p:cNvPr id="7" name="TextBox 6"/>
          <p:cNvSpPr txBox="1"/>
          <p:nvPr/>
        </p:nvSpPr>
        <p:spPr>
          <a:xfrm>
            <a:off x="807784" y="4154241"/>
            <a:ext cx="1935416" cy="246221"/>
          </a:xfrm>
          <a:prstGeom prst="rect">
            <a:avLst/>
          </a:prstGeom>
          <a:noFill/>
        </p:spPr>
        <p:txBody>
          <a:bodyPr wrap="square" rtlCol="0">
            <a:spAutoFit/>
          </a:bodyPr>
          <a:lstStyle/>
          <a:p>
            <a:pPr algn="ctr"/>
            <a:r>
              <a:rPr lang="en-US" sz="1000" dirty="0">
                <a:effectLst/>
                <a:latin typeface="Arial" pitchFamily="34" charset="0"/>
                <a:cs typeface="Arial" pitchFamily="34" charset="0"/>
              </a:rPr>
              <a:t>Photo: IF Fisher and EL Fisk </a:t>
            </a:r>
          </a:p>
        </p:txBody>
      </p:sp>
      <p:cxnSp>
        <p:nvCxnSpPr>
          <p:cNvPr id="9" name="Straight Connector 8"/>
          <p:cNvCxnSpPr/>
          <p:nvPr/>
        </p:nvCxnSpPr>
        <p:spPr>
          <a:xfrm>
            <a:off x="555658" y="12192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57200" y="6232367"/>
            <a:ext cx="7787640" cy="246221"/>
          </a:xfrm>
          <a:prstGeom prst="rect">
            <a:avLst/>
          </a:prstGeom>
          <a:noFill/>
        </p:spPr>
        <p:txBody>
          <a:bodyPr wrap="square" rtlCol="0">
            <a:spAutoFit/>
          </a:bodyPr>
          <a:lstStyle/>
          <a:p>
            <a:r>
              <a:rPr lang="en-US" sz="1000" dirty="0">
                <a:effectLst/>
                <a:latin typeface="Arial" pitchFamily="34" charset="0"/>
                <a:cs typeface="Arial" pitchFamily="34" charset="0"/>
              </a:rPr>
              <a:t>Winslow CEA. The untilled field of public health. Mod Med 1920;2:183–91.</a:t>
            </a:r>
          </a:p>
        </p:txBody>
      </p:sp>
      <p:pic>
        <p:nvPicPr>
          <p:cNvPr id="4" name="Picture 2" descr="Photo of CEA Winslow." title="CEA Winsl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84" y="1524000"/>
            <a:ext cx="1800225" cy="2581275"/>
          </a:xfrm>
          <a:prstGeom prst="rect">
            <a:avLst/>
          </a:prstGeom>
          <a:noFill/>
          <a:ln w="222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1" name="Slide Number Placeholder 1"/>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A420517B-503E-44E1-A5A3-88F773F5D377}" type="slidenum">
              <a:rPr lang="en-US" sz="1400" smtClean="0">
                <a:effectLst/>
                <a:latin typeface="Myriad Web Pro"/>
              </a:rPr>
              <a:pPr algn="r">
                <a:defRPr/>
              </a:pPr>
              <a:t>5</a:t>
            </a:fld>
            <a:endParaRPr lang="en-US" sz="1400" dirty="0">
              <a:effectLst/>
              <a:latin typeface="Myriad Web Pro"/>
            </a:endParaRPr>
          </a:p>
        </p:txBody>
      </p:sp>
    </p:spTree>
    <p:extLst>
      <p:ext uri="{BB962C8B-B14F-4D97-AF65-F5344CB8AC3E}">
        <p14:creationId xmlns:p14="http://schemas.microsoft.com/office/powerpoint/2010/main" val="22915692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sz="4400" dirty="0"/>
              <a:t>QUESTIONS?</a:t>
            </a:r>
          </a:p>
        </p:txBody>
      </p:sp>
      <p:sp>
        <p:nvSpPr>
          <p:cNvPr id="3" name="Slide Number Placeholder 2"/>
          <p:cNvSpPr>
            <a:spLocks noGrp="1"/>
          </p:cNvSpPr>
          <p:nvPr>
            <p:ph type="sldNum" sz="quarter" idx="12"/>
          </p:nvPr>
        </p:nvSpPr>
        <p:spPr/>
        <p:txBody>
          <a:bodyPr/>
          <a:lstStyle/>
          <a:p>
            <a:pPr algn="r">
              <a:defRPr/>
            </a:pPr>
            <a:fld id="{B8477CA6-37AB-49C2-B88B-8C89FDB7A7DF}" type="slidenum">
              <a:rPr lang="en-US" smtClean="0"/>
              <a:pPr algn="r">
                <a:defRPr/>
              </a:pPr>
              <a:t>50</a:t>
            </a:fld>
            <a:endParaRPr lang="en-US" dirty="0"/>
          </a:p>
        </p:txBody>
      </p:sp>
      <p:sp>
        <p:nvSpPr>
          <p:cNvPr id="4" name="Content Placeholder 8">
            <a:extLst>
              <a:ext uri="{FF2B5EF4-FFF2-40B4-BE49-F238E27FC236}">
                <a16:creationId xmlns:a16="http://schemas.microsoft.com/office/drawing/2014/main" id="{3B94FA8F-755A-4BD2-831E-FE3542EBD26E}"/>
              </a:ext>
            </a:extLst>
          </p:cNvPr>
          <p:cNvSpPr>
            <a:spLocks noGrp="1"/>
          </p:cNvSpPr>
          <p:nvPr>
            <p:ph idx="1"/>
          </p:nvPr>
        </p:nvSpPr>
        <p:spPr>
          <a:xfrm>
            <a:off x="449182" y="1828800"/>
            <a:ext cx="4046620" cy="2133600"/>
          </a:xfrm>
        </p:spPr>
        <p:txBody>
          <a:bodyPr>
            <a:noAutofit/>
          </a:bodyPr>
          <a:lstStyle/>
          <a:p>
            <a:pPr marL="0" indent="0">
              <a:spcAft>
                <a:spcPts val="1000"/>
              </a:spcAft>
              <a:buNone/>
            </a:pPr>
            <a:r>
              <a:rPr lang="en-US" sz="1400" u="sng" dirty="0">
                <a:ea typeface="Times New Roman" panose="02020603050405020304" pitchFamily="18" charset="0"/>
                <a:cs typeface="Arial" panose="020B0604020202020204" pitchFamily="34" charset="0"/>
              </a:rPr>
              <a:t>Which act was established in 1848 to provide a central board of health and place responsibilities for sanitation in the hands of boroughs?</a:t>
            </a:r>
            <a:r>
              <a:rPr lang="en-US" sz="1400" u="sng" dirty="0">
                <a:effectLst/>
                <a:latin typeface="Calibri" panose="020F0502020204030204" pitchFamily="34" charset="0"/>
                <a:ea typeface="Calibri" panose="020F0502020204030204" pitchFamily="34" charset="0"/>
                <a:cs typeface="Calibri" panose="020F0502020204030204" pitchFamily="34" charset="0"/>
              </a:rPr>
              <a:t> </a:t>
            </a:r>
          </a:p>
          <a:p>
            <a:pPr>
              <a:buFont typeface="+mj-lt"/>
              <a:buAutoNum type="alphaUcPeriod"/>
            </a:pPr>
            <a:r>
              <a:rPr lang="en-US" sz="1400" dirty="0">
                <a:ea typeface="Times New Roman" panose="02020603050405020304" pitchFamily="18" charset="0"/>
                <a:cs typeface="Arial" panose="020B0604020202020204" pitchFamily="34" charset="0"/>
              </a:rPr>
              <a:t> Clean Air Act</a:t>
            </a:r>
          </a:p>
          <a:p>
            <a:pPr>
              <a:buFont typeface="+mj-lt"/>
              <a:buAutoNum type="alphaUcPeriod"/>
            </a:pPr>
            <a:r>
              <a:rPr lang="en-US" sz="1400" dirty="0">
                <a:ea typeface="Times New Roman" panose="02020603050405020304" pitchFamily="18" charset="0"/>
                <a:cs typeface="Arial" panose="020B0604020202020204" pitchFamily="34" charset="0"/>
              </a:rPr>
              <a:t>Public Health Act</a:t>
            </a:r>
          </a:p>
          <a:p>
            <a:pPr>
              <a:buFont typeface="+mj-lt"/>
              <a:buAutoNum type="alphaUcPeriod"/>
            </a:pPr>
            <a:r>
              <a:rPr lang="en-US" sz="1400" dirty="0">
                <a:ea typeface="Times New Roman" panose="02020603050405020304" pitchFamily="18" charset="0"/>
                <a:cs typeface="Arial" panose="020B0604020202020204" pitchFamily="34" charset="0"/>
              </a:rPr>
              <a:t>Safe Drinking Water Act</a:t>
            </a:r>
          </a:p>
          <a:p>
            <a:pPr>
              <a:buFont typeface="+mj-lt"/>
              <a:buAutoNum type="alphaUcPeriod"/>
            </a:pPr>
            <a:r>
              <a:rPr lang="en-US" sz="1400" dirty="0">
                <a:ea typeface="Times New Roman" panose="02020603050405020304" pitchFamily="18" charset="0"/>
                <a:cs typeface="Arial" panose="020B0604020202020204" pitchFamily="34" charset="0"/>
              </a:rPr>
              <a:t>Environmental Protection Act</a:t>
            </a:r>
          </a:p>
        </p:txBody>
      </p:sp>
      <p:sp>
        <p:nvSpPr>
          <p:cNvPr id="5" name="Title 1">
            <a:extLst>
              <a:ext uri="{FF2B5EF4-FFF2-40B4-BE49-F238E27FC236}">
                <a16:creationId xmlns:a16="http://schemas.microsoft.com/office/drawing/2014/main" id="{37F7DA5B-3824-49A3-8321-97DB9A5991DB}"/>
              </a:ext>
            </a:extLst>
          </p:cNvPr>
          <p:cNvSpPr txBox="1">
            <a:spLocks/>
          </p:cNvSpPr>
          <p:nvPr/>
        </p:nvSpPr>
        <p:spPr>
          <a:xfrm>
            <a:off x="425020" y="457200"/>
            <a:ext cx="8229600" cy="1143000"/>
          </a:xfrm>
          <a:prstGeom prst="rect">
            <a:avLst/>
          </a:prstGeom>
        </p:spPr>
        <p:txBody>
          <a:bodyPr anchor="b"/>
          <a:lstStyle>
            <a:lvl1pPr algn="ctr" defTabSz="914400" rtl="0" eaLnBrk="1" latinLnBrk="0" hangingPunct="1">
              <a:spcBef>
                <a:spcPct val="0"/>
              </a:spcBef>
              <a:buNone/>
              <a:defRPr sz="2800" b="1" kern="1200">
                <a:solidFill>
                  <a:schemeClr val="tx1"/>
                </a:solidFill>
                <a:latin typeface="+mj-lt"/>
                <a:ea typeface="+mj-ea"/>
                <a:cs typeface="+mj-cs"/>
              </a:defRPr>
            </a:lvl1pPr>
          </a:lstStyle>
          <a:p>
            <a:pPr fontAlgn="auto">
              <a:spcAft>
                <a:spcPts val="0"/>
              </a:spcAft>
            </a:pPr>
            <a:r>
              <a:rPr lang="en-US" dirty="0">
                <a:effectLst/>
              </a:rPr>
              <a:t>Topic 2: History of Public Health</a:t>
            </a:r>
          </a:p>
        </p:txBody>
      </p:sp>
      <p:sp>
        <p:nvSpPr>
          <p:cNvPr id="6" name="Content Placeholder 8">
            <a:extLst>
              <a:ext uri="{FF2B5EF4-FFF2-40B4-BE49-F238E27FC236}">
                <a16:creationId xmlns:a16="http://schemas.microsoft.com/office/drawing/2014/main" id="{20839F0B-EA02-4483-B0B5-F37E0AE35F12}"/>
              </a:ext>
            </a:extLst>
          </p:cNvPr>
          <p:cNvSpPr txBox="1">
            <a:spLocks/>
          </p:cNvSpPr>
          <p:nvPr/>
        </p:nvSpPr>
        <p:spPr>
          <a:xfrm>
            <a:off x="4648200" y="1828800"/>
            <a:ext cx="4275219" cy="3886200"/>
          </a:xfrm>
          <a:prstGeom prst="rect">
            <a:avLst/>
          </a:prstGeom>
        </p:spPr>
        <p:txBody>
          <a:bodyPr>
            <a:noAutofit/>
          </a:bodyPr>
          <a:lstStyle>
            <a:lvl1pPr marL="342900" indent="-342900" algn="l" defTabSz="914400" rtl="0" eaLnBrk="1" latinLnBrk="0" hangingPunct="1">
              <a:spcBef>
                <a:spcPct val="20000"/>
              </a:spcBef>
              <a:buClr>
                <a:schemeClr val="tx1"/>
              </a:buClr>
              <a:buSzPct val="70000"/>
              <a:buFont typeface="Wingdings" pitchFamily="2" charset="2"/>
              <a:buChar char="q"/>
              <a:defRPr sz="2400" b="1" kern="1200">
                <a:solidFill>
                  <a:srgbClr val="000000"/>
                </a:solidFill>
                <a:latin typeface="+mn-lt"/>
                <a:ea typeface="+mn-ea"/>
                <a:cs typeface="+mn-cs"/>
              </a:defRPr>
            </a:lvl1pPr>
            <a:lvl2pPr marL="742950" indent="-285750" algn="l" defTabSz="914400" rtl="0" eaLnBrk="1" latinLnBrk="0" hangingPunct="1">
              <a:spcBef>
                <a:spcPct val="20000"/>
              </a:spcBef>
              <a:buFont typeface="Arial" pitchFamily="34" charset="0"/>
              <a:buChar char="–"/>
              <a:defRPr lang="en-US" sz="2000" kern="1200" dirty="0" smtClean="0">
                <a:solidFill>
                  <a:srgbClr val="00000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1000"/>
              </a:spcAft>
              <a:buNone/>
            </a:pPr>
            <a:r>
              <a:rPr lang="en-US" sz="1400" u="sng" dirty="0">
                <a:effectLst/>
                <a:ea typeface="Times New Roman" panose="02020603050405020304" pitchFamily="18" charset="0"/>
                <a:cs typeface="Arial" panose="020B0604020202020204" pitchFamily="34" charset="0"/>
              </a:rPr>
              <a:t>In which year was the Environmental Protection Agency (EPA) founded?</a:t>
            </a:r>
            <a:endParaRPr lang="en-US" sz="1400" u="sng" dirty="0">
              <a:effectLst/>
              <a:latin typeface="Calibri" panose="020F0502020204030204" pitchFamily="34" charset="0"/>
              <a:ea typeface="Calibri" panose="020F0502020204030204" pitchFamily="34" charset="0"/>
              <a:cs typeface="Calibri" panose="020F0502020204030204" pitchFamily="34" charset="0"/>
            </a:endParaRPr>
          </a:p>
          <a:p>
            <a:pPr fontAlgn="auto">
              <a:spcAft>
                <a:spcPts val="1000"/>
              </a:spcAft>
              <a:buFont typeface="+mj-lt"/>
              <a:buAutoNum type="alphaUcPeriod"/>
            </a:pPr>
            <a:r>
              <a:rPr lang="pt-BR" sz="1400" dirty="0">
                <a:effectLst/>
                <a:latin typeface="Calibri" panose="020F0502020204030204" pitchFamily="34" charset="0"/>
                <a:ea typeface="Calibri" panose="020F0502020204030204" pitchFamily="34" charset="0"/>
                <a:cs typeface="Calibri" panose="020F0502020204030204" pitchFamily="34" charset="0"/>
              </a:rPr>
              <a:t>1960</a:t>
            </a:r>
          </a:p>
          <a:p>
            <a:pPr fontAlgn="auto">
              <a:spcAft>
                <a:spcPts val="1000"/>
              </a:spcAft>
              <a:buFont typeface="+mj-lt"/>
              <a:buAutoNum type="alphaUcPeriod"/>
            </a:pPr>
            <a:r>
              <a:rPr lang="pt-BR" sz="1400" dirty="0">
                <a:effectLst/>
                <a:latin typeface="Calibri" panose="020F0502020204030204" pitchFamily="34" charset="0"/>
                <a:ea typeface="Calibri" panose="020F0502020204030204" pitchFamily="34" charset="0"/>
                <a:cs typeface="Calibri" panose="020F0502020204030204" pitchFamily="34" charset="0"/>
              </a:rPr>
              <a:t>1970</a:t>
            </a:r>
          </a:p>
          <a:p>
            <a:pPr fontAlgn="auto">
              <a:spcAft>
                <a:spcPts val="1000"/>
              </a:spcAft>
              <a:buFont typeface="+mj-lt"/>
              <a:buAutoNum type="alphaUcPeriod"/>
            </a:pPr>
            <a:r>
              <a:rPr lang="pt-BR" sz="1400" dirty="0">
                <a:effectLst/>
                <a:latin typeface="Calibri" panose="020F0502020204030204" pitchFamily="34" charset="0"/>
                <a:ea typeface="Calibri" panose="020F0502020204030204" pitchFamily="34" charset="0"/>
                <a:cs typeface="Calibri" panose="020F0502020204030204" pitchFamily="34" charset="0"/>
              </a:rPr>
              <a:t>1980</a:t>
            </a:r>
          </a:p>
          <a:p>
            <a:pPr fontAlgn="auto">
              <a:spcAft>
                <a:spcPts val="1000"/>
              </a:spcAft>
              <a:buFont typeface="+mj-lt"/>
              <a:buAutoNum type="alphaUcPeriod"/>
            </a:pPr>
            <a:r>
              <a:rPr lang="pt-BR" sz="1400" dirty="0">
                <a:effectLst/>
                <a:latin typeface="Calibri" panose="020F0502020204030204" pitchFamily="34" charset="0"/>
                <a:ea typeface="Calibri" panose="020F0502020204030204" pitchFamily="34" charset="0"/>
                <a:cs typeface="Calibri" panose="020F0502020204030204" pitchFamily="34" charset="0"/>
              </a:rPr>
              <a:t>1990</a:t>
            </a:r>
          </a:p>
        </p:txBody>
      </p:sp>
      <p:sp>
        <p:nvSpPr>
          <p:cNvPr id="7" name="Content Placeholder 8">
            <a:extLst>
              <a:ext uri="{FF2B5EF4-FFF2-40B4-BE49-F238E27FC236}">
                <a16:creationId xmlns:a16="http://schemas.microsoft.com/office/drawing/2014/main" id="{02EAA42E-DF32-42F9-8114-3C365C485EE5}"/>
              </a:ext>
            </a:extLst>
          </p:cNvPr>
          <p:cNvSpPr txBox="1">
            <a:spLocks/>
          </p:cNvSpPr>
          <p:nvPr/>
        </p:nvSpPr>
        <p:spPr>
          <a:xfrm>
            <a:off x="1524000" y="4114800"/>
            <a:ext cx="6414248" cy="4073525"/>
          </a:xfrm>
          <a:prstGeom prst="rect">
            <a:avLst/>
          </a:prstGeom>
        </p:spPr>
        <p:txBody>
          <a:bodyPr>
            <a:noAutofit/>
          </a:bodyPr>
          <a:lstStyle>
            <a:lvl1pPr marL="342900" indent="-342900" algn="l" defTabSz="914400" rtl="0" eaLnBrk="1" latinLnBrk="0" hangingPunct="1">
              <a:spcBef>
                <a:spcPct val="20000"/>
              </a:spcBef>
              <a:buClr>
                <a:schemeClr val="tx1"/>
              </a:buClr>
              <a:buSzPct val="70000"/>
              <a:buFont typeface="Wingdings" pitchFamily="2" charset="2"/>
              <a:buChar char="q"/>
              <a:defRPr sz="2400" b="1" kern="1200">
                <a:solidFill>
                  <a:srgbClr val="000000"/>
                </a:solidFill>
                <a:latin typeface="+mn-lt"/>
                <a:ea typeface="+mn-ea"/>
                <a:cs typeface="+mn-cs"/>
              </a:defRPr>
            </a:lvl1pPr>
            <a:lvl2pPr marL="742950" indent="-285750" algn="l" defTabSz="914400" rtl="0" eaLnBrk="1" latinLnBrk="0" hangingPunct="1">
              <a:spcBef>
                <a:spcPct val="20000"/>
              </a:spcBef>
              <a:buFont typeface="Arial" pitchFamily="34" charset="0"/>
              <a:buChar char="–"/>
              <a:defRPr lang="en-US" sz="2000" kern="1200" dirty="0" smtClean="0">
                <a:solidFill>
                  <a:srgbClr val="00000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1000"/>
              </a:spcAft>
              <a:buNone/>
            </a:pPr>
            <a:r>
              <a:rPr lang="en-US" sz="1400" u="sng" dirty="0">
                <a:effectLst/>
                <a:ea typeface="Times New Roman" panose="02020603050405020304" pitchFamily="18" charset="0"/>
                <a:cs typeface="Arial" panose="020B0604020202020204" pitchFamily="34" charset="0"/>
              </a:rPr>
              <a:t>Which disease caused a pandemic in 1918, infecting 500 million people worldwide?</a:t>
            </a:r>
          </a:p>
          <a:p>
            <a:pPr fontAlgn="auto">
              <a:spcAft>
                <a:spcPts val="1000"/>
              </a:spcAft>
              <a:buFont typeface="+mj-lt"/>
              <a:buAutoNum type="alphaUcPeriod"/>
            </a:pPr>
            <a:r>
              <a:rPr lang="it-IT" sz="1400" dirty="0">
                <a:effectLst/>
                <a:latin typeface="Calibri" panose="020F0502020204030204" pitchFamily="34" charset="0"/>
                <a:ea typeface="Calibri" panose="020F0502020204030204" pitchFamily="34" charset="0"/>
                <a:cs typeface="Calibri" panose="020F0502020204030204" pitchFamily="34" charset="0"/>
              </a:rPr>
              <a:t>A) Polio</a:t>
            </a:r>
          </a:p>
          <a:p>
            <a:pPr fontAlgn="auto">
              <a:spcAft>
                <a:spcPts val="1000"/>
              </a:spcAft>
              <a:buFont typeface="+mj-lt"/>
              <a:buAutoNum type="alphaUcPeriod"/>
            </a:pPr>
            <a:r>
              <a:rPr lang="it-IT" sz="1400" dirty="0">
                <a:effectLst/>
                <a:latin typeface="Calibri" panose="020F0502020204030204" pitchFamily="34" charset="0"/>
                <a:ea typeface="Calibri" panose="020F0502020204030204" pitchFamily="34" charset="0"/>
                <a:cs typeface="Calibri" panose="020F0502020204030204" pitchFamily="34" charset="0"/>
              </a:rPr>
              <a:t>B) Influenza</a:t>
            </a:r>
          </a:p>
          <a:p>
            <a:pPr fontAlgn="auto">
              <a:spcAft>
                <a:spcPts val="1000"/>
              </a:spcAft>
              <a:buFont typeface="+mj-lt"/>
              <a:buAutoNum type="alphaUcPeriod"/>
            </a:pPr>
            <a:r>
              <a:rPr lang="it-IT" sz="1400" dirty="0">
                <a:effectLst/>
                <a:latin typeface="Calibri" panose="020F0502020204030204" pitchFamily="34" charset="0"/>
                <a:ea typeface="Calibri" panose="020F0502020204030204" pitchFamily="34" charset="0"/>
                <a:cs typeface="Calibri" panose="020F0502020204030204" pitchFamily="34" charset="0"/>
              </a:rPr>
              <a:t>C) HIV</a:t>
            </a:r>
          </a:p>
          <a:p>
            <a:pPr fontAlgn="auto">
              <a:spcAft>
                <a:spcPts val="1000"/>
              </a:spcAft>
              <a:buFont typeface="+mj-lt"/>
              <a:buAutoNum type="alphaUcPeriod"/>
            </a:pPr>
            <a:r>
              <a:rPr lang="it-IT" sz="1400" dirty="0">
                <a:effectLst/>
                <a:latin typeface="Calibri" panose="020F0502020204030204" pitchFamily="34" charset="0"/>
                <a:ea typeface="Calibri" panose="020F0502020204030204" pitchFamily="34" charset="0"/>
                <a:cs typeface="Calibri" panose="020F0502020204030204" pitchFamily="34" charset="0"/>
              </a:rPr>
              <a:t>D) Smallpox</a:t>
            </a:r>
          </a:p>
        </p:txBody>
      </p:sp>
    </p:spTree>
    <p:extLst>
      <p:ext uri="{BB962C8B-B14F-4D97-AF65-F5344CB8AC3E}">
        <p14:creationId xmlns:p14="http://schemas.microsoft.com/office/powerpoint/2010/main" val="3765545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9" presetClass="emph" presetSubtype="0" fill="hold" nodeType="clickEffect">
                                  <p:stCondLst>
                                    <p:cond delay="0"/>
                                  </p:stCondLst>
                                  <p:childTnLst>
                                    <p:animClr clrSpc="rgb" dir="cw">
                                      <p:cBhvr override="childStyle">
                                        <p:cTn id="28" dur="500" fill="hold"/>
                                        <p:tgtEl>
                                          <p:spTgt spid="4">
                                            <p:txEl>
                                              <p:pRg st="2" end="2"/>
                                            </p:txEl>
                                          </p:spTgt>
                                        </p:tgtEl>
                                        <p:attrNameLst>
                                          <p:attrName>style.color</p:attrName>
                                        </p:attrNameLst>
                                      </p:cBhvr>
                                      <p:to>
                                        <a:schemeClr val="accent2"/>
                                      </p:to>
                                    </p:animClr>
                                    <p:animClr clrSpc="rgb" dir="cw">
                                      <p:cBhvr>
                                        <p:cTn id="29" dur="500" fill="hold"/>
                                        <p:tgtEl>
                                          <p:spTgt spid="4">
                                            <p:txEl>
                                              <p:pRg st="2" end="2"/>
                                            </p:txEl>
                                          </p:spTgt>
                                        </p:tgtEl>
                                        <p:attrNameLst>
                                          <p:attrName>fillcolor</p:attrName>
                                        </p:attrNameLst>
                                      </p:cBhvr>
                                      <p:to>
                                        <a:schemeClr val="accent2"/>
                                      </p:to>
                                    </p:animClr>
                                    <p:set>
                                      <p:cBhvr>
                                        <p:cTn id="30" dur="500" fill="hold"/>
                                        <p:tgtEl>
                                          <p:spTgt spid="4">
                                            <p:txEl>
                                              <p:pRg st="2" end="2"/>
                                            </p:txEl>
                                          </p:spTgt>
                                        </p:tgtEl>
                                        <p:attrNameLst>
                                          <p:attrName>fill.type</p:attrName>
                                        </p:attrNameLst>
                                      </p:cBhvr>
                                      <p:to>
                                        <p:strVal val="solid"/>
                                      </p:to>
                                    </p:set>
                                    <p:set>
                                      <p:cBhvr>
                                        <p:cTn id="31" dur="500" fill="hold"/>
                                        <p:tgtEl>
                                          <p:spTgt spid="4">
                                            <p:txEl>
                                              <p:pRg st="2" end="2"/>
                                            </p:txEl>
                                          </p:spTgt>
                                        </p:tgtEl>
                                        <p:attrNameLst>
                                          <p:attrName>fill.on</p:attrName>
                                        </p:attrNameLst>
                                      </p:cBhvr>
                                      <p:to>
                                        <p:strVal val="true"/>
                                      </p:to>
                                    </p:se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6">
                                            <p:txEl>
                                              <p:pRg st="0" end="0"/>
                                            </p:txEl>
                                          </p:spTgt>
                                        </p:tgtEl>
                                        <p:attrNameLst>
                                          <p:attrName>style.visibility</p:attrName>
                                        </p:attrNameLst>
                                      </p:cBhvr>
                                      <p:to>
                                        <p:strVal val="visible"/>
                                      </p:to>
                                    </p:set>
                                    <p:anim calcmode="lin" valueType="num">
                                      <p:cBhvr additive="base">
                                        <p:cTn id="3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6">
                                            <p:txEl>
                                              <p:pRg st="0" end="0"/>
                                            </p:txEl>
                                          </p:spTgt>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6">
                                            <p:txEl>
                                              <p:pRg st="1" end="1"/>
                                            </p:txEl>
                                          </p:spTgt>
                                        </p:tgtEl>
                                        <p:attrNameLst>
                                          <p:attrName>style.visibility</p:attrName>
                                        </p:attrNameLst>
                                      </p:cBhvr>
                                      <p:to>
                                        <p:strVal val="visible"/>
                                      </p:to>
                                    </p:set>
                                    <p:anim calcmode="lin" valueType="num">
                                      <p:cBhvr additive="base">
                                        <p:cTn id="40"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6">
                                            <p:txEl>
                                              <p:pRg st="1" end="1"/>
                                            </p:txEl>
                                          </p:spTgt>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6">
                                            <p:txEl>
                                              <p:pRg st="2" end="2"/>
                                            </p:txEl>
                                          </p:spTgt>
                                        </p:tgtEl>
                                        <p:attrNameLst>
                                          <p:attrName>style.visibility</p:attrName>
                                        </p:attrNameLst>
                                      </p:cBhvr>
                                      <p:to>
                                        <p:strVal val="visible"/>
                                      </p:to>
                                    </p:set>
                                    <p:anim calcmode="lin" valueType="num">
                                      <p:cBhvr additive="base">
                                        <p:cTn id="44"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6">
                                            <p:txEl>
                                              <p:pRg st="2" end="2"/>
                                            </p:txEl>
                                          </p:spTgt>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6">
                                            <p:txEl>
                                              <p:pRg st="3" end="3"/>
                                            </p:txEl>
                                          </p:spTgt>
                                        </p:tgtEl>
                                        <p:attrNameLst>
                                          <p:attrName>style.visibility</p:attrName>
                                        </p:attrNameLst>
                                      </p:cBhvr>
                                      <p:to>
                                        <p:strVal val="visible"/>
                                      </p:to>
                                    </p:set>
                                    <p:anim calcmode="lin" valueType="num">
                                      <p:cBhvr additive="base">
                                        <p:cTn id="48"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6">
                                            <p:txEl>
                                              <p:pRg st="3" end="3"/>
                                            </p:txEl>
                                          </p:spTgt>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6">
                                            <p:txEl>
                                              <p:pRg st="4" end="4"/>
                                            </p:txEl>
                                          </p:spTgt>
                                        </p:tgtEl>
                                        <p:attrNameLst>
                                          <p:attrName>style.visibility</p:attrName>
                                        </p:attrNameLst>
                                      </p:cBhvr>
                                      <p:to>
                                        <p:strVal val="visible"/>
                                      </p:to>
                                    </p:set>
                                    <p:anim calcmode="lin" valueType="num">
                                      <p:cBhvr additive="base">
                                        <p:cTn id="52"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9" presetClass="emph" presetSubtype="0" fill="hold" nodeType="clickEffect">
                                  <p:stCondLst>
                                    <p:cond delay="0"/>
                                  </p:stCondLst>
                                  <p:childTnLst>
                                    <p:animClr clrSpc="rgb" dir="cw">
                                      <p:cBhvr override="childStyle">
                                        <p:cTn id="57" dur="500" fill="hold"/>
                                        <p:tgtEl>
                                          <p:spTgt spid="6">
                                            <p:txEl>
                                              <p:pRg st="2" end="2"/>
                                            </p:txEl>
                                          </p:spTgt>
                                        </p:tgtEl>
                                        <p:attrNameLst>
                                          <p:attrName>style.color</p:attrName>
                                        </p:attrNameLst>
                                      </p:cBhvr>
                                      <p:to>
                                        <a:schemeClr val="accent2"/>
                                      </p:to>
                                    </p:animClr>
                                    <p:animClr clrSpc="rgb" dir="cw">
                                      <p:cBhvr>
                                        <p:cTn id="58" dur="500" fill="hold"/>
                                        <p:tgtEl>
                                          <p:spTgt spid="6">
                                            <p:txEl>
                                              <p:pRg st="2" end="2"/>
                                            </p:txEl>
                                          </p:spTgt>
                                        </p:tgtEl>
                                        <p:attrNameLst>
                                          <p:attrName>fillcolor</p:attrName>
                                        </p:attrNameLst>
                                      </p:cBhvr>
                                      <p:to>
                                        <a:schemeClr val="accent2"/>
                                      </p:to>
                                    </p:animClr>
                                    <p:set>
                                      <p:cBhvr>
                                        <p:cTn id="59" dur="500" fill="hold"/>
                                        <p:tgtEl>
                                          <p:spTgt spid="6">
                                            <p:txEl>
                                              <p:pRg st="2" end="2"/>
                                            </p:txEl>
                                          </p:spTgt>
                                        </p:tgtEl>
                                        <p:attrNameLst>
                                          <p:attrName>fill.type</p:attrName>
                                        </p:attrNameLst>
                                      </p:cBhvr>
                                      <p:to>
                                        <p:strVal val="solid"/>
                                      </p:to>
                                    </p:set>
                                    <p:set>
                                      <p:cBhvr>
                                        <p:cTn id="60" dur="500" fill="hold"/>
                                        <p:tgtEl>
                                          <p:spTgt spid="6">
                                            <p:txEl>
                                              <p:pRg st="2" end="2"/>
                                            </p:txEl>
                                          </p:spTgt>
                                        </p:tgtEl>
                                        <p:attrNameLst>
                                          <p:attrName>fill.on</p:attrName>
                                        </p:attrNameLst>
                                      </p:cBhvr>
                                      <p:to>
                                        <p:strVal val="true"/>
                                      </p:to>
                                    </p:set>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7">
                                            <p:txEl>
                                              <p:pRg st="0" end="0"/>
                                            </p:txEl>
                                          </p:spTgt>
                                        </p:tgtEl>
                                        <p:attrNameLst>
                                          <p:attrName>style.visibility</p:attrName>
                                        </p:attrNameLst>
                                      </p:cBhvr>
                                      <p:to>
                                        <p:strVal val="visible"/>
                                      </p:to>
                                    </p:set>
                                    <p:anim calcmode="lin" valueType="num">
                                      <p:cBhvr additive="base">
                                        <p:cTn id="6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7">
                                            <p:txEl>
                                              <p:pRg st="0" end="0"/>
                                            </p:txEl>
                                          </p:spTgt>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7">
                                            <p:txEl>
                                              <p:pRg st="1" end="1"/>
                                            </p:txEl>
                                          </p:spTgt>
                                        </p:tgtEl>
                                        <p:attrNameLst>
                                          <p:attrName>style.visibility</p:attrName>
                                        </p:attrNameLst>
                                      </p:cBhvr>
                                      <p:to>
                                        <p:strVal val="visible"/>
                                      </p:to>
                                    </p:set>
                                    <p:anim calcmode="lin" valueType="num">
                                      <p:cBhvr additive="base">
                                        <p:cTn id="6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7">
                                            <p:txEl>
                                              <p:pRg st="1" end="1"/>
                                            </p:txEl>
                                          </p:spTgt>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7">
                                            <p:txEl>
                                              <p:pRg st="2" end="2"/>
                                            </p:txEl>
                                          </p:spTgt>
                                        </p:tgtEl>
                                        <p:attrNameLst>
                                          <p:attrName>style.visibility</p:attrName>
                                        </p:attrNameLst>
                                      </p:cBhvr>
                                      <p:to>
                                        <p:strVal val="visible"/>
                                      </p:to>
                                    </p:set>
                                    <p:anim calcmode="lin" valueType="num">
                                      <p:cBhvr additive="base">
                                        <p:cTn id="7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7">
                                            <p:txEl>
                                              <p:pRg st="2" end="2"/>
                                            </p:txEl>
                                          </p:spTgt>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7">
                                            <p:txEl>
                                              <p:pRg st="3" end="3"/>
                                            </p:txEl>
                                          </p:spTgt>
                                        </p:tgtEl>
                                        <p:attrNameLst>
                                          <p:attrName>style.visibility</p:attrName>
                                        </p:attrNameLst>
                                      </p:cBhvr>
                                      <p:to>
                                        <p:strVal val="visible"/>
                                      </p:to>
                                    </p:set>
                                    <p:anim calcmode="lin" valueType="num">
                                      <p:cBhvr additive="base">
                                        <p:cTn id="77"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7">
                                            <p:txEl>
                                              <p:pRg st="3" end="3"/>
                                            </p:txEl>
                                          </p:spTgt>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7">
                                            <p:txEl>
                                              <p:pRg st="4" end="4"/>
                                            </p:txEl>
                                          </p:spTgt>
                                        </p:tgtEl>
                                        <p:attrNameLst>
                                          <p:attrName>style.visibility</p:attrName>
                                        </p:attrNameLst>
                                      </p:cBhvr>
                                      <p:to>
                                        <p:strVal val="visible"/>
                                      </p:to>
                                    </p:set>
                                    <p:anim calcmode="lin" valueType="num">
                                      <p:cBhvr additive="base">
                                        <p:cTn id="8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19" presetClass="emph" presetSubtype="0" fill="hold" nodeType="clickEffect">
                                  <p:stCondLst>
                                    <p:cond delay="0"/>
                                  </p:stCondLst>
                                  <p:childTnLst>
                                    <p:animClr clrSpc="rgb" dir="cw">
                                      <p:cBhvr override="childStyle">
                                        <p:cTn id="86" dur="500" fill="hold"/>
                                        <p:tgtEl>
                                          <p:spTgt spid="7">
                                            <p:txEl>
                                              <p:pRg st="2" end="2"/>
                                            </p:txEl>
                                          </p:spTgt>
                                        </p:tgtEl>
                                        <p:attrNameLst>
                                          <p:attrName>style.color</p:attrName>
                                        </p:attrNameLst>
                                      </p:cBhvr>
                                      <p:to>
                                        <a:schemeClr val="accent2"/>
                                      </p:to>
                                    </p:animClr>
                                    <p:animClr clrSpc="rgb" dir="cw">
                                      <p:cBhvr>
                                        <p:cTn id="87" dur="500" fill="hold"/>
                                        <p:tgtEl>
                                          <p:spTgt spid="7">
                                            <p:txEl>
                                              <p:pRg st="2" end="2"/>
                                            </p:txEl>
                                          </p:spTgt>
                                        </p:tgtEl>
                                        <p:attrNameLst>
                                          <p:attrName>fillcolor</p:attrName>
                                        </p:attrNameLst>
                                      </p:cBhvr>
                                      <p:to>
                                        <a:schemeClr val="accent2"/>
                                      </p:to>
                                    </p:animClr>
                                    <p:set>
                                      <p:cBhvr>
                                        <p:cTn id="88" dur="500" fill="hold"/>
                                        <p:tgtEl>
                                          <p:spTgt spid="7">
                                            <p:txEl>
                                              <p:pRg st="2" end="2"/>
                                            </p:txEl>
                                          </p:spTgt>
                                        </p:tgtEl>
                                        <p:attrNameLst>
                                          <p:attrName>fill.type</p:attrName>
                                        </p:attrNameLst>
                                      </p:cBhvr>
                                      <p:to>
                                        <p:strVal val="solid"/>
                                      </p:to>
                                    </p:set>
                                    <p:set>
                                      <p:cBhvr>
                                        <p:cTn id="89" dur="500" fill="hold"/>
                                        <p:tgtEl>
                                          <p:spTgt spid="7">
                                            <p:txEl>
                                              <p:pRg st="2" end="2"/>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p:bldP spid="6" grpId="0" build="allAtOnce"/>
      <p:bldP spid="7" grpId="0" build="allAtOnce"/>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sz="4400" dirty="0"/>
              <a:t>QUESTIONS?</a:t>
            </a:r>
          </a:p>
        </p:txBody>
      </p:sp>
      <p:sp>
        <p:nvSpPr>
          <p:cNvPr id="3" name="Slide Number Placeholder 2"/>
          <p:cNvSpPr>
            <a:spLocks noGrp="1"/>
          </p:cNvSpPr>
          <p:nvPr>
            <p:ph type="sldNum" sz="quarter" idx="12"/>
          </p:nvPr>
        </p:nvSpPr>
        <p:spPr/>
        <p:txBody>
          <a:bodyPr/>
          <a:lstStyle/>
          <a:p>
            <a:pPr algn="r">
              <a:defRPr/>
            </a:pPr>
            <a:fld id="{B8477CA6-37AB-49C2-B88B-8C89FDB7A7DF}" type="slidenum">
              <a:rPr lang="en-US" smtClean="0"/>
              <a:pPr algn="r">
                <a:defRPr/>
              </a:pPr>
              <a:t>51</a:t>
            </a:fld>
            <a:endParaRPr lang="en-US" dirty="0"/>
          </a:p>
        </p:txBody>
      </p:sp>
      <p:sp>
        <p:nvSpPr>
          <p:cNvPr id="4" name="Content Placeholder 8">
            <a:extLst>
              <a:ext uri="{FF2B5EF4-FFF2-40B4-BE49-F238E27FC236}">
                <a16:creationId xmlns:a16="http://schemas.microsoft.com/office/drawing/2014/main" id="{3B94FA8F-755A-4BD2-831E-FE3542EBD26E}"/>
              </a:ext>
            </a:extLst>
          </p:cNvPr>
          <p:cNvSpPr>
            <a:spLocks noGrp="1"/>
          </p:cNvSpPr>
          <p:nvPr>
            <p:ph idx="1"/>
          </p:nvPr>
        </p:nvSpPr>
        <p:spPr>
          <a:xfrm>
            <a:off x="449182" y="1828800"/>
            <a:ext cx="4046620" cy="2133600"/>
          </a:xfrm>
        </p:spPr>
        <p:txBody>
          <a:bodyPr>
            <a:noAutofit/>
          </a:bodyPr>
          <a:lstStyle/>
          <a:p>
            <a:pPr marL="0" indent="0">
              <a:spcAft>
                <a:spcPts val="1000"/>
              </a:spcAft>
              <a:buNone/>
            </a:pPr>
            <a:r>
              <a:rPr lang="en-US" sz="1400" u="sng" dirty="0">
                <a:ea typeface="Times New Roman" panose="02020603050405020304" pitchFamily="18" charset="0"/>
                <a:cs typeface="Arial" panose="020B0604020202020204" pitchFamily="34" charset="0"/>
              </a:rPr>
              <a:t>Who is considered the father of modern epidemiology for his work on tracing the source of the cholera outbreak in London?</a:t>
            </a:r>
            <a:endParaRPr lang="ar-YE" sz="1400" u="sng" dirty="0">
              <a:ea typeface="Times New Roman" panose="02020603050405020304" pitchFamily="18" charset="0"/>
              <a:cs typeface="Arial" panose="020B0604020202020204" pitchFamily="34" charset="0"/>
            </a:endParaRPr>
          </a:p>
          <a:p>
            <a:pPr>
              <a:buFont typeface="+mj-lt"/>
              <a:buAutoNum type="alphaUcPeriod"/>
            </a:pPr>
            <a:r>
              <a:rPr lang="en-US" sz="1400" dirty="0">
                <a:ea typeface="Times New Roman" panose="02020603050405020304" pitchFamily="18" charset="0"/>
                <a:cs typeface="Arial" panose="020B0604020202020204" pitchFamily="34" charset="0"/>
              </a:rPr>
              <a:t>Louis Pasteur</a:t>
            </a:r>
            <a:endParaRPr lang="ar-YE" sz="1400" dirty="0">
              <a:ea typeface="Times New Roman" panose="02020603050405020304" pitchFamily="18" charset="0"/>
              <a:cs typeface="Arial" panose="020B0604020202020204" pitchFamily="34" charset="0"/>
            </a:endParaRPr>
          </a:p>
          <a:p>
            <a:pPr>
              <a:buFont typeface="+mj-lt"/>
              <a:buAutoNum type="alphaUcPeriod"/>
            </a:pPr>
            <a:r>
              <a:rPr lang="en-US" sz="1400" dirty="0">
                <a:ea typeface="Times New Roman" panose="02020603050405020304" pitchFamily="18" charset="0"/>
                <a:cs typeface="Arial" panose="020B0604020202020204" pitchFamily="34" charset="0"/>
              </a:rPr>
              <a:t>Robert Koch</a:t>
            </a:r>
            <a:endParaRPr lang="ar-YE" sz="1400" dirty="0">
              <a:ea typeface="Times New Roman" panose="02020603050405020304" pitchFamily="18" charset="0"/>
              <a:cs typeface="Arial" panose="020B0604020202020204" pitchFamily="34" charset="0"/>
            </a:endParaRPr>
          </a:p>
          <a:p>
            <a:pPr>
              <a:buFont typeface="+mj-lt"/>
              <a:buAutoNum type="alphaUcPeriod"/>
            </a:pPr>
            <a:r>
              <a:rPr lang="en-US" sz="1400" dirty="0">
                <a:ea typeface="Times New Roman" panose="02020603050405020304" pitchFamily="18" charset="0"/>
                <a:cs typeface="Arial" panose="020B0604020202020204" pitchFamily="34" charset="0"/>
              </a:rPr>
              <a:t>John Snow</a:t>
            </a:r>
            <a:endParaRPr lang="ar-YE" sz="1400" dirty="0">
              <a:ea typeface="Times New Roman" panose="02020603050405020304" pitchFamily="18" charset="0"/>
              <a:cs typeface="Arial" panose="020B0604020202020204" pitchFamily="34" charset="0"/>
            </a:endParaRPr>
          </a:p>
          <a:p>
            <a:pPr>
              <a:buFont typeface="+mj-lt"/>
              <a:buAutoNum type="alphaUcPeriod"/>
            </a:pPr>
            <a:r>
              <a:rPr lang="en-US" sz="1400" dirty="0">
                <a:ea typeface="Times New Roman" panose="02020603050405020304" pitchFamily="18" charset="0"/>
                <a:cs typeface="Arial" panose="020B0604020202020204" pitchFamily="34" charset="0"/>
              </a:rPr>
              <a:t>Edward Jenner</a:t>
            </a:r>
          </a:p>
        </p:txBody>
      </p:sp>
      <p:sp>
        <p:nvSpPr>
          <p:cNvPr id="5" name="Title 1">
            <a:extLst>
              <a:ext uri="{FF2B5EF4-FFF2-40B4-BE49-F238E27FC236}">
                <a16:creationId xmlns:a16="http://schemas.microsoft.com/office/drawing/2014/main" id="{37F7DA5B-3824-49A3-8321-97DB9A5991DB}"/>
              </a:ext>
            </a:extLst>
          </p:cNvPr>
          <p:cNvSpPr txBox="1">
            <a:spLocks/>
          </p:cNvSpPr>
          <p:nvPr/>
        </p:nvSpPr>
        <p:spPr>
          <a:xfrm>
            <a:off x="425020" y="457200"/>
            <a:ext cx="8229600" cy="1143000"/>
          </a:xfrm>
          <a:prstGeom prst="rect">
            <a:avLst/>
          </a:prstGeom>
        </p:spPr>
        <p:txBody>
          <a:bodyPr anchor="b"/>
          <a:lstStyle>
            <a:lvl1pPr algn="ctr" defTabSz="914400" rtl="0" eaLnBrk="1" latinLnBrk="0" hangingPunct="1">
              <a:spcBef>
                <a:spcPct val="0"/>
              </a:spcBef>
              <a:buNone/>
              <a:defRPr sz="2800" b="1" kern="1200">
                <a:solidFill>
                  <a:schemeClr val="tx1"/>
                </a:solidFill>
                <a:latin typeface="+mj-lt"/>
                <a:ea typeface="+mj-ea"/>
                <a:cs typeface="+mj-cs"/>
              </a:defRPr>
            </a:lvl1pPr>
          </a:lstStyle>
          <a:p>
            <a:pPr fontAlgn="auto">
              <a:spcAft>
                <a:spcPts val="0"/>
              </a:spcAft>
            </a:pPr>
            <a:r>
              <a:rPr lang="en-US" dirty="0">
                <a:effectLst/>
              </a:rPr>
              <a:t>Topic 2: History of Public Health</a:t>
            </a:r>
          </a:p>
        </p:txBody>
      </p:sp>
      <p:sp>
        <p:nvSpPr>
          <p:cNvPr id="6" name="Content Placeholder 8">
            <a:extLst>
              <a:ext uri="{FF2B5EF4-FFF2-40B4-BE49-F238E27FC236}">
                <a16:creationId xmlns:a16="http://schemas.microsoft.com/office/drawing/2014/main" id="{20839F0B-EA02-4483-B0B5-F37E0AE35F12}"/>
              </a:ext>
            </a:extLst>
          </p:cNvPr>
          <p:cNvSpPr txBox="1">
            <a:spLocks/>
          </p:cNvSpPr>
          <p:nvPr/>
        </p:nvSpPr>
        <p:spPr>
          <a:xfrm>
            <a:off x="4648200" y="1828800"/>
            <a:ext cx="4275219" cy="3886200"/>
          </a:xfrm>
          <a:prstGeom prst="rect">
            <a:avLst/>
          </a:prstGeom>
        </p:spPr>
        <p:txBody>
          <a:bodyPr>
            <a:noAutofit/>
          </a:bodyPr>
          <a:lstStyle>
            <a:lvl1pPr marL="342900" indent="-342900" algn="l" defTabSz="914400" rtl="0" eaLnBrk="1" latinLnBrk="0" hangingPunct="1">
              <a:spcBef>
                <a:spcPct val="20000"/>
              </a:spcBef>
              <a:buClr>
                <a:schemeClr val="tx1"/>
              </a:buClr>
              <a:buSzPct val="70000"/>
              <a:buFont typeface="Wingdings" pitchFamily="2" charset="2"/>
              <a:buChar char="q"/>
              <a:defRPr sz="2400" b="1" kern="1200">
                <a:solidFill>
                  <a:srgbClr val="000000"/>
                </a:solidFill>
                <a:latin typeface="+mn-lt"/>
                <a:ea typeface="+mn-ea"/>
                <a:cs typeface="+mn-cs"/>
              </a:defRPr>
            </a:lvl1pPr>
            <a:lvl2pPr marL="742950" indent="-285750" algn="l" defTabSz="914400" rtl="0" eaLnBrk="1" latinLnBrk="0" hangingPunct="1">
              <a:spcBef>
                <a:spcPct val="20000"/>
              </a:spcBef>
              <a:buFont typeface="Arial" pitchFamily="34" charset="0"/>
              <a:buChar char="–"/>
              <a:defRPr lang="en-US" sz="2000" kern="1200" dirty="0" smtClean="0">
                <a:solidFill>
                  <a:srgbClr val="00000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1000"/>
              </a:spcAft>
              <a:buNone/>
            </a:pPr>
            <a:r>
              <a:rPr lang="en-US" sz="1400" u="sng" dirty="0">
                <a:effectLst/>
                <a:ea typeface="Times New Roman" panose="02020603050405020304" pitchFamily="18" charset="0"/>
                <a:cs typeface="Arial" panose="020B0604020202020204" pitchFamily="34" charset="0"/>
              </a:rPr>
              <a:t>What disease did John Snow investigate that led to significant advancements in public health?</a:t>
            </a:r>
            <a:endParaRPr lang="ar-YE" sz="1400" u="sng" dirty="0">
              <a:effectLst/>
              <a:ea typeface="Times New Roman" panose="02020603050405020304" pitchFamily="18" charset="0"/>
              <a:cs typeface="Arial" panose="020B0604020202020204" pitchFamily="34" charset="0"/>
            </a:endParaRPr>
          </a:p>
          <a:p>
            <a:pPr fontAlgn="auto">
              <a:spcAft>
                <a:spcPts val="1000"/>
              </a:spcAft>
              <a:buAutoNum type="alphaUcParenR"/>
            </a:pPr>
            <a:r>
              <a:rPr lang="pt-BR" sz="1400" dirty="0">
                <a:effectLst/>
                <a:latin typeface="Calibri" panose="020F0502020204030204" pitchFamily="34" charset="0"/>
                <a:ea typeface="Calibri" panose="020F0502020204030204" pitchFamily="34" charset="0"/>
                <a:cs typeface="Calibri" panose="020F0502020204030204" pitchFamily="34" charset="0"/>
              </a:rPr>
              <a:t>Tuberculosis</a:t>
            </a:r>
            <a:endParaRPr lang="ar-YE" sz="1400" dirty="0">
              <a:effectLst/>
              <a:latin typeface="Calibri" panose="020F0502020204030204" pitchFamily="34" charset="0"/>
              <a:ea typeface="Calibri" panose="020F0502020204030204" pitchFamily="34" charset="0"/>
              <a:cs typeface="Calibri" panose="020F0502020204030204" pitchFamily="34" charset="0"/>
            </a:endParaRPr>
          </a:p>
          <a:p>
            <a:pPr fontAlgn="auto">
              <a:spcAft>
                <a:spcPts val="1000"/>
              </a:spcAft>
              <a:buAutoNum type="alphaUcParenR"/>
            </a:pPr>
            <a:r>
              <a:rPr lang="pt-BR" sz="1400" dirty="0">
                <a:effectLst/>
                <a:latin typeface="Calibri" panose="020F0502020204030204" pitchFamily="34" charset="0"/>
                <a:ea typeface="Calibri" panose="020F0502020204030204" pitchFamily="34" charset="0"/>
                <a:cs typeface="Calibri" panose="020F0502020204030204" pitchFamily="34" charset="0"/>
              </a:rPr>
              <a:t>Cholera</a:t>
            </a:r>
            <a:endParaRPr lang="ar-YE" sz="1400" dirty="0">
              <a:effectLst/>
              <a:latin typeface="Calibri" panose="020F0502020204030204" pitchFamily="34" charset="0"/>
              <a:ea typeface="Calibri" panose="020F0502020204030204" pitchFamily="34" charset="0"/>
              <a:cs typeface="Calibri" panose="020F0502020204030204" pitchFamily="34" charset="0"/>
            </a:endParaRPr>
          </a:p>
          <a:p>
            <a:pPr fontAlgn="auto">
              <a:spcAft>
                <a:spcPts val="1000"/>
              </a:spcAft>
              <a:buAutoNum type="alphaUcParenR"/>
            </a:pPr>
            <a:r>
              <a:rPr lang="pt-BR" sz="1400" dirty="0">
                <a:effectLst/>
                <a:latin typeface="Calibri" panose="020F0502020204030204" pitchFamily="34" charset="0"/>
                <a:ea typeface="Calibri" panose="020F0502020204030204" pitchFamily="34" charset="0"/>
                <a:cs typeface="Calibri" panose="020F0502020204030204" pitchFamily="34" charset="0"/>
              </a:rPr>
              <a:t>Smallpox</a:t>
            </a:r>
            <a:endParaRPr lang="ar-YE" sz="1400" dirty="0">
              <a:effectLst/>
              <a:latin typeface="Calibri" panose="020F0502020204030204" pitchFamily="34" charset="0"/>
              <a:ea typeface="Calibri" panose="020F0502020204030204" pitchFamily="34" charset="0"/>
              <a:cs typeface="Calibri" panose="020F0502020204030204" pitchFamily="34" charset="0"/>
            </a:endParaRPr>
          </a:p>
          <a:p>
            <a:pPr fontAlgn="auto">
              <a:spcAft>
                <a:spcPts val="1000"/>
              </a:spcAft>
              <a:buAutoNum type="alphaUcParenR"/>
            </a:pPr>
            <a:r>
              <a:rPr lang="pt-BR" sz="1400" dirty="0">
                <a:effectLst/>
                <a:latin typeface="Calibri" panose="020F0502020204030204" pitchFamily="34" charset="0"/>
                <a:ea typeface="Calibri" panose="020F0502020204030204" pitchFamily="34" charset="0"/>
                <a:cs typeface="Calibri" panose="020F0502020204030204" pitchFamily="34" charset="0"/>
              </a:rPr>
              <a:t>Influenza</a:t>
            </a:r>
          </a:p>
        </p:txBody>
      </p:sp>
      <p:sp>
        <p:nvSpPr>
          <p:cNvPr id="7" name="Content Placeholder 8">
            <a:extLst>
              <a:ext uri="{FF2B5EF4-FFF2-40B4-BE49-F238E27FC236}">
                <a16:creationId xmlns:a16="http://schemas.microsoft.com/office/drawing/2014/main" id="{02EAA42E-DF32-42F9-8114-3C365C485EE5}"/>
              </a:ext>
            </a:extLst>
          </p:cNvPr>
          <p:cNvSpPr txBox="1">
            <a:spLocks/>
          </p:cNvSpPr>
          <p:nvPr/>
        </p:nvSpPr>
        <p:spPr>
          <a:xfrm>
            <a:off x="4648199" y="3967976"/>
            <a:ext cx="3962401" cy="4073525"/>
          </a:xfrm>
          <a:prstGeom prst="rect">
            <a:avLst/>
          </a:prstGeom>
        </p:spPr>
        <p:txBody>
          <a:bodyPr>
            <a:noAutofit/>
          </a:bodyPr>
          <a:lstStyle>
            <a:lvl1pPr marL="342900" indent="-342900" algn="l" defTabSz="914400" rtl="0" eaLnBrk="1" latinLnBrk="0" hangingPunct="1">
              <a:spcBef>
                <a:spcPct val="20000"/>
              </a:spcBef>
              <a:buClr>
                <a:schemeClr val="tx1"/>
              </a:buClr>
              <a:buSzPct val="70000"/>
              <a:buFont typeface="Wingdings" pitchFamily="2" charset="2"/>
              <a:buChar char="q"/>
              <a:defRPr sz="2400" b="1" kern="1200">
                <a:solidFill>
                  <a:srgbClr val="000000"/>
                </a:solidFill>
                <a:latin typeface="+mn-lt"/>
                <a:ea typeface="+mn-ea"/>
                <a:cs typeface="+mn-cs"/>
              </a:defRPr>
            </a:lvl1pPr>
            <a:lvl2pPr marL="742950" indent="-285750" algn="l" defTabSz="914400" rtl="0" eaLnBrk="1" latinLnBrk="0" hangingPunct="1">
              <a:spcBef>
                <a:spcPct val="20000"/>
              </a:spcBef>
              <a:buFont typeface="Arial" pitchFamily="34" charset="0"/>
              <a:buChar char="–"/>
              <a:defRPr lang="en-US" sz="2000" kern="1200" dirty="0" smtClean="0">
                <a:solidFill>
                  <a:srgbClr val="00000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1000"/>
              </a:spcAft>
              <a:buNone/>
            </a:pPr>
            <a:r>
              <a:rPr lang="en-US" sz="1400" u="sng" dirty="0">
                <a:effectLst/>
                <a:ea typeface="Times New Roman" panose="02020603050405020304" pitchFamily="18" charset="0"/>
                <a:cs typeface="Arial" panose="020B0604020202020204" pitchFamily="34" charset="0"/>
              </a:rPr>
              <a:t>John Snow's investigation of cholera in London led him to identify which source as the cause of the outbreak?</a:t>
            </a:r>
            <a:endParaRPr lang="ar-YE" sz="1400" u="sng" dirty="0">
              <a:effectLst/>
              <a:ea typeface="Times New Roman" panose="02020603050405020304" pitchFamily="18" charset="0"/>
              <a:cs typeface="Arial" panose="020B0604020202020204" pitchFamily="34" charset="0"/>
            </a:endParaRPr>
          </a:p>
          <a:p>
            <a:pPr fontAlgn="auto">
              <a:spcAft>
                <a:spcPts val="1000"/>
              </a:spcAft>
              <a:buFont typeface="+mj-lt"/>
              <a:buAutoNum type="alphaUcPeriod"/>
            </a:pPr>
            <a:r>
              <a:rPr lang="en-US" sz="1400" dirty="0">
                <a:effectLst/>
                <a:latin typeface="Calibri" panose="020F0502020204030204" pitchFamily="34" charset="0"/>
                <a:ea typeface="Calibri" panose="020F0502020204030204" pitchFamily="34" charset="0"/>
                <a:cs typeface="Calibri" panose="020F0502020204030204" pitchFamily="34" charset="0"/>
              </a:rPr>
              <a:t>Contaminated food</a:t>
            </a:r>
            <a:endParaRPr lang="ar-YE" sz="1400" dirty="0">
              <a:effectLst/>
              <a:latin typeface="Calibri" panose="020F0502020204030204" pitchFamily="34" charset="0"/>
              <a:ea typeface="Calibri" panose="020F0502020204030204" pitchFamily="34" charset="0"/>
              <a:cs typeface="Calibri" panose="020F0502020204030204" pitchFamily="34" charset="0"/>
            </a:endParaRPr>
          </a:p>
          <a:p>
            <a:pPr fontAlgn="auto">
              <a:spcAft>
                <a:spcPts val="1000"/>
              </a:spcAft>
              <a:buFont typeface="+mj-lt"/>
              <a:buAutoNum type="alphaUcPeriod"/>
            </a:pPr>
            <a:r>
              <a:rPr lang="en-US" sz="1400" dirty="0">
                <a:effectLst/>
                <a:latin typeface="Calibri" panose="020F0502020204030204" pitchFamily="34" charset="0"/>
                <a:ea typeface="Calibri" panose="020F0502020204030204" pitchFamily="34" charset="0"/>
                <a:cs typeface="Calibri" panose="020F0502020204030204" pitchFamily="34" charset="0"/>
              </a:rPr>
              <a:t>Airborne transmission</a:t>
            </a:r>
            <a:endParaRPr lang="ar-YE" sz="1400" dirty="0">
              <a:effectLst/>
              <a:latin typeface="Calibri" panose="020F0502020204030204" pitchFamily="34" charset="0"/>
              <a:ea typeface="Calibri" panose="020F0502020204030204" pitchFamily="34" charset="0"/>
              <a:cs typeface="Calibri" panose="020F0502020204030204" pitchFamily="34" charset="0"/>
            </a:endParaRPr>
          </a:p>
          <a:p>
            <a:pPr fontAlgn="auto">
              <a:spcAft>
                <a:spcPts val="1000"/>
              </a:spcAft>
              <a:buFont typeface="+mj-lt"/>
              <a:buAutoNum type="alphaUcPeriod"/>
            </a:pPr>
            <a:r>
              <a:rPr lang="en-US" sz="1400" dirty="0">
                <a:effectLst/>
                <a:latin typeface="Calibri" panose="020F0502020204030204" pitchFamily="34" charset="0"/>
                <a:ea typeface="Calibri" panose="020F0502020204030204" pitchFamily="34" charset="0"/>
                <a:cs typeface="Calibri" panose="020F0502020204030204" pitchFamily="34" charset="0"/>
              </a:rPr>
              <a:t>Contaminated water supply</a:t>
            </a:r>
            <a:endParaRPr lang="ar-YE" sz="1400" dirty="0">
              <a:effectLst/>
              <a:latin typeface="Calibri" panose="020F0502020204030204" pitchFamily="34" charset="0"/>
              <a:ea typeface="Calibri" panose="020F0502020204030204" pitchFamily="34" charset="0"/>
              <a:cs typeface="Calibri" panose="020F0502020204030204" pitchFamily="34" charset="0"/>
            </a:endParaRPr>
          </a:p>
          <a:p>
            <a:pPr fontAlgn="auto">
              <a:spcAft>
                <a:spcPts val="1000"/>
              </a:spcAft>
              <a:buFont typeface="+mj-lt"/>
              <a:buAutoNum type="alphaUcPeriod"/>
            </a:pPr>
            <a:r>
              <a:rPr lang="en-US" sz="1400" dirty="0">
                <a:effectLst/>
                <a:latin typeface="Calibri" panose="020F0502020204030204" pitchFamily="34" charset="0"/>
                <a:ea typeface="Calibri" panose="020F0502020204030204" pitchFamily="34" charset="0"/>
                <a:cs typeface="Calibri" panose="020F0502020204030204" pitchFamily="34" charset="0"/>
              </a:rPr>
              <a:t>Direct person-to-person contact</a:t>
            </a:r>
            <a:endParaRPr lang="it-IT" sz="14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8" name="Content Placeholder 8">
            <a:extLst>
              <a:ext uri="{FF2B5EF4-FFF2-40B4-BE49-F238E27FC236}">
                <a16:creationId xmlns:a16="http://schemas.microsoft.com/office/drawing/2014/main" id="{B82BCF58-A1E1-48AC-8BC0-55B28EBE0DB9}"/>
              </a:ext>
            </a:extLst>
          </p:cNvPr>
          <p:cNvSpPr txBox="1">
            <a:spLocks/>
          </p:cNvSpPr>
          <p:nvPr/>
        </p:nvSpPr>
        <p:spPr>
          <a:xfrm>
            <a:off x="533399" y="3962400"/>
            <a:ext cx="3962401" cy="4073525"/>
          </a:xfrm>
          <a:prstGeom prst="rect">
            <a:avLst/>
          </a:prstGeom>
        </p:spPr>
        <p:txBody>
          <a:bodyPr>
            <a:noAutofit/>
          </a:bodyPr>
          <a:lstStyle>
            <a:lvl1pPr marL="342900" indent="-342900" algn="l" defTabSz="914400" rtl="0" eaLnBrk="1" latinLnBrk="0" hangingPunct="1">
              <a:spcBef>
                <a:spcPct val="20000"/>
              </a:spcBef>
              <a:buClr>
                <a:schemeClr val="tx1"/>
              </a:buClr>
              <a:buSzPct val="70000"/>
              <a:buFont typeface="Wingdings" pitchFamily="2" charset="2"/>
              <a:buChar char="q"/>
              <a:defRPr sz="2400" b="1" kern="1200">
                <a:solidFill>
                  <a:srgbClr val="000000"/>
                </a:solidFill>
                <a:latin typeface="+mn-lt"/>
                <a:ea typeface="+mn-ea"/>
                <a:cs typeface="+mn-cs"/>
              </a:defRPr>
            </a:lvl1pPr>
            <a:lvl2pPr marL="742950" indent="-285750" algn="l" defTabSz="914400" rtl="0" eaLnBrk="1" latinLnBrk="0" hangingPunct="1">
              <a:spcBef>
                <a:spcPct val="20000"/>
              </a:spcBef>
              <a:buFont typeface="Arial" pitchFamily="34" charset="0"/>
              <a:buChar char="–"/>
              <a:defRPr lang="en-US" sz="2000" kern="1200" dirty="0" smtClean="0">
                <a:solidFill>
                  <a:srgbClr val="00000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1000"/>
              </a:spcAft>
              <a:buNone/>
            </a:pPr>
            <a:r>
              <a:rPr lang="en-US" sz="1400" u="sng" dirty="0">
                <a:effectLst/>
                <a:ea typeface="Times New Roman" panose="02020603050405020304" pitchFamily="18" charset="0"/>
                <a:cs typeface="Arial" panose="020B0604020202020204" pitchFamily="34" charset="0"/>
              </a:rPr>
              <a:t>In what year did John Snow conduct his famous study on the cholera outbreak in London?</a:t>
            </a:r>
            <a:endParaRPr lang="ar-YE" sz="1400" u="sng" dirty="0">
              <a:effectLst/>
              <a:ea typeface="Times New Roman" panose="02020603050405020304" pitchFamily="18" charset="0"/>
              <a:cs typeface="Arial" panose="020B0604020202020204" pitchFamily="34" charset="0"/>
            </a:endParaRPr>
          </a:p>
          <a:p>
            <a:pPr fontAlgn="auto">
              <a:spcAft>
                <a:spcPts val="1000"/>
              </a:spcAft>
              <a:buFont typeface="+mj-lt"/>
              <a:buAutoNum type="alphaUcPeriod"/>
            </a:pPr>
            <a:r>
              <a:rPr lang="pt-BR" sz="1400" dirty="0">
                <a:effectLst/>
                <a:latin typeface="Calibri" panose="020F0502020204030204" pitchFamily="34" charset="0"/>
                <a:ea typeface="Calibri" panose="020F0502020204030204" pitchFamily="34" charset="0"/>
                <a:cs typeface="Calibri" panose="020F0502020204030204" pitchFamily="34" charset="0"/>
              </a:rPr>
              <a:t>1834</a:t>
            </a:r>
            <a:endParaRPr lang="ar-YE" sz="1400" dirty="0">
              <a:effectLst/>
              <a:latin typeface="Calibri" panose="020F0502020204030204" pitchFamily="34" charset="0"/>
              <a:ea typeface="Calibri" panose="020F0502020204030204" pitchFamily="34" charset="0"/>
              <a:cs typeface="Calibri" panose="020F0502020204030204" pitchFamily="34" charset="0"/>
            </a:endParaRPr>
          </a:p>
          <a:p>
            <a:pPr fontAlgn="auto">
              <a:spcAft>
                <a:spcPts val="1000"/>
              </a:spcAft>
              <a:buFont typeface="+mj-lt"/>
              <a:buAutoNum type="alphaUcPeriod"/>
            </a:pPr>
            <a:r>
              <a:rPr lang="pt-BR" sz="1400" dirty="0">
                <a:effectLst/>
                <a:latin typeface="Calibri" panose="020F0502020204030204" pitchFamily="34" charset="0"/>
                <a:ea typeface="Calibri" panose="020F0502020204030204" pitchFamily="34" charset="0"/>
                <a:cs typeface="Calibri" panose="020F0502020204030204" pitchFamily="34" charset="0"/>
              </a:rPr>
              <a:t>1848</a:t>
            </a:r>
            <a:endParaRPr lang="ar-YE" sz="1400" dirty="0">
              <a:effectLst/>
              <a:latin typeface="Calibri" panose="020F0502020204030204" pitchFamily="34" charset="0"/>
              <a:ea typeface="Calibri" panose="020F0502020204030204" pitchFamily="34" charset="0"/>
              <a:cs typeface="Calibri" panose="020F0502020204030204" pitchFamily="34" charset="0"/>
            </a:endParaRPr>
          </a:p>
          <a:p>
            <a:pPr fontAlgn="auto">
              <a:spcAft>
                <a:spcPts val="1000"/>
              </a:spcAft>
              <a:buFont typeface="+mj-lt"/>
              <a:buAutoNum type="alphaUcPeriod"/>
            </a:pPr>
            <a:r>
              <a:rPr lang="pt-BR" sz="1400" dirty="0">
                <a:effectLst/>
                <a:latin typeface="Calibri" panose="020F0502020204030204" pitchFamily="34" charset="0"/>
                <a:ea typeface="Calibri" panose="020F0502020204030204" pitchFamily="34" charset="0"/>
                <a:cs typeface="Calibri" panose="020F0502020204030204" pitchFamily="34" charset="0"/>
              </a:rPr>
              <a:t>1854</a:t>
            </a:r>
            <a:endParaRPr lang="ar-YE" sz="1400" dirty="0">
              <a:effectLst/>
              <a:latin typeface="Calibri" panose="020F0502020204030204" pitchFamily="34" charset="0"/>
              <a:ea typeface="Calibri" panose="020F0502020204030204" pitchFamily="34" charset="0"/>
              <a:cs typeface="Calibri" panose="020F0502020204030204" pitchFamily="34" charset="0"/>
            </a:endParaRPr>
          </a:p>
          <a:p>
            <a:pPr fontAlgn="auto">
              <a:spcAft>
                <a:spcPts val="1000"/>
              </a:spcAft>
              <a:buFont typeface="+mj-lt"/>
              <a:buAutoNum type="alphaUcPeriod"/>
            </a:pPr>
            <a:r>
              <a:rPr lang="pt-BR" sz="1400" dirty="0">
                <a:effectLst/>
                <a:latin typeface="Calibri" panose="020F0502020204030204" pitchFamily="34" charset="0"/>
                <a:ea typeface="Calibri" panose="020F0502020204030204" pitchFamily="34" charset="0"/>
                <a:cs typeface="Calibri" panose="020F0502020204030204" pitchFamily="34" charset="0"/>
              </a:rPr>
              <a:t>1861</a:t>
            </a:r>
            <a:endParaRPr lang="it-IT" sz="14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54105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9" presetClass="emph" presetSubtype="0" fill="hold" nodeType="clickEffect">
                                  <p:stCondLst>
                                    <p:cond delay="0"/>
                                  </p:stCondLst>
                                  <p:childTnLst>
                                    <p:animClr clrSpc="rgb" dir="cw">
                                      <p:cBhvr override="childStyle">
                                        <p:cTn id="28" dur="500" fill="hold"/>
                                        <p:tgtEl>
                                          <p:spTgt spid="4">
                                            <p:txEl>
                                              <p:pRg st="3" end="3"/>
                                            </p:txEl>
                                          </p:spTgt>
                                        </p:tgtEl>
                                        <p:attrNameLst>
                                          <p:attrName>style.color</p:attrName>
                                        </p:attrNameLst>
                                      </p:cBhvr>
                                      <p:to>
                                        <a:schemeClr val="accent2"/>
                                      </p:to>
                                    </p:animClr>
                                    <p:animClr clrSpc="rgb" dir="cw">
                                      <p:cBhvr>
                                        <p:cTn id="29" dur="500" fill="hold"/>
                                        <p:tgtEl>
                                          <p:spTgt spid="4">
                                            <p:txEl>
                                              <p:pRg st="3" end="3"/>
                                            </p:txEl>
                                          </p:spTgt>
                                        </p:tgtEl>
                                        <p:attrNameLst>
                                          <p:attrName>fillcolor</p:attrName>
                                        </p:attrNameLst>
                                      </p:cBhvr>
                                      <p:to>
                                        <a:schemeClr val="accent2"/>
                                      </p:to>
                                    </p:animClr>
                                    <p:set>
                                      <p:cBhvr>
                                        <p:cTn id="30" dur="500" fill="hold"/>
                                        <p:tgtEl>
                                          <p:spTgt spid="4">
                                            <p:txEl>
                                              <p:pRg st="3" end="3"/>
                                            </p:txEl>
                                          </p:spTgt>
                                        </p:tgtEl>
                                        <p:attrNameLst>
                                          <p:attrName>fill.type</p:attrName>
                                        </p:attrNameLst>
                                      </p:cBhvr>
                                      <p:to>
                                        <p:strVal val="solid"/>
                                      </p:to>
                                    </p:set>
                                    <p:set>
                                      <p:cBhvr>
                                        <p:cTn id="31" dur="500" fill="hold"/>
                                        <p:tgtEl>
                                          <p:spTgt spid="4">
                                            <p:txEl>
                                              <p:pRg st="3" end="3"/>
                                            </p:txEl>
                                          </p:spTgt>
                                        </p:tgtEl>
                                        <p:attrNameLst>
                                          <p:attrName>fill.on</p:attrName>
                                        </p:attrNameLst>
                                      </p:cBhvr>
                                      <p:to>
                                        <p:strVal val="true"/>
                                      </p:to>
                                    </p:se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6">
                                            <p:txEl>
                                              <p:pRg st="0" end="0"/>
                                            </p:txEl>
                                          </p:spTgt>
                                        </p:tgtEl>
                                        <p:attrNameLst>
                                          <p:attrName>style.visibility</p:attrName>
                                        </p:attrNameLst>
                                      </p:cBhvr>
                                      <p:to>
                                        <p:strVal val="visible"/>
                                      </p:to>
                                    </p:set>
                                    <p:anim calcmode="lin" valueType="num">
                                      <p:cBhvr additive="base">
                                        <p:cTn id="3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6">
                                            <p:txEl>
                                              <p:pRg st="0" end="0"/>
                                            </p:txEl>
                                          </p:spTgt>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6">
                                            <p:txEl>
                                              <p:charRg st="94" end="107"/>
                                            </p:txEl>
                                          </p:spTgt>
                                        </p:tgtEl>
                                        <p:attrNameLst>
                                          <p:attrName>style.visibility</p:attrName>
                                        </p:attrNameLst>
                                      </p:cBhvr>
                                      <p:to>
                                        <p:strVal val="visible"/>
                                      </p:to>
                                    </p:set>
                                    <p:anim calcmode="lin" valueType="num">
                                      <p:cBhvr additive="base">
                                        <p:cTn id="40" dur="500" fill="hold"/>
                                        <p:tgtEl>
                                          <p:spTgt spid="6">
                                            <p:txEl>
                                              <p:charRg st="94" end="107"/>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6">
                                            <p:txEl>
                                              <p:charRg st="94" end="107"/>
                                            </p:txEl>
                                          </p:spTgt>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6">
                                            <p:txEl>
                                              <p:pRg st="2" end="2"/>
                                            </p:txEl>
                                          </p:spTgt>
                                        </p:tgtEl>
                                        <p:attrNameLst>
                                          <p:attrName>style.visibility</p:attrName>
                                        </p:attrNameLst>
                                      </p:cBhvr>
                                      <p:to>
                                        <p:strVal val="visible"/>
                                      </p:to>
                                    </p:set>
                                    <p:anim calcmode="lin" valueType="num">
                                      <p:cBhvr additive="base">
                                        <p:cTn id="44"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6">
                                            <p:txEl>
                                              <p:pRg st="2" end="2"/>
                                            </p:txEl>
                                          </p:spTgt>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6">
                                            <p:txEl>
                                              <p:pRg st="3" end="3"/>
                                            </p:txEl>
                                          </p:spTgt>
                                        </p:tgtEl>
                                        <p:attrNameLst>
                                          <p:attrName>style.visibility</p:attrName>
                                        </p:attrNameLst>
                                      </p:cBhvr>
                                      <p:to>
                                        <p:strVal val="visible"/>
                                      </p:to>
                                    </p:set>
                                    <p:anim calcmode="lin" valueType="num">
                                      <p:cBhvr additive="base">
                                        <p:cTn id="48"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6">
                                            <p:txEl>
                                              <p:pRg st="3" end="3"/>
                                            </p:txEl>
                                          </p:spTgt>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6">
                                            <p:txEl>
                                              <p:charRg st="124" end="137"/>
                                            </p:txEl>
                                          </p:spTgt>
                                        </p:tgtEl>
                                        <p:attrNameLst>
                                          <p:attrName>style.visibility</p:attrName>
                                        </p:attrNameLst>
                                      </p:cBhvr>
                                      <p:to>
                                        <p:strVal val="visible"/>
                                      </p:to>
                                    </p:set>
                                    <p:anim calcmode="lin" valueType="num">
                                      <p:cBhvr additive="base">
                                        <p:cTn id="52" dur="500" fill="hold"/>
                                        <p:tgtEl>
                                          <p:spTgt spid="6">
                                            <p:txEl>
                                              <p:charRg st="124" end="137"/>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6">
                                            <p:txEl>
                                              <p:charRg st="124" end="137"/>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9" presetClass="emph" presetSubtype="0" fill="hold" nodeType="clickEffect">
                                  <p:stCondLst>
                                    <p:cond delay="0"/>
                                  </p:stCondLst>
                                  <p:childTnLst>
                                    <p:animClr clrSpc="rgb" dir="cw">
                                      <p:cBhvr override="childStyle">
                                        <p:cTn id="57" dur="500" fill="hold"/>
                                        <p:tgtEl>
                                          <p:spTgt spid="6">
                                            <p:txEl>
                                              <p:pRg st="2" end="2"/>
                                            </p:txEl>
                                          </p:spTgt>
                                        </p:tgtEl>
                                        <p:attrNameLst>
                                          <p:attrName>style.color</p:attrName>
                                        </p:attrNameLst>
                                      </p:cBhvr>
                                      <p:to>
                                        <a:schemeClr val="accent2"/>
                                      </p:to>
                                    </p:animClr>
                                    <p:animClr clrSpc="rgb" dir="cw">
                                      <p:cBhvr>
                                        <p:cTn id="58" dur="500" fill="hold"/>
                                        <p:tgtEl>
                                          <p:spTgt spid="6">
                                            <p:txEl>
                                              <p:pRg st="2" end="2"/>
                                            </p:txEl>
                                          </p:spTgt>
                                        </p:tgtEl>
                                        <p:attrNameLst>
                                          <p:attrName>fillcolor</p:attrName>
                                        </p:attrNameLst>
                                      </p:cBhvr>
                                      <p:to>
                                        <a:schemeClr val="accent2"/>
                                      </p:to>
                                    </p:animClr>
                                    <p:set>
                                      <p:cBhvr>
                                        <p:cTn id="59" dur="500" fill="hold"/>
                                        <p:tgtEl>
                                          <p:spTgt spid="6">
                                            <p:txEl>
                                              <p:pRg st="2" end="2"/>
                                            </p:txEl>
                                          </p:spTgt>
                                        </p:tgtEl>
                                        <p:attrNameLst>
                                          <p:attrName>fill.type</p:attrName>
                                        </p:attrNameLst>
                                      </p:cBhvr>
                                      <p:to>
                                        <p:strVal val="solid"/>
                                      </p:to>
                                    </p:set>
                                    <p:set>
                                      <p:cBhvr>
                                        <p:cTn id="60" dur="500" fill="hold"/>
                                        <p:tgtEl>
                                          <p:spTgt spid="6">
                                            <p:txEl>
                                              <p:pRg st="2" end="2"/>
                                            </p:txEl>
                                          </p:spTgt>
                                        </p:tgtEl>
                                        <p:attrNameLst>
                                          <p:attrName>fill.on</p:attrName>
                                        </p:attrNameLst>
                                      </p:cBhvr>
                                      <p:to>
                                        <p:strVal val="true"/>
                                      </p:to>
                                    </p:set>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8">
                                            <p:txEl>
                                              <p:pRg st="0" end="0"/>
                                            </p:txEl>
                                          </p:spTgt>
                                        </p:tgtEl>
                                        <p:attrNameLst>
                                          <p:attrName>style.visibility</p:attrName>
                                        </p:attrNameLst>
                                      </p:cBhvr>
                                      <p:to>
                                        <p:strVal val="visible"/>
                                      </p:to>
                                    </p:set>
                                    <p:anim calcmode="lin" valueType="num">
                                      <p:cBhvr additive="base">
                                        <p:cTn id="65"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8">
                                            <p:txEl>
                                              <p:pRg st="0" end="0"/>
                                            </p:txEl>
                                          </p:spTgt>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8">
                                            <p:txEl>
                                              <p:pRg st="1" end="1"/>
                                            </p:txEl>
                                          </p:spTgt>
                                        </p:tgtEl>
                                        <p:attrNameLst>
                                          <p:attrName>style.visibility</p:attrName>
                                        </p:attrNameLst>
                                      </p:cBhvr>
                                      <p:to>
                                        <p:strVal val="visible"/>
                                      </p:to>
                                    </p:set>
                                    <p:anim calcmode="lin" valueType="num">
                                      <p:cBhvr additive="base">
                                        <p:cTn id="6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8">
                                            <p:txEl>
                                              <p:pRg st="1" end="1"/>
                                            </p:txEl>
                                          </p:spTgt>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8">
                                            <p:txEl>
                                              <p:pRg st="2" end="2"/>
                                            </p:txEl>
                                          </p:spTgt>
                                        </p:tgtEl>
                                        <p:attrNameLst>
                                          <p:attrName>style.visibility</p:attrName>
                                        </p:attrNameLst>
                                      </p:cBhvr>
                                      <p:to>
                                        <p:strVal val="visible"/>
                                      </p:to>
                                    </p:set>
                                    <p:anim calcmode="lin" valueType="num">
                                      <p:cBhvr additive="base">
                                        <p:cTn id="7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8">
                                            <p:txEl>
                                              <p:pRg st="2" end="2"/>
                                            </p:txEl>
                                          </p:spTgt>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8">
                                            <p:txEl>
                                              <p:pRg st="3" end="3"/>
                                            </p:txEl>
                                          </p:spTgt>
                                        </p:tgtEl>
                                        <p:attrNameLst>
                                          <p:attrName>style.visibility</p:attrName>
                                        </p:attrNameLst>
                                      </p:cBhvr>
                                      <p:to>
                                        <p:strVal val="visible"/>
                                      </p:to>
                                    </p:set>
                                    <p:anim calcmode="lin" valueType="num">
                                      <p:cBhvr additive="base">
                                        <p:cTn id="77"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8">
                                            <p:txEl>
                                              <p:pRg st="3" end="3"/>
                                            </p:txEl>
                                          </p:spTgt>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8">
                                            <p:txEl>
                                              <p:pRg st="4" end="4"/>
                                            </p:txEl>
                                          </p:spTgt>
                                        </p:tgtEl>
                                        <p:attrNameLst>
                                          <p:attrName>style.visibility</p:attrName>
                                        </p:attrNameLst>
                                      </p:cBhvr>
                                      <p:to>
                                        <p:strVal val="visible"/>
                                      </p:to>
                                    </p:set>
                                    <p:anim calcmode="lin" valueType="num">
                                      <p:cBhvr additive="base">
                                        <p:cTn id="81"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19" presetClass="emph" presetSubtype="0" fill="hold" nodeType="clickEffect">
                                  <p:stCondLst>
                                    <p:cond delay="0"/>
                                  </p:stCondLst>
                                  <p:childTnLst>
                                    <p:animClr clrSpc="rgb" dir="cw">
                                      <p:cBhvr override="childStyle">
                                        <p:cTn id="86" dur="500" fill="hold"/>
                                        <p:tgtEl>
                                          <p:spTgt spid="8">
                                            <p:txEl>
                                              <p:pRg st="3" end="3"/>
                                            </p:txEl>
                                          </p:spTgt>
                                        </p:tgtEl>
                                        <p:attrNameLst>
                                          <p:attrName>style.color</p:attrName>
                                        </p:attrNameLst>
                                      </p:cBhvr>
                                      <p:to>
                                        <a:schemeClr val="accent2"/>
                                      </p:to>
                                    </p:animClr>
                                    <p:animClr clrSpc="rgb" dir="cw">
                                      <p:cBhvr>
                                        <p:cTn id="87" dur="500" fill="hold"/>
                                        <p:tgtEl>
                                          <p:spTgt spid="8">
                                            <p:txEl>
                                              <p:pRg st="3" end="3"/>
                                            </p:txEl>
                                          </p:spTgt>
                                        </p:tgtEl>
                                        <p:attrNameLst>
                                          <p:attrName>fillcolor</p:attrName>
                                        </p:attrNameLst>
                                      </p:cBhvr>
                                      <p:to>
                                        <a:schemeClr val="accent2"/>
                                      </p:to>
                                    </p:animClr>
                                    <p:set>
                                      <p:cBhvr>
                                        <p:cTn id="88" dur="500" fill="hold"/>
                                        <p:tgtEl>
                                          <p:spTgt spid="8">
                                            <p:txEl>
                                              <p:pRg st="3" end="3"/>
                                            </p:txEl>
                                          </p:spTgt>
                                        </p:tgtEl>
                                        <p:attrNameLst>
                                          <p:attrName>fill.type</p:attrName>
                                        </p:attrNameLst>
                                      </p:cBhvr>
                                      <p:to>
                                        <p:strVal val="solid"/>
                                      </p:to>
                                    </p:set>
                                    <p:set>
                                      <p:cBhvr>
                                        <p:cTn id="89" dur="500" fill="hold"/>
                                        <p:tgtEl>
                                          <p:spTgt spid="8">
                                            <p:txEl>
                                              <p:pRg st="3" end="3"/>
                                            </p:txEl>
                                          </p:spTgt>
                                        </p:tgtEl>
                                        <p:attrNameLst>
                                          <p:attrName>fill.on</p:attrName>
                                        </p:attrNameLst>
                                      </p:cBhvr>
                                      <p:to>
                                        <p:strVal val="true"/>
                                      </p:to>
                                    </p:set>
                                  </p:childTnLst>
                                </p:cTn>
                              </p:par>
                            </p:childTnLst>
                          </p:cTn>
                        </p:par>
                      </p:childTnLst>
                    </p:cTn>
                  </p:par>
                  <p:par>
                    <p:cTn id="90" fill="hold">
                      <p:stCondLst>
                        <p:cond delay="indefinite"/>
                      </p:stCondLst>
                      <p:childTnLst>
                        <p:par>
                          <p:cTn id="91" fill="hold">
                            <p:stCondLst>
                              <p:cond delay="0"/>
                            </p:stCondLst>
                            <p:childTnLst>
                              <p:par>
                                <p:cTn id="92" presetID="2" presetClass="entr" presetSubtype="4" fill="hold" grpId="0" nodeType="clickEffect">
                                  <p:stCondLst>
                                    <p:cond delay="0"/>
                                  </p:stCondLst>
                                  <p:childTnLst>
                                    <p:set>
                                      <p:cBhvr>
                                        <p:cTn id="93" dur="1" fill="hold">
                                          <p:stCondLst>
                                            <p:cond delay="0"/>
                                          </p:stCondLst>
                                        </p:cTn>
                                        <p:tgtEl>
                                          <p:spTgt spid="7">
                                            <p:txEl>
                                              <p:pRg st="0" end="0"/>
                                            </p:txEl>
                                          </p:spTgt>
                                        </p:tgtEl>
                                        <p:attrNameLst>
                                          <p:attrName>style.visibility</p:attrName>
                                        </p:attrNameLst>
                                      </p:cBhvr>
                                      <p:to>
                                        <p:strVal val="visible"/>
                                      </p:to>
                                    </p:set>
                                    <p:anim calcmode="lin" valueType="num">
                                      <p:cBhvr additive="base">
                                        <p:cTn id="94"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95"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7">
                                            <p:txEl>
                                              <p:pRg st="1" end="1"/>
                                            </p:txEl>
                                          </p:spTgt>
                                        </p:tgtEl>
                                        <p:attrNameLst>
                                          <p:attrName>style.visibility</p:attrName>
                                        </p:attrNameLst>
                                      </p:cBhvr>
                                      <p:to>
                                        <p:strVal val="visible"/>
                                      </p:to>
                                    </p:set>
                                    <p:anim calcmode="lin" valueType="num">
                                      <p:cBhvr additive="base">
                                        <p:cTn id="98"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99" dur="500" fill="hold"/>
                                        <p:tgtEl>
                                          <p:spTgt spid="7">
                                            <p:txEl>
                                              <p:pRg st="1" end="1"/>
                                            </p:txEl>
                                          </p:spTgt>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7">
                                            <p:txEl>
                                              <p:pRg st="2" end="2"/>
                                            </p:txEl>
                                          </p:spTgt>
                                        </p:tgtEl>
                                        <p:attrNameLst>
                                          <p:attrName>style.visibility</p:attrName>
                                        </p:attrNameLst>
                                      </p:cBhvr>
                                      <p:to>
                                        <p:strVal val="visible"/>
                                      </p:to>
                                    </p:set>
                                    <p:anim calcmode="lin" valueType="num">
                                      <p:cBhvr additive="base">
                                        <p:cTn id="102"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03" dur="500" fill="hold"/>
                                        <p:tgtEl>
                                          <p:spTgt spid="7">
                                            <p:txEl>
                                              <p:pRg st="2" end="2"/>
                                            </p:txEl>
                                          </p:spTgt>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7">
                                            <p:txEl>
                                              <p:pRg st="3" end="3"/>
                                            </p:txEl>
                                          </p:spTgt>
                                        </p:tgtEl>
                                        <p:attrNameLst>
                                          <p:attrName>style.visibility</p:attrName>
                                        </p:attrNameLst>
                                      </p:cBhvr>
                                      <p:to>
                                        <p:strVal val="visible"/>
                                      </p:to>
                                    </p:set>
                                    <p:anim calcmode="lin" valueType="num">
                                      <p:cBhvr additive="base">
                                        <p:cTn id="106"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107" dur="500" fill="hold"/>
                                        <p:tgtEl>
                                          <p:spTgt spid="7">
                                            <p:txEl>
                                              <p:pRg st="3" end="3"/>
                                            </p:txEl>
                                          </p:spTgt>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7">
                                            <p:txEl>
                                              <p:pRg st="4" end="4"/>
                                            </p:txEl>
                                          </p:spTgt>
                                        </p:tgtEl>
                                        <p:attrNameLst>
                                          <p:attrName>style.visibility</p:attrName>
                                        </p:attrNameLst>
                                      </p:cBhvr>
                                      <p:to>
                                        <p:strVal val="visible"/>
                                      </p:to>
                                    </p:set>
                                    <p:anim calcmode="lin" valueType="num">
                                      <p:cBhvr additive="base">
                                        <p:cTn id="110"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111"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19" presetClass="emph" presetSubtype="0" fill="hold" nodeType="clickEffect">
                                  <p:stCondLst>
                                    <p:cond delay="0"/>
                                  </p:stCondLst>
                                  <p:childTnLst>
                                    <p:animClr clrSpc="rgb" dir="cw">
                                      <p:cBhvr override="childStyle">
                                        <p:cTn id="115" dur="500" fill="hold"/>
                                        <p:tgtEl>
                                          <p:spTgt spid="7">
                                            <p:txEl>
                                              <p:pRg st="3" end="3"/>
                                            </p:txEl>
                                          </p:spTgt>
                                        </p:tgtEl>
                                        <p:attrNameLst>
                                          <p:attrName>style.color</p:attrName>
                                        </p:attrNameLst>
                                      </p:cBhvr>
                                      <p:to>
                                        <a:schemeClr val="accent2"/>
                                      </p:to>
                                    </p:animClr>
                                    <p:animClr clrSpc="rgb" dir="cw">
                                      <p:cBhvr>
                                        <p:cTn id="116" dur="500" fill="hold"/>
                                        <p:tgtEl>
                                          <p:spTgt spid="7">
                                            <p:txEl>
                                              <p:pRg st="3" end="3"/>
                                            </p:txEl>
                                          </p:spTgt>
                                        </p:tgtEl>
                                        <p:attrNameLst>
                                          <p:attrName>fillcolor</p:attrName>
                                        </p:attrNameLst>
                                      </p:cBhvr>
                                      <p:to>
                                        <a:schemeClr val="accent2"/>
                                      </p:to>
                                    </p:animClr>
                                    <p:set>
                                      <p:cBhvr>
                                        <p:cTn id="117" dur="500" fill="hold"/>
                                        <p:tgtEl>
                                          <p:spTgt spid="7">
                                            <p:txEl>
                                              <p:pRg st="3" end="3"/>
                                            </p:txEl>
                                          </p:spTgt>
                                        </p:tgtEl>
                                        <p:attrNameLst>
                                          <p:attrName>fill.type</p:attrName>
                                        </p:attrNameLst>
                                      </p:cBhvr>
                                      <p:to>
                                        <p:strVal val="solid"/>
                                      </p:to>
                                    </p:set>
                                    <p:set>
                                      <p:cBhvr>
                                        <p:cTn id="118" dur="500" fill="hold"/>
                                        <p:tgtEl>
                                          <p:spTgt spid="7">
                                            <p:txEl>
                                              <p:pRg st="3" end="3"/>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6" grpId="0" build="allAtOnce"/>
      <p:bldP spid="7" grpId="0" build="allAtOnce"/>
      <p:bldP spid="8" grpId="0" build="allAtOnce"/>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sz="4400" dirty="0"/>
              <a:t>QUESTIONS?</a:t>
            </a:r>
          </a:p>
        </p:txBody>
      </p:sp>
      <p:sp>
        <p:nvSpPr>
          <p:cNvPr id="3" name="Slide Number Placeholder 2"/>
          <p:cNvSpPr>
            <a:spLocks noGrp="1"/>
          </p:cNvSpPr>
          <p:nvPr>
            <p:ph type="sldNum" sz="quarter" idx="12"/>
          </p:nvPr>
        </p:nvSpPr>
        <p:spPr/>
        <p:txBody>
          <a:bodyPr/>
          <a:lstStyle/>
          <a:p>
            <a:pPr algn="r">
              <a:defRPr/>
            </a:pPr>
            <a:fld id="{B8477CA6-37AB-49C2-B88B-8C89FDB7A7DF}" type="slidenum">
              <a:rPr lang="en-US" smtClean="0"/>
              <a:pPr algn="r">
                <a:defRPr/>
              </a:pPr>
              <a:t>52</a:t>
            </a:fld>
            <a:endParaRPr lang="en-US" dirty="0"/>
          </a:p>
        </p:txBody>
      </p:sp>
      <p:sp>
        <p:nvSpPr>
          <p:cNvPr id="4" name="Content Placeholder 8">
            <a:extLst>
              <a:ext uri="{FF2B5EF4-FFF2-40B4-BE49-F238E27FC236}">
                <a16:creationId xmlns:a16="http://schemas.microsoft.com/office/drawing/2014/main" id="{3B94FA8F-755A-4BD2-831E-FE3542EBD26E}"/>
              </a:ext>
            </a:extLst>
          </p:cNvPr>
          <p:cNvSpPr>
            <a:spLocks noGrp="1"/>
          </p:cNvSpPr>
          <p:nvPr>
            <p:ph idx="1"/>
          </p:nvPr>
        </p:nvSpPr>
        <p:spPr>
          <a:xfrm>
            <a:off x="609600" y="2438400"/>
            <a:ext cx="4046620" cy="2133600"/>
          </a:xfrm>
        </p:spPr>
        <p:txBody>
          <a:bodyPr>
            <a:noAutofit/>
          </a:bodyPr>
          <a:lstStyle/>
          <a:p>
            <a:pPr marL="0" indent="0">
              <a:spcAft>
                <a:spcPts val="1000"/>
              </a:spcAft>
              <a:buNone/>
            </a:pPr>
            <a:r>
              <a:rPr lang="en-US" sz="1600" u="sng" dirty="0">
                <a:ea typeface="Times New Roman" panose="02020603050405020304" pitchFamily="18" charset="0"/>
                <a:cs typeface="Arial" panose="020B0604020202020204" pitchFamily="34" charset="0"/>
              </a:rPr>
              <a:t>What is the first step in the public health approach to a problem?</a:t>
            </a:r>
            <a:endParaRPr lang="ar-YE" sz="1600" u="sng" dirty="0">
              <a:ea typeface="Times New Roman" panose="02020603050405020304" pitchFamily="18" charset="0"/>
              <a:cs typeface="Arial" panose="020B0604020202020204" pitchFamily="34" charset="0"/>
            </a:endParaRPr>
          </a:p>
          <a:p>
            <a:pPr>
              <a:buFont typeface="+mj-lt"/>
              <a:buAutoNum type="alphaUcPeriod"/>
            </a:pPr>
            <a:r>
              <a:rPr lang="fr-FR" sz="1600" dirty="0">
                <a:ea typeface="Times New Roman" panose="02020603050405020304" pitchFamily="18" charset="0"/>
                <a:cs typeface="Arial" panose="020B0604020202020204" pitchFamily="34" charset="0"/>
              </a:rPr>
              <a:t>Intervention</a:t>
            </a:r>
          </a:p>
          <a:p>
            <a:pPr>
              <a:buFont typeface="+mj-lt"/>
              <a:buAutoNum type="alphaUcPeriod"/>
            </a:pPr>
            <a:r>
              <a:rPr lang="fr-FR" sz="1600" dirty="0">
                <a:ea typeface="Times New Roman" panose="02020603050405020304" pitchFamily="18" charset="0"/>
                <a:cs typeface="Arial" panose="020B0604020202020204" pitchFamily="34" charset="0"/>
              </a:rPr>
              <a:t>Surveillance</a:t>
            </a:r>
          </a:p>
          <a:p>
            <a:pPr>
              <a:buFont typeface="+mj-lt"/>
              <a:buAutoNum type="alphaUcPeriod"/>
            </a:pPr>
            <a:r>
              <a:rPr lang="fr-FR" sz="1600" dirty="0" err="1">
                <a:ea typeface="Times New Roman" panose="02020603050405020304" pitchFamily="18" charset="0"/>
                <a:cs typeface="Arial" panose="020B0604020202020204" pitchFamily="34" charset="0"/>
              </a:rPr>
              <a:t>Implementation</a:t>
            </a:r>
            <a:endParaRPr lang="fr-FR" sz="1600" dirty="0">
              <a:ea typeface="Times New Roman" panose="02020603050405020304" pitchFamily="18" charset="0"/>
              <a:cs typeface="Arial" panose="020B0604020202020204" pitchFamily="34" charset="0"/>
            </a:endParaRPr>
          </a:p>
          <a:p>
            <a:pPr>
              <a:buFont typeface="+mj-lt"/>
              <a:buAutoNum type="alphaUcPeriod"/>
            </a:pPr>
            <a:r>
              <a:rPr lang="fr-FR" sz="1600" dirty="0">
                <a:ea typeface="Times New Roman" panose="02020603050405020304" pitchFamily="18" charset="0"/>
                <a:cs typeface="Arial" panose="020B0604020202020204" pitchFamily="34" charset="0"/>
              </a:rPr>
              <a:t>Evaluation</a:t>
            </a:r>
          </a:p>
        </p:txBody>
      </p:sp>
      <p:sp>
        <p:nvSpPr>
          <p:cNvPr id="5" name="Title 1">
            <a:extLst>
              <a:ext uri="{FF2B5EF4-FFF2-40B4-BE49-F238E27FC236}">
                <a16:creationId xmlns:a16="http://schemas.microsoft.com/office/drawing/2014/main" id="{37F7DA5B-3824-49A3-8321-97DB9A5991DB}"/>
              </a:ext>
            </a:extLst>
          </p:cNvPr>
          <p:cNvSpPr txBox="1">
            <a:spLocks/>
          </p:cNvSpPr>
          <p:nvPr/>
        </p:nvSpPr>
        <p:spPr>
          <a:xfrm>
            <a:off x="425020" y="457200"/>
            <a:ext cx="8229600" cy="1143000"/>
          </a:xfrm>
          <a:prstGeom prst="rect">
            <a:avLst/>
          </a:prstGeom>
        </p:spPr>
        <p:txBody>
          <a:bodyPr anchor="b"/>
          <a:lstStyle>
            <a:lvl1pPr algn="ctr" defTabSz="914400" rtl="0" eaLnBrk="1" latinLnBrk="0" hangingPunct="1">
              <a:spcBef>
                <a:spcPct val="0"/>
              </a:spcBef>
              <a:buNone/>
              <a:defRPr sz="2800" b="1" kern="1200">
                <a:solidFill>
                  <a:schemeClr val="tx1"/>
                </a:solidFill>
                <a:latin typeface="+mj-lt"/>
                <a:ea typeface="+mj-ea"/>
                <a:cs typeface="+mj-cs"/>
              </a:defRPr>
            </a:lvl1pPr>
          </a:lstStyle>
          <a:p>
            <a:pPr fontAlgn="auto">
              <a:spcAft>
                <a:spcPts val="0"/>
              </a:spcAft>
            </a:pPr>
            <a:r>
              <a:rPr lang="en-US" dirty="0">
                <a:effectLst/>
              </a:rPr>
              <a:t>Topic 3: A Public Health Approach</a:t>
            </a:r>
          </a:p>
        </p:txBody>
      </p:sp>
      <p:sp>
        <p:nvSpPr>
          <p:cNvPr id="6" name="Content Placeholder 8">
            <a:extLst>
              <a:ext uri="{FF2B5EF4-FFF2-40B4-BE49-F238E27FC236}">
                <a16:creationId xmlns:a16="http://schemas.microsoft.com/office/drawing/2014/main" id="{20839F0B-EA02-4483-B0B5-F37E0AE35F12}"/>
              </a:ext>
            </a:extLst>
          </p:cNvPr>
          <p:cNvSpPr txBox="1">
            <a:spLocks/>
          </p:cNvSpPr>
          <p:nvPr/>
        </p:nvSpPr>
        <p:spPr>
          <a:xfrm>
            <a:off x="4808618" y="2438400"/>
            <a:ext cx="4275219" cy="3886200"/>
          </a:xfrm>
          <a:prstGeom prst="rect">
            <a:avLst/>
          </a:prstGeom>
        </p:spPr>
        <p:txBody>
          <a:bodyPr>
            <a:noAutofit/>
          </a:bodyPr>
          <a:lstStyle>
            <a:lvl1pPr marL="342900" indent="-342900" algn="l" defTabSz="914400" rtl="0" eaLnBrk="1" latinLnBrk="0" hangingPunct="1">
              <a:spcBef>
                <a:spcPct val="20000"/>
              </a:spcBef>
              <a:buClr>
                <a:schemeClr val="tx1"/>
              </a:buClr>
              <a:buSzPct val="70000"/>
              <a:buFont typeface="Wingdings" pitchFamily="2" charset="2"/>
              <a:buChar char="q"/>
              <a:defRPr sz="2400" b="1" kern="1200">
                <a:solidFill>
                  <a:srgbClr val="000000"/>
                </a:solidFill>
                <a:latin typeface="+mn-lt"/>
                <a:ea typeface="+mn-ea"/>
                <a:cs typeface="+mn-cs"/>
              </a:defRPr>
            </a:lvl1pPr>
            <a:lvl2pPr marL="742950" indent="-285750" algn="l" defTabSz="914400" rtl="0" eaLnBrk="1" latinLnBrk="0" hangingPunct="1">
              <a:spcBef>
                <a:spcPct val="20000"/>
              </a:spcBef>
              <a:buFont typeface="Arial" pitchFamily="34" charset="0"/>
              <a:buChar char="–"/>
              <a:defRPr lang="en-US" sz="2000" kern="1200" dirty="0" smtClean="0">
                <a:solidFill>
                  <a:srgbClr val="00000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1000"/>
              </a:spcAft>
              <a:buNone/>
            </a:pPr>
            <a:r>
              <a:rPr lang="en-US" sz="1600" u="sng" dirty="0">
                <a:effectLst/>
                <a:ea typeface="Times New Roman" panose="02020603050405020304" pitchFamily="18" charset="0"/>
                <a:cs typeface="Arial" panose="020B0604020202020204" pitchFamily="34" charset="0"/>
              </a:rPr>
              <a:t>Which of the following is NOT a core public health function?</a:t>
            </a:r>
            <a:endParaRPr lang="ar-YE" sz="1600" u="sng" dirty="0">
              <a:effectLst/>
              <a:ea typeface="Times New Roman" panose="02020603050405020304" pitchFamily="18" charset="0"/>
              <a:cs typeface="Arial" panose="020B0604020202020204" pitchFamily="34" charset="0"/>
            </a:endParaRPr>
          </a:p>
          <a:p>
            <a:pPr fontAlgn="auto">
              <a:spcAft>
                <a:spcPts val="1000"/>
              </a:spcAft>
              <a:buFont typeface="+mj-lt"/>
              <a:buAutoNum type="alphaUcPeriod"/>
            </a:pPr>
            <a:r>
              <a:rPr lang="pt-BR" sz="1600" dirty="0">
                <a:effectLst/>
                <a:latin typeface="Calibri" panose="020F0502020204030204" pitchFamily="34" charset="0"/>
                <a:ea typeface="Calibri" panose="020F0502020204030204" pitchFamily="34" charset="0"/>
                <a:cs typeface="Calibri" panose="020F0502020204030204" pitchFamily="34" charset="0"/>
              </a:rPr>
              <a:t>Assessment</a:t>
            </a:r>
          </a:p>
          <a:p>
            <a:pPr fontAlgn="auto">
              <a:spcAft>
                <a:spcPts val="1000"/>
              </a:spcAft>
              <a:buFont typeface="+mj-lt"/>
              <a:buAutoNum type="alphaUcPeriod"/>
            </a:pPr>
            <a:r>
              <a:rPr lang="pt-BR" sz="1600" dirty="0">
                <a:effectLst/>
                <a:latin typeface="Calibri" panose="020F0502020204030204" pitchFamily="34" charset="0"/>
                <a:ea typeface="Calibri" panose="020F0502020204030204" pitchFamily="34" charset="0"/>
                <a:cs typeface="Calibri" panose="020F0502020204030204" pitchFamily="34" charset="0"/>
              </a:rPr>
              <a:t>Policy Development</a:t>
            </a:r>
          </a:p>
          <a:p>
            <a:pPr fontAlgn="auto">
              <a:spcAft>
                <a:spcPts val="1000"/>
              </a:spcAft>
              <a:buFont typeface="+mj-lt"/>
              <a:buAutoNum type="alphaUcPeriod"/>
            </a:pPr>
            <a:r>
              <a:rPr lang="pt-BR" sz="1600" dirty="0">
                <a:effectLst/>
                <a:latin typeface="Calibri" panose="020F0502020204030204" pitchFamily="34" charset="0"/>
                <a:ea typeface="Calibri" panose="020F0502020204030204" pitchFamily="34" charset="0"/>
                <a:cs typeface="Calibri" panose="020F0502020204030204" pitchFamily="34" charset="0"/>
              </a:rPr>
              <a:t>Implementation</a:t>
            </a:r>
          </a:p>
          <a:p>
            <a:pPr fontAlgn="auto">
              <a:spcAft>
                <a:spcPts val="1000"/>
              </a:spcAft>
              <a:buFont typeface="+mj-lt"/>
              <a:buAutoNum type="alphaUcPeriod"/>
            </a:pPr>
            <a:r>
              <a:rPr lang="pt-BR" sz="1600" dirty="0">
                <a:effectLst/>
                <a:latin typeface="Calibri" panose="020F0502020204030204" pitchFamily="34" charset="0"/>
                <a:ea typeface="Calibri" panose="020F0502020204030204" pitchFamily="34" charset="0"/>
                <a:cs typeface="Calibri" panose="020F0502020204030204" pitchFamily="34" charset="0"/>
              </a:rPr>
              <a:t>Assurance</a:t>
            </a:r>
          </a:p>
        </p:txBody>
      </p:sp>
    </p:spTree>
    <p:extLst>
      <p:ext uri="{BB962C8B-B14F-4D97-AF65-F5344CB8AC3E}">
        <p14:creationId xmlns:p14="http://schemas.microsoft.com/office/powerpoint/2010/main" val="69383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charRg st="67" end="80"/>
                                            </p:txEl>
                                          </p:spTgt>
                                        </p:tgtEl>
                                        <p:attrNameLst>
                                          <p:attrName>style.visibility</p:attrName>
                                        </p:attrNameLst>
                                      </p:cBhvr>
                                      <p:to>
                                        <p:strVal val="visible"/>
                                      </p:to>
                                    </p:set>
                                    <p:anim calcmode="lin" valueType="num">
                                      <p:cBhvr additive="base">
                                        <p:cTn id="11" dur="500" fill="hold"/>
                                        <p:tgtEl>
                                          <p:spTgt spid="4">
                                            <p:txEl>
                                              <p:charRg st="67" end="8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charRg st="67" end="8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xEl>
                                              <p:charRg st="80" end="93"/>
                                            </p:txEl>
                                          </p:spTgt>
                                        </p:tgtEl>
                                        <p:attrNameLst>
                                          <p:attrName>style.visibility</p:attrName>
                                        </p:attrNameLst>
                                      </p:cBhvr>
                                      <p:to>
                                        <p:strVal val="visible"/>
                                      </p:to>
                                    </p:set>
                                    <p:anim calcmode="lin" valueType="num">
                                      <p:cBhvr additive="base">
                                        <p:cTn id="15" dur="500" fill="hold"/>
                                        <p:tgtEl>
                                          <p:spTgt spid="4">
                                            <p:txEl>
                                              <p:charRg st="80" end="9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charRg st="80" end="93"/>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xEl>
                                              <p:charRg st="93" end="108"/>
                                            </p:txEl>
                                          </p:spTgt>
                                        </p:tgtEl>
                                        <p:attrNameLst>
                                          <p:attrName>style.visibility</p:attrName>
                                        </p:attrNameLst>
                                      </p:cBhvr>
                                      <p:to>
                                        <p:strVal val="visible"/>
                                      </p:to>
                                    </p:set>
                                    <p:anim calcmode="lin" valueType="num">
                                      <p:cBhvr additive="base">
                                        <p:cTn id="19" dur="500" fill="hold"/>
                                        <p:tgtEl>
                                          <p:spTgt spid="4">
                                            <p:txEl>
                                              <p:charRg st="93" end="10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charRg st="93" end="108"/>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
                                            <p:txEl>
                                              <p:charRg st="108" end="119"/>
                                            </p:txEl>
                                          </p:spTgt>
                                        </p:tgtEl>
                                        <p:attrNameLst>
                                          <p:attrName>style.visibility</p:attrName>
                                        </p:attrNameLst>
                                      </p:cBhvr>
                                      <p:to>
                                        <p:strVal val="visible"/>
                                      </p:to>
                                    </p:set>
                                    <p:anim calcmode="lin" valueType="num">
                                      <p:cBhvr additive="base">
                                        <p:cTn id="23" dur="500" fill="hold"/>
                                        <p:tgtEl>
                                          <p:spTgt spid="4">
                                            <p:txEl>
                                              <p:charRg st="108" end="119"/>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charRg st="108" end="119"/>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9" presetClass="emph" presetSubtype="0" fill="hold" nodeType="clickEffect">
                                  <p:stCondLst>
                                    <p:cond delay="0"/>
                                  </p:stCondLst>
                                  <p:childTnLst>
                                    <p:animClr clrSpc="rgb" dir="cw">
                                      <p:cBhvr override="childStyle">
                                        <p:cTn id="28" dur="500" fill="hold"/>
                                        <p:tgtEl>
                                          <p:spTgt spid="4">
                                            <p:txEl>
                                              <p:charRg st="80" end="93"/>
                                            </p:txEl>
                                          </p:spTgt>
                                        </p:tgtEl>
                                        <p:attrNameLst>
                                          <p:attrName>style.color</p:attrName>
                                        </p:attrNameLst>
                                      </p:cBhvr>
                                      <p:to>
                                        <a:schemeClr val="accent2"/>
                                      </p:to>
                                    </p:animClr>
                                    <p:animClr clrSpc="rgb" dir="cw">
                                      <p:cBhvr>
                                        <p:cTn id="29" dur="500" fill="hold"/>
                                        <p:tgtEl>
                                          <p:spTgt spid="4">
                                            <p:txEl>
                                              <p:charRg st="80" end="93"/>
                                            </p:txEl>
                                          </p:spTgt>
                                        </p:tgtEl>
                                        <p:attrNameLst>
                                          <p:attrName>fillcolor</p:attrName>
                                        </p:attrNameLst>
                                      </p:cBhvr>
                                      <p:to>
                                        <a:schemeClr val="accent2"/>
                                      </p:to>
                                    </p:animClr>
                                    <p:set>
                                      <p:cBhvr>
                                        <p:cTn id="30" dur="500" fill="hold"/>
                                        <p:tgtEl>
                                          <p:spTgt spid="4">
                                            <p:txEl>
                                              <p:charRg st="80" end="93"/>
                                            </p:txEl>
                                          </p:spTgt>
                                        </p:tgtEl>
                                        <p:attrNameLst>
                                          <p:attrName>fill.type</p:attrName>
                                        </p:attrNameLst>
                                      </p:cBhvr>
                                      <p:to>
                                        <p:strVal val="solid"/>
                                      </p:to>
                                    </p:set>
                                    <p:set>
                                      <p:cBhvr>
                                        <p:cTn id="31" dur="500" fill="hold"/>
                                        <p:tgtEl>
                                          <p:spTgt spid="4">
                                            <p:txEl>
                                              <p:charRg st="80" end="93"/>
                                            </p:txEl>
                                          </p:spTgt>
                                        </p:tgtEl>
                                        <p:attrNameLst>
                                          <p:attrName>fill.on</p:attrName>
                                        </p:attrNameLst>
                                      </p:cBhvr>
                                      <p:to>
                                        <p:strVal val="true"/>
                                      </p:to>
                                    </p:se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6">
                                            <p:txEl>
                                              <p:pRg st="0" end="0"/>
                                            </p:txEl>
                                          </p:spTgt>
                                        </p:tgtEl>
                                        <p:attrNameLst>
                                          <p:attrName>style.visibility</p:attrName>
                                        </p:attrNameLst>
                                      </p:cBhvr>
                                      <p:to>
                                        <p:strVal val="visible"/>
                                      </p:to>
                                    </p:set>
                                    <p:anim calcmode="lin" valueType="num">
                                      <p:cBhvr additive="base">
                                        <p:cTn id="3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6">
                                            <p:txEl>
                                              <p:pRg st="0" end="0"/>
                                            </p:txEl>
                                          </p:spTgt>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6">
                                            <p:txEl>
                                              <p:charRg st="61" end="72"/>
                                            </p:txEl>
                                          </p:spTgt>
                                        </p:tgtEl>
                                        <p:attrNameLst>
                                          <p:attrName>style.visibility</p:attrName>
                                        </p:attrNameLst>
                                      </p:cBhvr>
                                      <p:to>
                                        <p:strVal val="visible"/>
                                      </p:to>
                                    </p:set>
                                    <p:anim calcmode="lin" valueType="num">
                                      <p:cBhvr additive="base">
                                        <p:cTn id="40" dur="500" fill="hold"/>
                                        <p:tgtEl>
                                          <p:spTgt spid="6">
                                            <p:txEl>
                                              <p:charRg st="61" end="72"/>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6">
                                            <p:txEl>
                                              <p:charRg st="61" end="72"/>
                                            </p:txEl>
                                          </p:spTgt>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6">
                                            <p:txEl>
                                              <p:charRg st="72" end="91"/>
                                            </p:txEl>
                                          </p:spTgt>
                                        </p:tgtEl>
                                        <p:attrNameLst>
                                          <p:attrName>style.visibility</p:attrName>
                                        </p:attrNameLst>
                                      </p:cBhvr>
                                      <p:to>
                                        <p:strVal val="visible"/>
                                      </p:to>
                                    </p:set>
                                    <p:anim calcmode="lin" valueType="num">
                                      <p:cBhvr additive="base">
                                        <p:cTn id="44" dur="500" fill="hold"/>
                                        <p:tgtEl>
                                          <p:spTgt spid="6">
                                            <p:txEl>
                                              <p:charRg st="72" end="91"/>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6">
                                            <p:txEl>
                                              <p:charRg st="72" end="91"/>
                                            </p:txEl>
                                          </p:spTgt>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6">
                                            <p:txEl>
                                              <p:charRg st="91" end="106"/>
                                            </p:txEl>
                                          </p:spTgt>
                                        </p:tgtEl>
                                        <p:attrNameLst>
                                          <p:attrName>style.visibility</p:attrName>
                                        </p:attrNameLst>
                                      </p:cBhvr>
                                      <p:to>
                                        <p:strVal val="visible"/>
                                      </p:to>
                                    </p:set>
                                    <p:anim calcmode="lin" valueType="num">
                                      <p:cBhvr additive="base">
                                        <p:cTn id="48" dur="500" fill="hold"/>
                                        <p:tgtEl>
                                          <p:spTgt spid="6">
                                            <p:txEl>
                                              <p:charRg st="91" end="10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6">
                                            <p:txEl>
                                              <p:charRg st="91" end="106"/>
                                            </p:txEl>
                                          </p:spTgt>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6">
                                            <p:txEl>
                                              <p:charRg st="106" end="116"/>
                                            </p:txEl>
                                          </p:spTgt>
                                        </p:tgtEl>
                                        <p:attrNameLst>
                                          <p:attrName>style.visibility</p:attrName>
                                        </p:attrNameLst>
                                      </p:cBhvr>
                                      <p:to>
                                        <p:strVal val="visible"/>
                                      </p:to>
                                    </p:set>
                                    <p:anim calcmode="lin" valueType="num">
                                      <p:cBhvr additive="base">
                                        <p:cTn id="52" dur="500" fill="hold"/>
                                        <p:tgtEl>
                                          <p:spTgt spid="6">
                                            <p:txEl>
                                              <p:charRg st="106" end="116"/>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6">
                                            <p:txEl>
                                              <p:charRg st="106" end="116"/>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9" presetClass="emph" presetSubtype="0" fill="hold" nodeType="clickEffect">
                                  <p:stCondLst>
                                    <p:cond delay="0"/>
                                  </p:stCondLst>
                                  <p:childTnLst>
                                    <p:animClr clrSpc="rgb" dir="cw">
                                      <p:cBhvr override="childStyle">
                                        <p:cTn id="57" dur="500" fill="hold"/>
                                        <p:tgtEl>
                                          <p:spTgt spid="6">
                                            <p:txEl>
                                              <p:charRg st="91" end="106"/>
                                            </p:txEl>
                                          </p:spTgt>
                                        </p:tgtEl>
                                        <p:attrNameLst>
                                          <p:attrName>style.color</p:attrName>
                                        </p:attrNameLst>
                                      </p:cBhvr>
                                      <p:to>
                                        <a:schemeClr val="accent2"/>
                                      </p:to>
                                    </p:animClr>
                                    <p:animClr clrSpc="rgb" dir="cw">
                                      <p:cBhvr>
                                        <p:cTn id="58" dur="500" fill="hold"/>
                                        <p:tgtEl>
                                          <p:spTgt spid="6">
                                            <p:txEl>
                                              <p:charRg st="91" end="106"/>
                                            </p:txEl>
                                          </p:spTgt>
                                        </p:tgtEl>
                                        <p:attrNameLst>
                                          <p:attrName>fillcolor</p:attrName>
                                        </p:attrNameLst>
                                      </p:cBhvr>
                                      <p:to>
                                        <a:schemeClr val="accent2"/>
                                      </p:to>
                                    </p:animClr>
                                    <p:set>
                                      <p:cBhvr>
                                        <p:cTn id="59" dur="500" fill="hold"/>
                                        <p:tgtEl>
                                          <p:spTgt spid="6">
                                            <p:txEl>
                                              <p:charRg st="91" end="106"/>
                                            </p:txEl>
                                          </p:spTgt>
                                        </p:tgtEl>
                                        <p:attrNameLst>
                                          <p:attrName>fill.type</p:attrName>
                                        </p:attrNameLst>
                                      </p:cBhvr>
                                      <p:to>
                                        <p:strVal val="solid"/>
                                      </p:to>
                                    </p:set>
                                    <p:set>
                                      <p:cBhvr>
                                        <p:cTn id="60" dur="500" fill="hold"/>
                                        <p:tgtEl>
                                          <p:spTgt spid="6">
                                            <p:txEl>
                                              <p:charRg st="91" end="106"/>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6" grpId="0" build="allAtOnce"/>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sz="4400" dirty="0"/>
              <a:t>QUESTIONS?</a:t>
            </a:r>
          </a:p>
        </p:txBody>
      </p:sp>
      <p:sp>
        <p:nvSpPr>
          <p:cNvPr id="3" name="Slide Number Placeholder 2"/>
          <p:cNvSpPr>
            <a:spLocks noGrp="1"/>
          </p:cNvSpPr>
          <p:nvPr>
            <p:ph type="sldNum" sz="quarter" idx="12"/>
          </p:nvPr>
        </p:nvSpPr>
        <p:spPr/>
        <p:txBody>
          <a:bodyPr/>
          <a:lstStyle/>
          <a:p>
            <a:pPr algn="r">
              <a:defRPr/>
            </a:pPr>
            <a:fld id="{B8477CA6-37AB-49C2-B88B-8C89FDB7A7DF}" type="slidenum">
              <a:rPr lang="en-US" smtClean="0"/>
              <a:pPr algn="r">
                <a:defRPr/>
              </a:pPr>
              <a:t>53</a:t>
            </a:fld>
            <a:endParaRPr lang="en-US" dirty="0"/>
          </a:p>
        </p:txBody>
      </p:sp>
      <p:sp>
        <p:nvSpPr>
          <p:cNvPr id="4" name="Content Placeholder 8">
            <a:extLst>
              <a:ext uri="{FF2B5EF4-FFF2-40B4-BE49-F238E27FC236}">
                <a16:creationId xmlns:a16="http://schemas.microsoft.com/office/drawing/2014/main" id="{3B94FA8F-755A-4BD2-831E-FE3542EBD26E}"/>
              </a:ext>
            </a:extLst>
          </p:cNvPr>
          <p:cNvSpPr>
            <a:spLocks noGrp="1"/>
          </p:cNvSpPr>
          <p:nvPr>
            <p:ph idx="1"/>
          </p:nvPr>
        </p:nvSpPr>
        <p:spPr>
          <a:xfrm>
            <a:off x="1436065" y="3810000"/>
            <a:ext cx="7323218" cy="2133600"/>
          </a:xfrm>
        </p:spPr>
        <p:txBody>
          <a:bodyPr>
            <a:noAutofit/>
          </a:bodyPr>
          <a:lstStyle/>
          <a:p>
            <a:pPr marL="0" indent="0">
              <a:spcAft>
                <a:spcPts val="1000"/>
              </a:spcAft>
              <a:buNone/>
            </a:pPr>
            <a:r>
              <a:rPr lang="en-US" sz="1400" u="sng" dirty="0">
                <a:ea typeface="Times New Roman" panose="02020603050405020304" pitchFamily="18" charset="0"/>
                <a:cs typeface="Arial" panose="020B0604020202020204" pitchFamily="34" charset="0"/>
              </a:rPr>
              <a:t>Which essential service involves developing policies and plans that support individual and community health efforts?</a:t>
            </a:r>
          </a:p>
          <a:p>
            <a:pPr>
              <a:buFont typeface="+mj-lt"/>
              <a:buAutoNum type="alphaUcPeriod"/>
            </a:pPr>
            <a:r>
              <a:rPr lang="en-US" sz="1400" dirty="0">
                <a:ea typeface="Times New Roman" panose="02020603050405020304" pitchFamily="18" charset="0"/>
                <a:cs typeface="Arial" panose="020B0604020202020204" pitchFamily="34" charset="0"/>
              </a:rPr>
              <a:t>Monitor Health</a:t>
            </a:r>
          </a:p>
          <a:p>
            <a:pPr>
              <a:buFont typeface="+mj-lt"/>
              <a:buAutoNum type="alphaUcPeriod"/>
            </a:pPr>
            <a:r>
              <a:rPr lang="en-US" sz="1400" dirty="0">
                <a:ea typeface="Times New Roman" panose="02020603050405020304" pitchFamily="18" charset="0"/>
                <a:cs typeface="Arial" panose="020B0604020202020204" pitchFamily="34" charset="0"/>
              </a:rPr>
              <a:t>Develop Policies</a:t>
            </a:r>
          </a:p>
          <a:p>
            <a:pPr>
              <a:buFont typeface="+mj-lt"/>
              <a:buAutoNum type="alphaUcPeriod"/>
            </a:pPr>
            <a:r>
              <a:rPr lang="en-US" sz="1400" dirty="0">
                <a:ea typeface="Times New Roman" panose="02020603050405020304" pitchFamily="18" charset="0"/>
                <a:cs typeface="Arial" panose="020B0604020202020204" pitchFamily="34" charset="0"/>
              </a:rPr>
              <a:t>Enforce Laws</a:t>
            </a:r>
          </a:p>
          <a:p>
            <a:pPr>
              <a:buFont typeface="+mj-lt"/>
              <a:buAutoNum type="alphaUcPeriod"/>
            </a:pPr>
            <a:r>
              <a:rPr lang="en-US" sz="1400" dirty="0">
                <a:ea typeface="Times New Roman" panose="02020603050405020304" pitchFamily="18" charset="0"/>
                <a:cs typeface="Arial" panose="020B0604020202020204" pitchFamily="34" charset="0"/>
              </a:rPr>
              <a:t>Evaluate</a:t>
            </a:r>
          </a:p>
        </p:txBody>
      </p:sp>
      <p:sp>
        <p:nvSpPr>
          <p:cNvPr id="5" name="Title 1">
            <a:extLst>
              <a:ext uri="{FF2B5EF4-FFF2-40B4-BE49-F238E27FC236}">
                <a16:creationId xmlns:a16="http://schemas.microsoft.com/office/drawing/2014/main" id="{37F7DA5B-3824-49A3-8321-97DB9A5991DB}"/>
              </a:ext>
            </a:extLst>
          </p:cNvPr>
          <p:cNvSpPr txBox="1">
            <a:spLocks/>
          </p:cNvSpPr>
          <p:nvPr/>
        </p:nvSpPr>
        <p:spPr>
          <a:xfrm>
            <a:off x="425020" y="457200"/>
            <a:ext cx="8229600" cy="1143000"/>
          </a:xfrm>
          <a:prstGeom prst="rect">
            <a:avLst/>
          </a:prstGeom>
        </p:spPr>
        <p:txBody>
          <a:bodyPr anchor="b"/>
          <a:lstStyle>
            <a:lvl1pPr algn="ctr" defTabSz="914400" rtl="0" eaLnBrk="1" latinLnBrk="0" hangingPunct="1">
              <a:spcBef>
                <a:spcPct val="0"/>
              </a:spcBef>
              <a:buNone/>
              <a:defRPr sz="2800" b="1" kern="1200">
                <a:solidFill>
                  <a:schemeClr val="tx1"/>
                </a:solidFill>
                <a:latin typeface="+mj-lt"/>
                <a:ea typeface="+mj-ea"/>
                <a:cs typeface="+mj-cs"/>
              </a:defRPr>
            </a:lvl1pPr>
          </a:lstStyle>
          <a:p>
            <a:pPr fontAlgn="auto">
              <a:spcAft>
                <a:spcPts val="0"/>
              </a:spcAft>
            </a:pPr>
            <a:r>
              <a:rPr lang="en-US" sz="2400" dirty="0">
                <a:effectLst/>
              </a:rPr>
              <a:t>Topic 4: Core Functions and Essential Services of Public Health</a:t>
            </a:r>
          </a:p>
        </p:txBody>
      </p:sp>
      <p:sp>
        <p:nvSpPr>
          <p:cNvPr id="9" name="Content Placeholder 8">
            <a:extLst>
              <a:ext uri="{FF2B5EF4-FFF2-40B4-BE49-F238E27FC236}">
                <a16:creationId xmlns:a16="http://schemas.microsoft.com/office/drawing/2014/main" id="{68A7F47F-3B60-48B5-94FE-37C2E17F8F12}"/>
              </a:ext>
            </a:extLst>
          </p:cNvPr>
          <p:cNvSpPr txBox="1">
            <a:spLocks/>
          </p:cNvSpPr>
          <p:nvPr/>
        </p:nvSpPr>
        <p:spPr>
          <a:xfrm>
            <a:off x="1445358" y="1981200"/>
            <a:ext cx="7323218" cy="2133600"/>
          </a:xfrm>
          <a:prstGeom prst="rect">
            <a:avLst/>
          </a:prstGeom>
        </p:spPr>
        <p:txBody>
          <a:bodyPr>
            <a:noAutofit/>
          </a:bodyPr>
          <a:lstStyle>
            <a:lvl1pPr marL="342900" indent="-342900" algn="l" defTabSz="914400" rtl="0" eaLnBrk="1" latinLnBrk="0" hangingPunct="1">
              <a:spcBef>
                <a:spcPct val="20000"/>
              </a:spcBef>
              <a:buClr>
                <a:schemeClr val="tx1"/>
              </a:buClr>
              <a:buSzPct val="70000"/>
              <a:buFont typeface="Wingdings" pitchFamily="2" charset="2"/>
              <a:buChar char="q"/>
              <a:defRPr sz="2400" b="1" kern="1200">
                <a:solidFill>
                  <a:srgbClr val="000000"/>
                </a:solidFill>
                <a:latin typeface="+mn-lt"/>
                <a:ea typeface="+mn-ea"/>
                <a:cs typeface="+mn-cs"/>
              </a:defRPr>
            </a:lvl1pPr>
            <a:lvl2pPr marL="742950" indent="-285750" algn="l" defTabSz="914400" rtl="0" eaLnBrk="1" latinLnBrk="0" hangingPunct="1">
              <a:spcBef>
                <a:spcPct val="20000"/>
              </a:spcBef>
              <a:buFont typeface="Arial" pitchFamily="34" charset="0"/>
              <a:buChar char="–"/>
              <a:defRPr lang="en-US" sz="2000" kern="1200" dirty="0" smtClean="0">
                <a:solidFill>
                  <a:srgbClr val="00000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1000"/>
              </a:spcAft>
              <a:buFont typeface="Wingdings" pitchFamily="2" charset="2"/>
              <a:buNone/>
            </a:pPr>
            <a:r>
              <a:rPr lang="en-US" sz="1400" u="sng" dirty="0">
                <a:effectLst/>
                <a:ea typeface="Times New Roman" panose="02020603050405020304" pitchFamily="18" charset="0"/>
                <a:cs typeface="Arial" panose="020B0604020202020204" pitchFamily="34" charset="0"/>
              </a:rPr>
              <a:t>What are the three core functions of public health according to the Institute of Medicine?</a:t>
            </a:r>
            <a:endParaRPr lang="ar-YE" sz="1400" u="sng" dirty="0">
              <a:effectLst/>
              <a:ea typeface="Times New Roman" panose="02020603050405020304" pitchFamily="18" charset="0"/>
              <a:cs typeface="Arial" panose="020B0604020202020204" pitchFamily="34" charset="0"/>
            </a:endParaRPr>
          </a:p>
          <a:p>
            <a:pPr fontAlgn="auto">
              <a:spcAft>
                <a:spcPts val="0"/>
              </a:spcAft>
              <a:buFont typeface="+mj-lt"/>
              <a:buAutoNum type="alphaUcPeriod"/>
            </a:pPr>
            <a:r>
              <a:rPr lang="en-US" sz="1400" dirty="0">
                <a:effectLst/>
                <a:ea typeface="Times New Roman" panose="02020603050405020304" pitchFamily="18" charset="0"/>
                <a:cs typeface="Arial" panose="020B0604020202020204" pitchFamily="34" charset="0"/>
              </a:rPr>
              <a:t>Assessment, Policy Development, and Assurance</a:t>
            </a:r>
          </a:p>
          <a:p>
            <a:pPr fontAlgn="auto">
              <a:spcAft>
                <a:spcPts val="0"/>
              </a:spcAft>
              <a:buFont typeface="+mj-lt"/>
              <a:buAutoNum type="alphaUcPeriod"/>
            </a:pPr>
            <a:r>
              <a:rPr lang="en-US" sz="1400" dirty="0">
                <a:effectLst/>
                <a:ea typeface="Times New Roman" panose="02020603050405020304" pitchFamily="18" charset="0"/>
                <a:cs typeface="Arial" panose="020B0604020202020204" pitchFamily="34" charset="0"/>
              </a:rPr>
              <a:t>Assessment, Diagnosis, and Treatment</a:t>
            </a:r>
          </a:p>
          <a:p>
            <a:pPr fontAlgn="auto">
              <a:spcAft>
                <a:spcPts val="0"/>
              </a:spcAft>
              <a:buFont typeface="+mj-lt"/>
              <a:buAutoNum type="alphaUcPeriod"/>
            </a:pPr>
            <a:r>
              <a:rPr lang="en-US" sz="1400" dirty="0">
                <a:effectLst/>
                <a:ea typeface="Times New Roman" panose="02020603050405020304" pitchFamily="18" charset="0"/>
                <a:cs typeface="Arial" panose="020B0604020202020204" pitchFamily="34" charset="0"/>
              </a:rPr>
              <a:t>Prevention, Intervention, and Policy Development</a:t>
            </a:r>
          </a:p>
          <a:p>
            <a:pPr fontAlgn="auto">
              <a:spcAft>
                <a:spcPts val="0"/>
              </a:spcAft>
              <a:buFont typeface="+mj-lt"/>
              <a:buAutoNum type="alphaUcPeriod"/>
            </a:pPr>
            <a:r>
              <a:rPr lang="en-US" sz="1400" dirty="0">
                <a:effectLst/>
                <a:ea typeface="Times New Roman" panose="02020603050405020304" pitchFamily="18" charset="0"/>
                <a:cs typeface="Arial" panose="020B0604020202020204" pitchFamily="34" charset="0"/>
              </a:rPr>
              <a:t>Research, Surveillance, and Implementation</a:t>
            </a:r>
          </a:p>
        </p:txBody>
      </p:sp>
    </p:spTree>
    <p:extLst>
      <p:ext uri="{BB962C8B-B14F-4D97-AF65-F5344CB8AC3E}">
        <p14:creationId xmlns:p14="http://schemas.microsoft.com/office/powerpoint/2010/main" val="3837436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 calcmode="lin" valueType="num">
                                      <p:cBhvr additive="base">
                                        <p:cTn id="11"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 calcmode="lin" valueType="num">
                                      <p:cBhvr additive="base">
                                        <p:cTn id="15"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 calcmode="lin" valueType="num">
                                      <p:cBhvr additive="base">
                                        <p:cTn id="19"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 calcmode="lin" valueType="num">
                                      <p:cBhvr additive="base">
                                        <p:cTn id="23"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9" presetClass="emph" presetSubtype="0" fill="hold" nodeType="clickEffect">
                                  <p:stCondLst>
                                    <p:cond delay="0"/>
                                  </p:stCondLst>
                                  <p:childTnLst>
                                    <p:animClr clrSpc="rgb" dir="cw">
                                      <p:cBhvr override="childStyle">
                                        <p:cTn id="28" dur="500" fill="hold"/>
                                        <p:tgtEl>
                                          <p:spTgt spid="9">
                                            <p:txEl>
                                              <p:pRg st="1" end="1"/>
                                            </p:txEl>
                                          </p:spTgt>
                                        </p:tgtEl>
                                        <p:attrNameLst>
                                          <p:attrName>style.color</p:attrName>
                                        </p:attrNameLst>
                                      </p:cBhvr>
                                      <p:to>
                                        <a:schemeClr val="accent2"/>
                                      </p:to>
                                    </p:animClr>
                                    <p:animClr clrSpc="rgb" dir="cw">
                                      <p:cBhvr>
                                        <p:cTn id="29" dur="500" fill="hold"/>
                                        <p:tgtEl>
                                          <p:spTgt spid="9">
                                            <p:txEl>
                                              <p:pRg st="1" end="1"/>
                                            </p:txEl>
                                          </p:spTgt>
                                        </p:tgtEl>
                                        <p:attrNameLst>
                                          <p:attrName>fillcolor</p:attrName>
                                        </p:attrNameLst>
                                      </p:cBhvr>
                                      <p:to>
                                        <a:schemeClr val="accent2"/>
                                      </p:to>
                                    </p:animClr>
                                    <p:set>
                                      <p:cBhvr>
                                        <p:cTn id="30" dur="500" fill="hold"/>
                                        <p:tgtEl>
                                          <p:spTgt spid="9">
                                            <p:txEl>
                                              <p:pRg st="1" end="1"/>
                                            </p:txEl>
                                          </p:spTgt>
                                        </p:tgtEl>
                                        <p:attrNameLst>
                                          <p:attrName>fill.type</p:attrName>
                                        </p:attrNameLst>
                                      </p:cBhvr>
                                      <p:to>
                                        <p:strVal val="solid"/>
                                      </p:to>
                                    </p:set>
                                    <p:set>
                                      <p:cBhvr>
                                        <p:cTn id="31" dur="500" fill="hold"/>
                                        <p:tgtEl>
                                          <p:spTgt spid="9">
                                            <p:txEl>
                                              <p:pRg st="1" end="1"/>
                                            </p:txEl>
                                          </p:spTgt>
                                        </p:tgtEl>
                                        <p:attrNameLst>
                                          <p:attrName>fill.on</p:attrName>
                                        </p:attrNameLst>
                                      </p:cBhvr>
                                      <p:to>
                                        <p:strVal val="true"/>
                                      </p:to>
                                    </p:se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
                                            <p:txEl>
                                              <p:pRg st="0" end="0"/>
                                            </p:txEl>
                                          </p:spTgt>
                                        </p:tgtEl>
                                        <p:attrNameLst>
                                          <p:attrName>style.visibility</p:attrName>
                                        </p:attrNameLst>
                                      </p:cBhvr>
                                      <p:to>
                                        <p:strVal val="visible"/>
                                      </p:to>
                                    </p:set>
                                    <p:anim calcmode="lin" valueType="num">
                                      <p:cBhvr additive="base">
                                        <p:cTn id="36"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
                                            <p:txEl>
                                              <p:pRg st="0" end="0"/>
                                            </p:txEl>
                                          </p:spTgt>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4">
                                            <p:txEl>
                                              <p:pRg st="1" end="1"/>
                                            </p:txEl>
                                          </p:spTgt>
                                        </p:tgtEl>
                                        <p:attrNameLst>
                                          <p:attrName>style.visibility</p:attrName>
                                        </p:attrNameLst>
                                      </p:cBhvr>
                                      <p:to>
                                        <p:strVal val="visible"/>
                                      </p:to>
                                    </p:set>
                                    <p:anim calcmode="lin" valueType="num">
                                      <p:cBhvr additive="base">
                                        <p:cTn id="40"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4">
                                            <p:txEl>
                                              <p:pRg st="1" end="1"/>
                                            </p:txEl>
                                          </p:spTgt>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
                                            <p:txEl>
                                              <p:pRg st="2" end="2"/>
                                            </p:txEl>
                                          </p:spTgt>
                                        </p:tgtEl>
                                        <p:attrNameLst>
                                          <p:attrName>style.visibility</p:attrName>
                                        </p:attrNameLst>
                                      </p:cBhvr>
                                      <p:to>
                                        <p:strVal val="visible"/>
                                      </p:to>
                                    </p:set>
                                    <p:anim calcmode="lin" valueType="num">
                                      <p:cBhvr additive="base">
                                        <p:cTn id="4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txEl>
                                              <p:pRg st="2" end="2"/>
                                            </p:txEl>
                                          </p:spTgt>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4">
                                            <p:txEl>
                                              <p:pRg st="3" end="3"/>
                                            </p:txEl>
                                          </p:spTgt>
                                        </p:tgtEl>
                                        <p:attrNameLst>
                                          <p:attrName>style.visibility</p:attrName>
                                        </p:attrNameLst>
                                      </p:cBhvr>
                                      <p:to>
                                        <p:strVal val="visible"/>
                                      </p:to>
                                    </p:set>
                                    <p:anim calcmode="lin" valueType="num">
                                      <p:cBhvr additive="base">
                                        <p:cTn id="48"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4">
                                            <p:txEl>
                                              <p:pRg st="3" end="3"/>
                                            </p:txEl>
                                          </p:spTgt>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4">
                                            <p:txEl>
                                              <p:pRg st="4" end="4"/>
                                            </p:txEl>
                                          </p:spTgt>
                                        </p:tgtEl>
                                        <p:attrNameLst>
                                          <p:attrName>style.visibility</p:attrName>
                                        </p:attrNameLst>
                                      </p:cBhvr>
                                      <p:to>
                                        <p:strVal val="visible"/>
                                      </p:to>
                                    </p:set>
                                    <p:anim calcmode="lin" valueType="num">
                                      <p:cBhvr additive="base">
                                        <p:cTn id="52"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9" presetClass="emph" presetSubtype="0" fill="hold" nodeType="clickEffect">
                                  <p:stCondLst>
                                    <p:cond delay="0"/>
                                  </p:stCondLst>
                                  <p:childTnLst>
                                    <p:animClr clrSpc="rgb" dir="cw">
                                      <p:cBhvr override="childStyle">
                                        <p:cTn id="57" dur="500" fill="hold"/>
                                        <p:tgtEl>
                                          <p:spTgt spid="4">
                                            <p:txEl>
                                              <p:pRg st="2" end="2"/>
                                            </p:txEl>
                                          </p:spTgt>
                                        </p:tgtEl>
                                        <p:attrNameLst>
                                          <p:attrName>style.color</p:attrName>
                                        </p:attrNameLst>
                                      </p:cBhvr>
                                      <p:to>
                                        <a:schemeClr val="accent2"/>
                                      </p:to>
                                    </p:animClr>
                                    <p:animClr clrSpc="rgb" dir="cw">
                                      <p:cBhvr>
                                        <p:cTn id="58" dur="500" fill="hold"/>
                                        <p:tgtEl>
                                          <p:spTgt spid="4">
                                            <p:txEl>
                                              <p:pRg st="2" end="2"/>
                                            </p:txEl>
                                          </p:spTgt>
                                        </p:tgtEl>
                                        <p:attrNameLst>
                                          <p:attrName>fillcolor</p:attrName>
                                        </p:attrNameLst>
                                      </p:cBhvr>
                                      <p:to>
                                        <a:schemeClr val="accent2"/>
                                      </p:to>
                                    </p:animClr>
                                    <p:set>
                                      <p:cBhvr>
                                        <p:cTn id="59" dur="500" fill="hold"/>
                                        <p:tgtEl>
                                          <p:spTgt spid="4">
                                            <p:txEl>
                                              <p:pRg st="2" end="2"/>
                                            </p:txEl>
                                          </p:spTgt>
                                        </p:tgtEl>
                                        <p:attrNameLst>
                                          <p:attrName>fill.type</p:attrName>
                                        </p:attrNameLst>
                                      </p:cBhvr>
                                      <p:to>
                                        <p:strVal val="solid"/>
                                      </p:to>
                                    </p:set>
                                    <p:set>
                                      <p:cBhvr>
                                        <p:cTn id="60" dur="500" fill="hold"/>
                                        <p:tgtEl>
                                          <p:spTgt spid="4">
                                            <p:txEl>
                                              <p:pRg st="2" end="2"/>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9" grpId="0" build="allAtOnce"/>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sz="4400" dirty="0"/>
              <a:t>QUESTIONS?</a:t>
            </a:r>
          </a:p>
        </p:txBody>
      </p:sp>
      <p:sp>
        <p:nvSpPr>
          <p:cNvPr id="3" name="Slide Number Placeholder 2"/>
          <p:cNvSpPr>
            <a:spLocks noGrp="1"/>
          </p:cNvSpPr>
          <p:nvPr>
            <p:ph type="sldNum" sz="quarter" idx="12"/>
          </p:nvPr>
        </p:nvSpPr>
        <p:spPr/>
        <p:txBody>
          <a:bodyPr/>
          <a:lstStyle/>
          <a:p>
            <a:pPr algn="r">
              <a:defRPr/>
            </a:pPr>
            <a:fld id="{B8477CA6-37AB-49C2-B88B-8C89FDB7A7DF}" type="slidenum">
              <a:rPr lang="en-US" smtClean="0"/>
              <a:pPr algn="r">
                <a:defRPr/>
              </a:pPr>
              <a:t>54</a:t>
            </a:fld>
            <a:endParaRPr lang="en-US" dirty="0"/>
          </a:p>
        </p:txBody>
      </p:sp>
      <p:sp>
        <p:nvSpPr>
          <p:cNvPr id="4" name="Content Placeholder 8">
            <a:extLst>
              <a:ext uri="{FF2B5EF4-FFF2-40B4-BE49-F238E27FC236}">
                <a16:creationId xmlns:a16="http://schemas.microsoft.com/office/drawing/2014/main" id="{3B94FA8F-755A-4BD2-831E-FE3542EBD26E}"/>
              </a:ext>
            </a:extLst>
          </p:cNvPr>
          <p:cNvSpPr>
            <a:spLocks noGrp="1"/>
          </p:cNvSpPr>
          <p:nvPr>
            <p:ph idx="1"/>
          </p:nvPr>
        </p:nvSpPr>
        <p:spPr>
          <a:xfrm>
            <a:off x="1436065" y="3810000"/>
            <a:ext cx="7323218" cy="2133600"/>
          </a:xfrm>
        </p:spPr>
        <p:txBody>
          <a:bodyPr>
            <a:noAutofit/>
          </a:bodyPr>
          <a:lstStyle/>
          <a:p>
            <a:pPr marL="0" indent="0">
              <a:spcAft>
                <a:spcPts val="1000"/>
              </a:spcAft>
              <a:buNone/>
            </a:pPr>
            <a:r>
              <a:rPr lang="en-US" sz="1400" u="sng" dirty="0">
                <a:ea typeface="Times New Roman" panose="02020603050405020304" pitchFamily="18" charset="0"/>
                <a:cs typeface="Arial" panose="020B0604020202020204" pitchFamily="34" charset="0"/>
              </a:rPr>
              <a:t>Which organization type includes the American Public Health Association?</a:t>
            </a:r>
          </a:p>
          <a:p>
            <a:pPr>
              <a:buFont typeface="+mj-lt"/>
              <a:buAutoNum type="alphaUcPeriod"/>
            </a:pPr>
            <a:r>
              <a:rPr lang="en-US" sz="1400" dirty="0">
                <a:ea typeface="Times New Roman" panose="02020603050405020304" pitchFamily="18" charset="0"/>
                <a:cs typeface="Arial" panose="020B0604020202020204" pitchFamily="34" charset="0"/>
              </a:rPr>
              <a:t>Professional membership organizations</a:t>
            </a:r>
          </a:p>
          <a:p>
            <a:pPr>
              <a:buFont typeface="+mj-lt"/>
              <a:buAutoNum type="alphaUcPeriod"/>
            </a:pPr>
            <a:r>
              <a:rPr lang="en-US" sz="1400" dirty="0">
                <a:ea typeface="Times New Roman" panose="02020603050405020304" pitchFamily="18" charset="0"/>
                <a:cs typeface="Arial" panose="020B0604020202020204" pitchFamily="34" charset="0"/>
              </a:rPr>
              <a:t>Associations related to a specific health concern</a:t>
            </a:r>
          </a:p>
          <a:p>
            <a:pPr>
              <a:buFont typeface="+mj-lt"/>
              <a:buAutoNum type="alphaUcPeriod"/>
            </a:pPr>
            <a:r>
              <a:rPr lang="en-US" sz="1400" dirty="0">
                <a:ea typeface="Times New Roman" panose="02020603050405020304" pitchFamily="18" charset="0"/>
                <a:cs typeface="Arial" panose="020B0604020202020204" pitchFamily="34" charset="0"/>
              </a:rPr>
              <a:t>Organizations of citizens focused on health concerns</a:t>
            </a:r>
          </a:p>
          <a:p>
            <a:pPr>
              <a:buFont typeface="+mj-lt"/>
              <a:buAutoNum type="alphaUcPeriod"/>
            </a:pPr>
            <a:r>
              <a:rPr lang="en-US" sz="1400" dirty="0">
                <a:ea typeface="Times New Roman" panose="02020603050405020304" pitchFamily="18" charset="0"/>
                <a:cs typeface="Arial" panose="020B0604020202020204" pitchFamily="34" charset="0"/>
              </a:rPr>
              <a:t>Foundations that support health projects</a:t>
            </a:r>
          </a:p>
        </p:txBody>
      </p:sp>
      <p:sp>
        <p:nvSpPr>
          <p:cNvPr id="5" name="Title 1">
            <a:extLst>
              <a:ext uri="{FF2B5EF4-FFF2-40B4-BE49-F238E27FC236}">
                <a16:creationId xmlns:a16="http://schemas.microsoft.com/office/drawing/2014/main" id="{37F7DA5B-3824-49A3-8321-97DB9A5991DB}"/>
              </a:ext>
            </a:extLst>
          </p:cNvPr>
          <p:cNvSpPr txBox="1">
            <a:spLocks/>
          </p:cNvSpPr>
          <p:nvPr/>
        </p:nvSpPr>
        <p:spPr>
          <a:xfrm>
            <a:off x="425020" y="457200"/>
            <a:ext cx="8229600" cy="1143000"/>
          </a:xfrm>
          <a:prstGeom prst="rect">
            <a:avLst/>
          </a:prstGeom>
        </p:spPr>
        <p:txBody>
          <a:bodyPr anchor="b"/>
          <a:lstStyle>
            <a:lvl1pPr algn="ctr" defTabSz="914400" rtl="0" eaLnBrk="1" latinLnBrk="0" hangingPunct="1">
              <a:spcBef>
                <a:spcPct val="0"/>
              </a:spcBef>
              <a:buNone/>
              <a:defRPr sz="2800" b="1" kern="1200">
                <a:solidFill>
                  <a:schemeClr val="tx1"/>
                </a:solidFill>
                <a:latin typeface="+mj-lt"/>
                <a:ea typeface="+mj-ea"/>
                <a:cs typeface="+mj-cs"/>
              </a:defRPr>
            </a:lvl1pPr>
          </a:lstStyle>
          <a:p>
            <a:pPr fontAlgn="auto">
              <a:spcAft>
                <a:spcPts val="0"/>
              </a:spcAft>
            </a:pPr>
            <a:r>
              <a:rPr lang="en-US" sz="2400" dirty="0">
                <a:effectLst/>
              </a:rPr>
              <a:t>Topic 5: Stakeholder Roles in Public Health</a:t>
            </a:r>
          </a:p>
        </p:txBody>
      </p:sp>
      <p:sp>
        <p:nvSpPr>
          <p:cNvPr id="9" name="Content Placeholder 8">
            <a:extLst>
              <a:ext uri="{FF2B5EF4-FFF2-40B4-BE49-F238E27FC236}">
                <a16:creationId xmlns:a16="http://schemas.microsoft.com/office/drawing/2014/main" id="{68A7F47F-3B60-48B5-94FE-37C2E17F8F12}"/>
              </a:ext>
            </a:extLst>
          </p:cNvPr>
          <p:cNvSpPr txBox="1">
            <a:spLocks/>
          </p:cNvSpPr>
          <p:nvPr/>
        </p:nvSpPr>
        <p:spPr>
          <a:xfrm>
            <a:off x="1445358" y="1981200"/>
            <a:ext cx="7323218" cy="2133600"/>
          </a:xfrm>
          <a:prstGeom prst="rect">
            <a:avLst/>
          </a:prstGeom>
        </p:spPr>
        <p:txBody>
          <a:bodyPr>
            <a:noAutofit/>
          </a:bodyPr>
          <a:lstStyle>
            <a:lvl1pPr marL="342900" indent="-342900" algn="l" defTabSz="914400" rtl="0" eaLnBrk="1" latinLnBrk="0" hangingPunct="1">
              <a:spcBef>
                <a:spcPct val="20000"/>
              </a:spcBef>
              <a:buClr>
                <a:schemeClr val="tx1"/>
              </a:buClr>
              <a:buSzPct val="70000"/>
              <a:buFont typeface="Wingdings" pitchFamily="2" charset="2"/>
              <a:buChar char="q"/>
              <a:defRPr sz="2400" b="1" kern="1200">
                <a:solidFill>
                  <a:srgbClr val="000000"/>
                </a:solidFill>
                <a:latin typeface="+mn-lt"/>
                <a:ea typeface="+mn-ea"/>
                <a:cs typeface="+mn-cs"/>
              </a:defRPr>
            </a:lvl1pPr>
            <a:lvl2pPr marL="742950" indent="-285750" algn="l" defTabSz="914400" rtl="0" eaLnBrk="1" latinLnBrk="0" hangingPunct="1">
              <a:spcBef>
                <a:spcPct val="20000"/>
              </a:spcBef>
              <a:buFont typeface="Arial" pitchFamily="34" charset="0"/>
              <a:buChar char="–"/>
              <a:defRPr lang="en-US" sz="2000" kern="1200" dirty="0" smtClean="0">
                <a:solidFill>
                  <a:srgbClr val="00000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1000"/>
              </a:spcAft>
              <a:buNone/>
            </a:pPr>
            <a:r>
              <a:rPr lang="en-US" sz="1400" u="sng" dirty="0">
                <a:effectLst/>
                <a:ea typeface="Times New Roman" panose="02020603050405020304" pitchFamily="18" charset="0"/>
                <a:cs typeface="Arial" panose="020B0604020202020204" pitchFamily="34" charset="0"/>
              </a:rPr>
              <a:t>Which of the following stakeholders is responsible for employer-sponsored health insurance programs?</a:t>
            </a:r>
          </a:p>
          <a:p>
            <a:pPr fontAlgn="auto">
              <a:spcAft>
                <a:spcPts val="0"/>
              </a:spcAft>
              <a:buFont typeface="+mj-lt"/>
              <a:buAutoNum type="alphaUcPeriod"/>
            </a:pPr>
            <a:r>
              <a:rPr lang="en-US" sz="1400" dirty="0">
                <a:effectLst/>
                <a:ea typeface="Times New Roman" panose="02020603050405020304" pitchFamily="18" charset="0"/>
                <a:cs typeface="Arial" panose="020B0604020202020204" pitchFamily="34" charset="0"/>
              </a:rPr>
              <a:t>Government</a:t>
            </a:r>
          </a:p>
          <a:p>
            <a:pPr fontAlgn="auto">
              <a:spcAft>
                <a:spcPts val="0"/>
              </a:spcAft>
              <a:buFont typeface="+mj-lt"/>
              <a:buAutoNum type="alphaUcPeriod"/>
            </a:pPr>
            <a:r>
              <a:rPr lang="en-US" sz="1400" dirty="0">
                <a:effectLst/>
                <a:ea typeface="Times New Roman" panose="02020603050405020304" pitchFamily="18" charset="0"/>
                <a:cs typeface="Arial" panose="020B0604020202020204" pitchFamily="34" charset="0"/>
              </a:rPr>
              <a:t>Media</a:t>
            </a:r>
          </a:p>
          <a:p>
            <a:pPr fontAlgn="auto">
              <a:spcAft>
                <a:spcPts val="0"/>
              </a:spcAft>
              <a:buFont typeface="+mj-lt"/>
              <a:buAutoNum type="alphaUcPeriod"/>
            </a:pPr>
            <a:r>
              <a:rPr lang="en-US" sz="1400" dirty="0">
                <a:effectLst/>
                <a:ea typeface="Times New Roman" panose="02020603050405020304" pitchFamily="18" charset="0"/>
                <a:cs typeface="Arial" panose="020B0604020202020204" pitchFamily="34" charset="0"/>
              </a:rPr>
              <a:t>Employers and Businesses</a:t>
            </a:r>
          </a:p>
          <a:p>
            <a:pPr fontAlgn="auto">
              <a:spcAft>
                <a:spcPts val="0"/>
              </a:spcAft>
              <a:buFont typeface="+mj-lt"/>
              <a:buAutoNum type="alphaUcPeriod"/>
            </a:pPr>
            <a:r>
              <a:rPr lang="en-US" sz="1400" dirty="0">
                <a:effectLst/>
                <a:ea typeface="Times New Roman" panose="02020603050405020304" pitchFamily="18" charset="0"/>
                <a:cs typeface="Arial" panose="020B0604020202020204" pitchFamily="34" charset="0"/>
              </a:rPr>
              <a:t>Academia</a:t>
            </a:r>
          </a:p>
        </p:txBody>
      </p:sp>
    </p:spTree>
    <p:extLst>
      <p:ext uri="{BB962C8B-B14F-4D97-AF65-F5344CB8AC3E}">
        <p14:creationId xmlns:p14="http://schemas.microsoft.com/office/powerpoint/2010/main" val="758033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 calcmode="lin" valueType="num">
                                      <p:cBhvr additive="base">
                                        <p:cTn id="11"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 calcmode="lin" valueType="num">
                                      <p:cBhvr additive="base">
                                        <p:cTn id="15"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 calcmode="lin" valueType="num">
                                      <p:cBhvr additive="base">
                                        <p:cTn id="19"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 calcmode="lin" valueType="num">
                                      <p:cBhvr additive="base">
                                        <p:cTn id="23"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9" presetClass="emph" presetSubtype="0" fill="hold" nodeType="clickEffect">
                                  <p:stCondLst>
                                    <p:cond delay="0"/>
                                  </p:stCondLst>
                                  <p:childTnLst>
                                    <p:animClr clrSpc="rgb" dir="cw">
                                      <p:cBhvr override="childStyle">
                                        <p:cTn id="28" dur="500" fill="hold"/>
                                        <p:tgtEl>
                                          <p:spTgt spid="9">
                                            <p:txEl>
                                              <p:pRg st="3" end="3"/>
                                            </p:txEl>
                                          </p:spTgt>
                                        </p:tgtEl>
                                        <p:attrNameLst>
                                          <p:attrName>style.color</p:attrName>
                                        </p:attrNameLst>
                                      </p:cBhvr>
                                      <p:to>
                                        <a:schemeClr val="accent2"/>
                                      </p:to>
                                    </p:animClr>
                                    <p:animClr clrSpc="rgb" dir="cw">
                                      <p:cBhvr>
                                        <p:cTn id="29" dur="500" fill="hold"/>
                                        <p:tgtEl>
                                          <p:spTgt spid="9">
                                            <p:txEl>
                                              <p:pRg st="3" end="3"/>
                                            </p:txEl>
                                          </p:spTgt>
                                        </p:tgtEl>
                                        <p:attrNameLst>
                                          <p:attrName>fillcolor</p:attrName>
                                        </p:attrNameLst>
                                      </p:cBhvr>
                                      <p:to>
                                        <a:schemeClr val="accent2"/>
                                      </p:to>
                                    </p:animClr>
                                    <p:set>
                                      <p:cBhvr>
                                        <p:cTn id="30" dur="500" fill="hold"/>
                                        <p:tgtEl>
                                          <p:spTgt spid="9">
                                            <p:txEl>
                                              <p:pRg st="3" end="3"/>
                                            </p:txEl>
                                          </p:spTgt>
                                        </p:tgtEl>
                                        <p:attrNameLst>
                                          <p:attrName>fill.type</p:attrName>
                                        </p:attrNameLst>
                                      </p:cBhvr>
                                      <p:to>
                                        <p:strVal val="solid"/>
                                      </p:to>
                                    </p:set>
                                    <p:set>
                                      <p:cBhvr>
                                        <p:cTn id="31" dur="500" fill="hold"/>
                                        <p:tgtEl>
                                          <p:spTgt spid="9">
                                            <p:txEl>
                                              <p:pRg st="3" end="3"/>
                                            </p:txEl>
                                          </p:spTgt>
                                        </p:tgtEl>
                                        <p:attrNameLst>
                                          <p:attrName>fill.on</p:attrName>
                                        </p:attrNameLst>
                                      </p:cBhvr>
                                      <p:to>
                                        <p:strVal val="true"/>
                                      </p:to>
                                    </p:se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
                                            <p:txEl>
                                              <p:pRg st="0" end="0"/>
                                            </p:txEl>
                                          </p:spTgt>
                                        </p:tgtEl>
                                        <p:attrNameLst>
                                          <p:attrName>style.visibility</p:attrName>
                                        </p:attrNameLst>
                                      </p:cBhvr>
                                      <p:to>
                                        <p:strVal val="visible"/>
                                      </p:to>
                                    </p:set>
                                    <p:anim calcmode="lin" valueType="num">
                                      <p:cBhvr additive="base">
                                        <p:cTn id="36"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
                                            <p:txEl>
                                              <p:pRg st="0" end="0"/>
                                            </p:txEl>
                                          </p:spTgt>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4">
                                            <p:txEl>
                                              <p:pRg st="1" end="1"/>
                                            </p:txEl>
                                          </p:spTgt>
                                        </p:tgtEl>
                                        <p:attrNameLst>
                                          <p:attrName>style.visibility</p:attrName>
                                        </p:attrNameLst>
                                      </p:cBhvr>
                                      <p:to>
                                        <p:strVal val="visible"/>
                                      </p:to>
                                    </p:set>
                                    <p:anim calcmode="lin" valueType="num">
                                      <p:cBhvr additive="base">
                                        <p:cTn id="40"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4">
                                            <p:txEl>
                                              <p:pRg st="1" end="1"/>
                                            </p:txEl>
                                          </p:spTgt>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
                                            <p:txEl>
                                              <p:pRg st="2" end="2"/>
                                            </p:txEl>
                                          </p:spTgt>
                                        </p:tgtEl>
                                        <p:attrNameLst>
                                          <p:attrName>style.visibility</p:attrName>
                                        </p:attrNameLst>
                                      </p:cBhvr>
                                      <p:to>
                                        <p:strVal val="visible"/>
                                      </p:to>
                                    </p:set>
                                    <p:anim calcmode="lin" valueType="num">
                                      <p:cBhvr additive="base">
                                        <p:cTn id="4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txEl>
                                              <p:pRg st="2" end="2"/>
                                            </p:txEl>
                                          </p:spTgt>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4">
                                            <p:txEl>
                                              <p:pRg st="3" end="3"/>
                                            </p:txEl>
                                          </p:spTgt>
                                        </p:tgtEl>
                                        <p:attrNameLst>
                                          <p:attrName>style.visibility</p:attrName>
                                        </p:attrNameLst>
                                      </p:cBhvr>
                                      <p:to>
                                        <p:strVal val="visible"/>
                                      </p:to>
                                    </p:set>
                                    <p:anim calcmode="lin" valueType="num">
                                      <p:cBhvr additive="base">
                                        <p:cTn id="48"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4">
                                            <p:txEl>
                                              <p:pRg st="3" end="3"/>
                                            </p:txEl>
                                          </p:spTgt>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4">
                                            <p:txEl>
                                              <p:charRg st="214" end="258"/>
                                            </p:txEl>
                                          </p:spTgt>
                                        </p:tgtEl>
                                        <p:attrNameLst>
                                          <p:attrName>style.visibility</p:attrName>
                                        </p:attrNameLst>
                                      </p:cBhvr>
                                      <p:to>
                                        <p:strVal val="visible"/>
                                      </p:to>
                                    </p:set>
                                    <p:anim calcmode="lin" valueType="num">
                                      <p:cBhvr additive="base">
                                        <p:cTn id="52" dur="500" fill="hold"/>
                                        <p:tgtEl>
                                          <p:spTgt spid="4">
                                            <p:txEl>
                                              <p:charRg st="214" end="258"/>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4">
                                            <p:txEl>
                                              <p:charRg st="214" end="258"/>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9" presetClass="emph" presetSubtype="0" fill="hold" nodeType="clickEffect">
                                  <p:stCondLst>
                                    <p:cond delay="0"/>
                                  </p:stCondLst>
                                  <p:childTnLst>
                                    <p:animClr clrSpc="rgb" dir="cw">
                                      <p:cBhvr override="childStyle">
                                        <p:cTn id="57" dur="500" fill="hold"/>
                                        <p:tgtEl>
                                          <p:spTgt spid="4">
                                            <p:txEl>
                                              <p:pRg st="1" end="1"/>
                                            </p:txEl>
                                          </p:spTgt>
                                        </p:tgtEl>
                                        <p:attrNameLst>
                                          <p:attrName>style.color</p:attrName>
                                        </p:attrNameLst>
                                      </p:cBhvr>
                                      <p:to>
                                        <a:schemeClr val="accent2"/>
                                      </p:to>
                                    </p:animClr>
                                    <p:animClr clrSpc="rgb" dir="cw">
                                      <p:cBhvr>
                                        <p:cTn id="58" dur="500" fill="hold"/>
                                        <p:tgtEl>
                                          <p:spTgt spid="4">
                                            <p:txEl>
                                              <p:pRg st="1" end="1"/>
                                            </p:txEl>
                                          </p:spTgt>
                                        </p:tgtEl>
                                        <p:attrNameLst>
                                          <p:attrName>fillcolor</p:attrName>
                                        </p:attrNameLst>
                                      </p:cBhvr>
                                      <p:to>
                                        <a:schemeClr val="accent2"/>
                                      </p:to>
                                    </p:animClr>
                                    <p:set>
                                      <p:cBhvr>
                                        <p:cTn id="59" dur="500" fill="hold"/>
                                        <p:tgtEl>
                                          <p:spTgt spid="4">
                                            <p:txEl>
                                              <p:pRg st="1" end="1"/>
                                            </p:txEl>
                                          </p:spTgt>
                                        </p:tgtEl>
                                        <p:attrNameLst>
                                          <p:attrName>fill.type</p:attrName>
                                        </p:attrNameLst>
                                      </p:cBhvr>
                                      <p:to>
                                        <p:strVal val="solid"/>
                                      </p:to>
                                    </p:set>
                                    <p:set>
                                      <p:cBhvr>
                                        <p:cTn id="60" dur="500" fill="hold"/>
                                        <p:tgtEl>
                                          <p:spTgt spid="4">
                                            <p:txEl>
                                              <p:pRg st="1" end="1"/>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9" grpId="0" build="allAtOnce"/>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sz="4400" dirty="0"/>
              <a:t>QUESTIONS?</a:t>
            </a:r>
          </a:p>
        </p:txBody>
      </p:sp>
      <p:sp>
        <p:nvSpPr>
          <p:cNvPr id="3" name="Slide Number Placeholder 2"/>
          <p:cNvSpPr>
            <a:spLocks noGrp="1"/>
          </p:cNvSpPr>
          <p:nvPr>
            <p:ph type="sldNum" sz="quarter" idx="12"/>
          </p:nvPr>
        </p:nvSpPr>
        <p:spPr/>
        <p:txBody>
          <a:bodyPr/>
          <a:lstStyle/>
          <a:p>
            <a:pPr algn="r">
              <a:defRPr/>
            </a:pPr>
            <a:fld id="{B8477CA6-37AB-49C2-B88B-8C89FDB7A7DF}" type="slidenum">
              <a:rPr lang="en-US" smtClean="0"/>
              <a:pPr algn="r">
                <a:defRPr/>
              </a:pPr>
              <a:t>55</a:t>
            </a:fld>
            <a:endParaRPr lang="en-US" dirty="0"/>
          </a:p>
        </p:txBody>
      </p:sp>
      <p:sp>
        <p:nvSpPr>
          <p:cNvPr id="4" name="Content Placeholder 8">
            <a:extLst>
              <a:ext uri="{FF2B5EF4-FFF2-40B4-BE49-F238E27FC236}">
                <a16:creationId xmlns:a16="http://schemas.microsoft.com/office/drawing/2014/main" id="{3B94FA8F-755A-4BD2-831E-FE3542EBD26E}"/>
              </a:ext>
            </a:extLst>
          </p:cNvPr>
          <p:cNvSpPr>
            <a:spLocks noGrp="1"/>
          </p:cNvSpPr>
          <p:nvPr>
            <p:ph idx="1"/>
          </p:nvPr>
        </p:nvSpPr>
        <p:spPr>
          <a:xfrm>
            <a:off x="1436065" y="3810000"/>
            <a:ext cx="7323218" cy="2133600"/>
          </a:xfrm>
        </p:spPr>
        <p:txBody>
          <a:bodyPr>
            <a:noAutofit/>
          </a:bodyPr>
          <a:lstStyle/>
          <a:p>
            <a:pPr marL="0" indent="0">
              <a:spcAft>
                <a:spcPts val="1000"/>
              </a:spcAft>
              <a:buNone/>
            </a:pPr>
            <a:r>
              <a:rPr lang="en-US" sz="1400" u="sng" dirty="0">
                <a:ea typeface="Times New Roman" panose="02020603050405020304" pitchFamily="18" charset="0"/>
                <a:cs typeface="Arial" panose="020B0604020202020204" pitchFamily="34" charset="0"/>
              </a:rPr>
              <a:t>According to the health impact pyramid, which intervention is at the base and has the greatest public health impact?</a:t>
            </a:r>
          </a:p>
          <a:p>
            <a:pPr>
              <a:buFont typeface="+mj-lt"/>
              <a:buAutoNum type="alphaUcPeriod"/>
            </a:pPr>
            <a:r>
              <a:rPr lang="en-US" sz="1400" dirty="0">
                <a:ea typeface="Times New Roman" panose="02020603050405020304" pitchFamily="18" charset="0"/>
                <a:cs typeface="Arial" panose="020B0604020202020204" pitchFamily="34" charset="0"/>
              </a:rPr>
              <a:t> Counseling and Education</a:t>
            </a:r>
          </a:p>
          <a:p>
            <a:pPr>
              <a:buFont typeface="+mj-lt"/>
              <a:buAutoNum type="alphaUcPeriod"/>
            </a:pPr>
            <a:r>
              <a:rPr lang="en-US" sz="1400" dirty="0">
                <a:ea typeface="Times New Roman" panose="02020603050405020304" pitchFamily="18" charset="0"/>
                <a:cs typeface="Arial" panose="020B0604020202020204" pitchFamily="34" charset="0"/>
              </a:rPr>
              <a:t>Clinical Interventions</a:t>
            </a:r>
          </a:p>
          <a:p>
            <a:pPr>
              <a:buFont typeface="+mj-lt"/>
              <a:buAutoNum type="alphaUcPeriod"/>
            </a:pPr>
            <a:r>
              <a:rPr lang="en-US" sz="1400" dirty="0">
                <a:ea typeface="Times New Roman" panose="02020603050405020304" pitchFamily="18" charset="0"/>
                <a:cs typeface="Arial" panose="020B0604020202020204" pitchFamily="34" charset="0"/>
              </a:rPr>
              <a:t>Long-Lasting Protective Interventions</a:t>
            </a:r>
          </a:p>
          <a:p>
            <a:pPr>
              <a:buFont typeface="+mj-lt"/>
              <a:buAutoNum type="alphaUcPeriod"/>
            </a:pPr>
            <a:r>
              <a:rPr lang="en-US" sz="1400" dirty="0">
                <a:ea typeface="Times New Roman" panose="02020603050405020304" pitchFamily="18" charset="0"/>
                <a:cs typeface="Arial" panose="020B0604020202020204" pitchFamily="34" charset="0"/>
              </a:rPr>
              <a:t>Socioeconomic Factors</a:t>
            </a:r>
          </a:p>
        </p:txBody>
      </p:sp>
      <p:sp>
        <p:nvSpPr>
          <p:cNvPr id="5" name="Title 1">
            <a:extLst>
              <a:ext uri="{FF2B5EF4-FFF2-40B4-BE49-F238E27FC236}">
                <a16:creationId xmlns:a16="http://schemas.microsoft.com/office/drawing/2014/main" id="{37F7DA5B-3824-49A3-8321-97DB9A5991DB}"/>
              </a:ext>
            </a:extLst>
          </p:cNvPr>
          <p:cNvSpPr txBox="1">
            <a:spLocks/>
          </p:cNvSpPr>
          <p:nvPr/>
        </p:nvSpPr>
        <p:spPr>
          <a:xfrm>
            <a:off x="425020" y="457200"/>
            <a:ext cx="8229600" cy="1143000"/>
          </a:xfrm>
          <a:prstGeom prst="rect">
            <a:avLst/>
          </a:prstGeom>
        </p:spPr>
        <p:txBody>
          <a:bodyPr anchor="b"/>
          <a:lstStyle>
            <a:lvl1pPr algn="ctr" defTabSz="914400" rtl="0" eaLnBrk="1" latinLnBrk="0" hangingPunct="1">
              <a:spcBef>
                <a:spcPct val="0"/>
              </a:spcBef>
              <a:buNone/>
              <a:defRPr sz="2800" b="1" kern="1200">
                <a:solidFill>
                  <a:schemeClr val="tx1"/>
                </a:solidFill>
                <a:latin typeface="+mj-lt"/>
                <a:ea typeface="+mj-ea"/>
                <a:cs typeface="+mj-cs"/>
              </a:defRPr>
            </a:lvl1pPr>
          </a:lstStyle>
          <a:p>
            <a:pPr fontAlgn="auto">
              <a:spcAft>
                <a:spcPts val="0"/>
              </a:spcAft>
            </a:pPr>
            <a:r>
              <a:rPr lang="en-US" sz="2400" dirty="0">
                <a:effectLst/>
              </a:rPr>
              <a:t>Topic 6: Determining and Influencing the Public’s Health</a:t>
            </a:r>
          </a:p>
        </p:txBody>
      </p:sp>
      <p:sp>
        <p:nvSpPr>
          <p:cNvPr id="9" name="Content Placeholder 8">
            <a:extLst>
              <a:ext uri="{FF2B5EF4-FFF2-40B4-BE49-F238E27FC236}">
                <a16:creationId xmlns:a16="http://schemas.microsoft.com/office/drawing/2014/main" id="{68A7F47F-3B60-48B5-94FE-37C2E17F8F12}"/>
              </a:ext>
            </a:extLst>
          </p:cNvPr>
          <p:cNvSpPr txBox="1">
            <a:spLocks/>
          </p:cNvSpPr>
          <p:nvPr/>
        </p:nvSpPr>
        <p:spPr>
          <a:xfrm>
            <a:off x="1445358" y="1981200"/>
            <a:ext cx="7323218" cy="2133600"/>
          </a:xfrm>
          <a:prstGeom prst="rect">
            <a:avLst/>
          </a:prstGeom>
        </p:spPr>
        <p:txBody>
          <a:bodyPr>
            <a:noAutofit/>
          </a:bodyPr>
          <a:lstStyle>
            <a:lvl1pPr marL="342900" indent="-342900" algn="l" defTabSz="914400" rtl="0" eaLnBrk="1" latinLnBrk="0" hangingPunct="1">
              <a:spcBef>
                <a:spcPct val="20000"/>
              </a:spcBef>
              <a:buClr>
                <a:schemeClr val="tx1"/>
              </a:buClr>
              <a:buSzPct val="70000"/>
              <a:buFont typeface="Wingdings" pitchFamily="2" charset="2"/>
              <a:buChar char="q"/>
              <a:defRPr sz="2400" b="1" kern="1200">
                <a:solidFill>
                  <a:srgbClr val="000000"/>
                </a:solidFill>
                <a:latin typeface="+mn-lt"/>
                <a:ea typeface="+mn-ea"/>
                <a:cs typeface="+mn-cs"/>
              </a:defRPr>
            </a:lvl1pPr>
            <a:lvl2pPr marL="742950" indent="-285750" algn="l" defTabSz="914400" rtl="0" eaLnBrk="1" latinLnBrk="0" hangingPunct="1">
              <a:spcBef>
                <a:spcPct val="20000"/>
              </a:spcBef>
              <a:buFont typeface="Arial" pitchFamily="34" charset="0"/>
              <a:buChar char="–"/>
              <a:defRPr lang="en-US" sz="2000" kern="1200" dirty="0" smtClean="0">
                <a:solidFill>
                  <a:srgbClr val="00000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1000"/>
              </a:spcAft>
              <a:buNone/>
            </a:pPr>
            <a:r>
              <a:rPr lang="en-US" sz="1400" u="sng" dirty="0">
                <a:effectLst/>
                <a:ea typeface="Times New Roman" panose="02020603050405020304" pitchFamily="18" charset="0"/>
                <a:cs typeface="Arial" panose="020B0604020202020204" pitchFamily="34" charset="0"/>
              </a:rPr>
              <a:t>Which determinant of health includes factors such as income, education, and physical environment?</a:t>
            </a:r>
          </a:p>
          <a:p>
            <a:pPr fontAlgn="auto">
              <a:spcAft>
                <a:spcPts val="0"/>
              </a:spcAft>
              <a:buFont typeface="+mj-lt"/>
              <a:buAutoNum type="alphaUcPeriod"/>
            </a:pPr>
            <a:r>
              <a:rPr lang="en-US" sz="1400" dirty="0">
                <a:effectLst/>
                <a:ea typeface="Times New Roman" panose="02020603050405020304" pitchFamily="18" charset="0"/>
                <a:cs typeface="Arial" panose="020B0604020202020204" pitchFamily="34" charset="0"/>
              </a:rPr>
              <a:t>Genes and biology</a:t>
            </a:r>
          </a:p>
          <a:p>
            <a:pPr fontAlgn="auto">
              <a:spcAft>
                <a:spcPts val="0"/>
              </a:spcAft>
              <a:buFont typeface="+mj-lt"/>
              <a:buAutoNum type="alphaUcPeriod"/>
            </a:pPr>
            <a:r>
              <a:rPr lang="en-US" sz="1400" dirty="0">
                <a:effectLst/>
                <a:ea typeface="Times New Roman" panose="02020603050405020304" pitchFamily="18" charset="0"/>
                <a:cs typeface="Arial" panose="020B0604020202020204" pitchFamily="34" charset="0"/>
              </a:rPr>
              <a:t>Health behaviors</a:t>
            </a:r>
          </a:p>
          <a:p>
            <a:pPr fontAlgn="auto">
              <a:spcAft>
                <a:spcPts val="0"/>
              </a:spcAft>
              <a:buFont typeface="+mj-lt"/>
              <a:buAutoNum type="alphaUcPeriod"/>
            </a:pPr>
            <a:r>
              <a:rPr lang="en-US" sz="1400" dirty="0">
                <a:effectLst/>
                <a:ea typeface="Times New Roman" panose="02020603050405020304" pitchFamily="18" charset="0"/>
                <a:cs typeface="Arial" panose="020B0604020202020204" pitchFamily="34" charset="0"/>
              </a:rPr>
              <a:t>Social or societal characteristics</a:t>
            </a:r>
          </a:p>
          <a:p>
            <a:pPr fontAlgn="auto">
              <a:spcAft>
                <a:spcPts val="0"/>
              </a:spcAft>
              <a:buFont typeface="+mj-lt"/>
              <a:buAutoNum type="alphaUcPeriod"/>
            </a:pPr>
            <a:r>
              <a:rPr lang="en-US" sz="1400" dirty="0">
                <a:effectLst/>
                <a:ea typeface="Times New Roman" panose="02020603050405020304" pitchFamily="18" charset="0"/>
                <a:cs typeface="Arial" panose="020B0604020202020204" pitchFamily="34" charset="0"/>
              </a:rPr>
              <a:t>Health services or medical care</a:t>
            </a:r>
          </a:p>
        </p:txBody>
      </p:sp>
    </p:spTree>
    <p:extLst>
      <p:ext uri="{BB962C8B-B14F-4D97-AF65-F5344CB8AC3E}">
        <p14:creationId xmlns:p14="http://schemas.microsoft.com/office/powerpoint/2010/main" val="1197479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 calcmode="lin" valueType="num">
                                      <p:cBhvr additive="base">
                                        <p:cTn id="11"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 calcmode="lin" valueType="num">
                                      <p:cBhvr additive="base">
                                        <p:cTn id="15"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 calcmode="lin" valueType="num">
                                      <p:cBhvr additive="base">
                                        <p:cTn id="19"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 calcmode="lin" valueType="num">
                                      <p:cBhvr additive="base">
                                        <p:cTn id="23"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9" presetClass="emph" presetSubtype="0" fill="hold" nodeType="clickEffect">
                                  <p:stCondLst>
                                    <p:cond delay="0"/>
                                  </p:stCondLst>
                                  <p:childTnLst>
                                    <p:animClr clrSpc="rgb" dir="cw">
                                      <p:cBhvr override="childStyle">
                                        <p:cTn id="28" dur="500" fill="hold"/>
                                        <p:tgtEl>
                                          <p:spTgt spid="9">
                                            <p:txEl>
                                              <p:pRg st="3" end="3"/>
                                            </p:txEl>
                                          </p:spTgt>
                                        </p:tgtEl>
                                        <p:attrNameLst>
                                          <p:attrName>style.color</p:attrName>
                                        </p:attrNameLst>
                                      </p:cBhvr>
                                      <p:to>
                                        <a:schemeClr val="accent2"/>
                                      </p:to>
                                    </p:animClr>
                                    <p:animClr clrSpc="rgb" dir="cw">
                                      <p:cBhvr>
                                        <p:cTn id="29" dur="500" fill="hold"/>
                                        <p:tgtEl>
                                          <p:spTgt spid="9">
                                            <p:txEl>
                                              <p:pRg st="3" end="3"/>
                                            </p:txEl>
                                          </p:spTgt>
                                        </p:tgtEl>
                                        <p:attrNameLst>
                                          <p:attrName>fillcolor</p:attrName>
                                        </p:attrNameLst>
                                      </p:cBhvr>
                                      <p:to>
                                        <a:schemeClr val="accent2"/>
                                      </p:to>
                                    </p:animClr>
                                    <p:set>
                                      <p:cBhvr>
                                        <p:cTn id="30" dur="500" fill="hold"/>
                                        <p:tgtEl>
                                          <p:spTgt spid="9">
                                            <p:txEl>
                                              <p:pRg st="3" end="3"/>
                                            </p:txEl>
                                          </p:spTgt>
                                        </p:tgtEl>
                                        <p:attrNameLst>
                                          <p:attrName>fill.type</p:attrName>
                                        </p:attrNameLst>
                                      </p:cBhvr>
                                      <p:to>
                                        <p:strVal val="solid"/>
                                      </p:to>
                                    </p:set>
                                    <p:set>
                                      <p:cBhvr>
                                        <p:cTn id="31" dur="500" fill="hold"/>
                                        <p:tgtEl>
                                          <p:spTgt spid="9">
                                            <p:txEl>
                                              <p:pRg st="3" end="3"/>
                                            </p:txEl>
                                          </p:spTgt>
                                        </p:tgtEl>
                                        <p:attrNameLst>
                                          <p:attrName>fill.on</p:attrName>
                                        </p:attrNameLst>
                                      </p:cBhvr>
                                      <p:to>
                                        <p:strVal val="true"/>
                                      </p:to>
                                    </p:se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
                                            <p:txEl>
                                              <p:pRg st="0" end="0"/>
                                            </p:txEl>
                                          </p:spTgt>
                                        </p:tgtEl>
                                        <p:attrNameLst>
                                          <p:attrName>style.visibility</p:attrName>
                                        </p:attrNameLst>
                                      </p:cBhvr>
                                      <p:to>
                                        <p:strVal val="visible"/>
                                      </p:to>
                                    </p:set>
                                    <p:anim calcmode="lin" valueType="num">
                                      <p:cBhvr additive="base">
                                        <p:cTn id="36"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
                                            <p:txEl>
                                              <p:pRg st="0" end="0"/>
                                            </p:txEl>
                                          </p:spTgt>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4">
                                            <p:txEl>
                                              <p:charRg st="117" end="143"/>
                                            </p:txEl>
                                          </p:spTgt>
                                        </p:tgtEl>
                                        <p:attrNameLst>
                                          <p:attrName>style.visibility</p:attrName>
                                        </p:attrNameLst>
                                      </p:cBhvr>
                                      <p:to>
                                        <p:strVal val="visible"/>
                                      </p:to>
                                    </p:set>
                                    <p:anim calcmode="lin" valueType="num">
                                      <p:cBhvr additive="base">
                                        <p:cTn id="40" dur="500" fill="hold"/>
                                        <p:tgtEl>
                                          <p:spTgt spid="4">
                                            <p:txEl>
                                              <p:charRg st="117" end="143"/>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4">
                                            <p:txEl>
                                              <p:charRg st="117" end="143"/>
                                            </p:txEl>
                                          </p:spTgt>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
                                            <p:txEl>
                                              <p:pRg st="2" end="2"/>
                                            </p:txEl>
                                          </p:spTgt>
                                        </p:tgtEl>
                                        <p:attrNameLst>
                                          <p:attrName>style.visibility</p:attrName>
                                        </p:attrNameLst>
                                      </p:cBhvr>
                                      <p:to>
                                        <p:strVal val="visible"/>
                                      </p:to>
                                    </p:set>
                                    <p:anim calcmode="lin" valueType="num">
                                      <p:cBhvr additive="base">
                                        <p:cTn id="4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txEl>
                                              <p:pRg st="2" end="2"/>
                                            </p:txEl>
                                          </p:spTgt>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4">
                                            <p:txEl>
                                              <p:pRg st="3" end="3"/>
                                            </p:txEl>
                                          </p:spTgt>
                                        </p:tgtEl>
                                        <p:attrNameLst>
                                          <p:attrName>style.visibility</p:attrName>
                                        </p:attrNameLst>
                                      </p:cBhvr>
                                      <p:to>
                                        <p:strVal val="visible"/>
                                      </p:to>
                                    </p:set>
                                    <p:anim calcmode="lin" valueType="num">
                                      <p:cBhvr additive="base">
                                        <p:cTn id="48"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4">
                                            <p:txEl>
                                              <p:pRg st="3" end="3"/>
                                            </p:txEl>
                                          </p:spTgt>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4">
                                            <p:txEl>
                                              <p:pRg st="4" end="4"/>
                                            </p:txEl>
                                          </p:spTgt>
                                        </p:tgtEl>
                                        <p:attrNameLst>
                                          <p:attrName>style.visibility</p:attrName>
                                        </p:attrNameLst>
                                      </p:cBhvr>
                                      <p:to>
                                        <p:strVal val="visible"/>
                                      </p:to>
                                    </p:set>
                                    <p:anim calcmode="lin" valueType="num">
                                      <p:cBhvr additive="base">
                                        <p:cTn id="52"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9" presetClass="emph" presetSubtype="0" fill="hold" nodeType="clickEffect">
                                  <p:stCondLst>
                                    <p:cond delay="0"/>
                                  </p:stCondLst>
                                  <p:childTnLst>
                                    <p:animClr clrSpc="rgb" dir="cw">
                                      <p:cBhvr override="childStyle">
                                        <p:cTn id="57" dur="500" fill="hold"/>
                                        <p:tgtEl>
                                          <p:spTgt spid="4">
                                            <p:txEl>
                                              <p:pRg st="4" end="4"/>
                                            </p:txEl>
                                          </p:spTgt>
                                        </p:tgtEl>
                                        <p:attrNameLst>
                                          <p:attrName>style.color</p:attrName>
                                        </p:attrNameLst>
                                      </p:cBhvr>
                                      <p:to>
                                        <a:schemeClr val="accent2"/>
                                      </p:to>
                                    </p:animClr>
                                    <p:animClr clrSpc="rgb" dir="cw">
                                      <p:cBhvr>
                                        <p:cTn id="58" dur="500" fill="hold"/>
                                        <p:tgtEl>
                                          <p:spTgt spid="4">
                                            <p:txEl>
                                              <p:pRg st="4" end="4"/>
                                            </p:txEl>
                                          </p:spTgt>
                                        </p:tgtEl>
                                        <p:attrNameLst>
                                          <p:attrName>fillcolor</p:attrName>
                                        </p:attrNameLst>
                                      </p:cBhvr>
                                      <p:to>
                                        <a:schemeClr val="accent2"/>
                                      </p:to>
                                    </p:animClr>
                                    <p:set>
                                      <p:cBhvr>
                                        <p:cTn id="59" dur="500" fill="hold"/>
                                        <p:tgtEl>
                                          <p:spTgt spid="4">
                                            <p:txEl>
                                              <p:pRg st="4" end="4"/>
                                            </p:txEl>
                                          </p:spTgt>
                                        </p:tgtEl>
                                        <p:attrNameLst>
                                          <p:attrName>fill.type</p:attrName>
                                        </p:attrNameLst>
                                      </p:cBhvr>
                                      <p:to>
                                        <p:strVal val="solid"/>
                                      </p:to>
                                    </p:set>
                                    <p:set>
                                      <p:cBhvr>
                                        <p:cTn id="60" dur="500" fill="hold"/>
                                        <p:tgtEl>
                                          <p:spTgt spid="4">
                                            <p:txEl>
                                              <p:pRg st="4" end="4"/>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9" grpId="0" build="allAtOnce"/>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362200"/>
            <a:ext cx="8229600" cy="1143000"/>
          </a:xfrm>
        </p:spPr>
        <p:txBody>
          <a:bodyPr/>
          <a:lstStyle/>
          <a:p>
            <a:r>
              <a:rPr lang="en-US" sz="4400" dirty="0"/>
              <a:t>Thank you</a:t>
            </a:r>
          </a:p>
        </p:txBody>
      </p:sp>
      <p:sp>
        <p:nvSpPr>
          <p:cNvPr id="3" name="Slide Number Placeholder 2"/>
          <p:cNvSpPr>
            <a:spLocks noGrp="1"/>
          </p:cNvSpPr>
          <p:nvPr>
            <p:ph type="sldNum" sz="quarter" idx="12"/>
          </p:nvPr>
        </p:nvSpPr>
        <p:spPr/>
        <p:txBody>
          <a:bodyPr/>
          <a:lstStyle/>
          <a:p>
            <a:pPr algn="r">
              <a:defRPr/>
            </a:pPr>
            <a:fld id="{B8477CA6-37AB-49C2-B88B-8C89FDB7A7DF}" type="slidenum">
              <a:rPr lang="en-US" smtClean="0"/>
              <a:pPr algn="r">
                <a:defRPr/>
              </a:pPr>
              <a:t>56</a:t>
            </a:fld>
            <a:endParaRPr lang="en-US" dirty="0"/>
          </a:p>
        </p:txBody>
      </p:sp>
    </p:spTree>
    <p:extLst>
      <p:ext uri="{BB962C8B-B14F-4D97-AF65-F5344CB8AC3E}">
        <p14:creationId xmlns:p14="http://schemas.microsoft.com/office/powerpoint/2010/main" val="3048127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4254686" y="4048125"/>
            <a:ext cx="3822513" cy="1311500"/>
          </a:xfrm>
          <a:prstGeom prst="rect">
            <a:avLst/>
          </a:prstGeom>
        </p:spPr>
        <p:txBody>
          <a:bodyPr/>
          <a:lstStyle>
            <a:lvl1pPr marL="342900" indent="-342900" algn="l" defTabSz="914400" rtl="0" eaLnBrk="1" latinLnBrk="0" hangingPunct="1">
              <a:spcBef>
                <a:spcPct val="20000"/>
              </a:spcBef>
              <a:buClr>
                <a:schemeClr val="tx1"/>
              </a:buClr>
              <a:buSzPct val="70000"/>
              <a:buFont typeface="Wingdings" pitchFamily="2" charset="2"/>
              <a:buChar char="q"/>
              <a:defRPr sz="2400" b="1" kern="1200" baseline="0">
                <a:solidFill>
                  <a:schemeClr val="bg2"/>
                </a:solidFill>
                <a:latin typeface="+mn-lt"/>
                <a:ea typeface="+mn-ea"/>
                <a:cs typeface="+mn-cs"/>
              </a:defRPr>
            </a:lvl1pPr>
            <a:lvl2pPr marL="742950" indent="-285750" algn="l" defTabSz="914400" rtl="0" eaLnBrk="1" latinLnBrk="0" hangingPunct="1">
              <a:spcBef>
                <a:spcPct val="20000"/>
              </a:spcBef>
              <a:buClr>
                <a:schemeClr val="tx1"/>
              </a:buClr>
              <a:buSzPct val="100000"/>
              <a:buFont typeface="Wingdings" pitchFamily="2" charset="2"/>
              <a:buChar char="§"/>
              <a:defRPr sz="2000" i="0" u="none" kern="1200">
                <a:solidFill>
                  <a:schemeClr val="bg2"/>
                </a:solidFill>
                <a:latin typeface="+mn-lt"/>
                <a:ea typeface="+mn-ea"/>
                <a:cs typeface="+mn-cs"/>
              </a:defRPr>
            </a:lvl2pPr>
            <a:lvl3pPr marL="1143000" indent="-228600" algn="l" defTabSz="914400" rtl="0" eaLnBrk="1" latinLnBrk="0" hangingPunct="1">
              <a:spcBef>
                <a:spcPct val="20000"/>
              </a:spcBef>
              <a:buClr>
                <a:schemeClr val="tx1"/>
              </a:buClr>
              <a:buSzPct val="100000"/>
              <a:buFont typeface="Arial" pitchFamily="34" charset="0"/>
              <a:buChar char="•"/>
              <a:defRPr sz="1800" i="0" kern="1200">
                <a:solidFill>
                  <a:schemeClr val="bg2"/>
                </a:solidFill>
                <a:latin typeface="+mn-lt"/>
                <a:ea typeface="+mn-ea"/>
                <a:cs typeface="+mn-cs"/>
              </a:defRPr>
            </a:lvl3pPr>
            <a:lvl4pPr marL="1600200" indent="-228600" algn="l" defTabSz="914400" rtl="0" eaLnBrk="1" latinLnBrk="0" hangingPunct="1">
              <a:spcBef>
                <a:spcPct val="20000"/>
              </a:spcBef>
              <a:buClr>
                <a:schemeClr val="tx1"/>
              </a:buClr>
              <a:buSzPct val="70000"/>
              <a:buFont typeface="Courier New" pitchFamily="49" charset="0"/>
              <a:buChar char="o"/>
              <a:defRPr sz="1800" i="0" kern="1200" baseline="0">
                <a:solidFill>
                  <a:schemeClr val="bg2"/>
                </a:solidFill>
                <a:latin typeface="+mn-lt"/>
                <a:ea typeface="+mn-ea"/>
                <a:cs typeface="+mn-cs"/>
              </a:defRPr>
            </a:lvl4pPr>
            <a:lvl5pPr marL="2057400" indent="-228600" algn="l" defTabSz="914400" rtl="0" eaLnBrk="1" latinLnBrk="0" hangingPunct="1">
              <a:spcBef>
                <a:spcPct val="20000"/>
              </a:spcBef>
              <a:buClr>
                <a:schemeClr val="tx1"/>
              </a:buClr>
              <a:buSzPct val="70000"/>
              <a:buFont typeface="Arial" pitchFamily="34" charset="0"/>
              <a:buChar char="•"/>
              <a:defRPr sz="1800" i="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en-US" sz="2000" b="0" dirty="0">
                <a:solidFill>
                  <a:srgbClr val="0039A6"/>
                </a:solidFill>
                <a:effectLst/>
                <a:latin typeface="Century Gothic" panose="020B0502020202020204" pitchFamily="34" charset="0"/>
              </a:rPr>
              <a:t>“Public health aims to provide maximum benefit for the largest number of people.” </a:t>
            </a:r>
          </a:p>
          <a:p>
            <a:pPr marL="0" indent="0" algn="r">
              <a:buFont typeface="Wingdings" pitchFamily="2" charset="2"/>
              <a:buNone/>
            </a:pPr>
            <a:r>
              <a:rPr lang="en-US" sz="2000" b="0" dirty="0">
                <a:solidFill>
                  <a:srgbClr val="0039A6"/>
                </a:solidFill>
                <a:effectLst/>
                <a:latin typeface="Century Gothic" panose="020B0502020202020204" pitchFamily="34" charset="0"/>
              </a:rPr>
              <a:t>—</a:t>
            </a:r>
            <a:r>
              <a:rPr lang="en-US" sz="1800" b="0" dirty="0">
                <a:solidFill>
                  <a:srgbClr val="0039A6"/>
                </a:solidFill>
                <a:effectLst/>
                <a:latin typeface="Century Gothic" panose="020B0502020202020204" pitchFamily="34" charset="0"/>
              </a:rPr>
              <a:t>World Health Organization</a:t>
            </a:r>
          </a:p>
        </p:txBody>
      </p:sp>
      <p:sp>
        <p:nvSpPr>
          <p:cNvPr id="7" name="Content Placeholder 2"/>
          <p:cNvSpPr txBox="1">
            <a:spLocks/>
          </p:cNvSpPr>
          <p:nvPr/>
        </p:nvSpPr>
        <p:spPr>
          <a:xfrm>
            <a:off x="4254686" y="1676400"/>
            <a:ext cx="3593914" cy="952500"/>
          </a:xfrm>
          <a:prstGeom prst="rect">
            <a:avLst/>
          </a:prstGeom>
        </p:spPr>
        <p:txBody>
          <a:bodyPr/>
          <a:lstStyle>
            <a:lvl1pPr marL="342900" indent="-342900" algn="l" defTabSz="914400" rtl="0" eaLnBrk="1" latinLnBrk="0" hangingPunct="1">
              <a:spcBef>
                <a:spcPct val="20000"/>
              </a:spcBef>
              <a:buClr>
                <a:schemeClr val="tx1"/>
              </a:buClr>
              <a:buSzPct val="70000"/>
              <a:buFont typeface="Wingdings" pitchFamily="2" charset="2"/>
              <a:buChar char="q"/>
              <a:defRPr sz="2400" b="1" kern="1200" baseline="0">
                <a:solidFill>
                  <a:schemeClr val="bg2"/>
                </a:solidFill>
                <a:latin typeface="+mn-lt"/>
                <a:ea typeface="+mn-ea"/>
                <a:cs typeface="+mn-cs"/>
              </a:defRPr>
            </a:lvl1pPr>
            <a:lvl2pPr marL="742950" indent="-285750" algn="l" defTabSz="914400" rtl="0" eaLnBrk="1" latinLnBrk="0" hangingPunct="1">
              <a:spcBef>
                <a:spcPct val="20000"/>
              </a:spcBef>
              <a:buClr>
                <a:schemeClr val="tx1"/>
              </a:buClr>
              <a:buSzPct val="100000"/>
              <a:buFont typeface="Wingdings" pitchFamily="2" charset="2"/>
              <a:buChar char="§"/>
              <a:defRPr sz="2000" i="0" u="none" kern="1200">
                <a:solidFill>
                  <a:schemeClr val="bg2"/>
                </a:solidFill>
                <a:latin typeface="+mn-lt"/>
                <a:ea typeface="+mn-ea"/>
                <a:cs typeface="+mn-cs"/>
              </a:defRPr>
            </a:lvl2pPr>
            <a:lvl3pPr marL="1143000" indent="-228600" algn="l" defTabSz="914400" rtl="0" eaLnBrk="1" latinLnBrk="0" hangingPunct="1">
              <a:spcBef>
                <a:spcPct val="20000"/>
              </a:spcBef>
              <a:buClr>
                <a:schemeClr val="tx1"/>
              </a:buClr>
              <a:buSzPct val="100000"/>
              <a:buFont typeface="Arial" pitchFamily="34" charset="0"/>
              <a:buChar char="•"/>
              <a:defRPr sz="1800" i="0" kern="1200">
                <a:solidFill>
                  <a:schemeClr val="bg2"/>
                </a:solidFill>
                <a:latin typeface="+mn-lt"/>
                <a:ea typeface="+mn-ea"/>
                <a:cs typeface="+mn-cs"/>
              </a:defRPr>
            </a:lvl3pPr>
            <a:lvl4pPr marL="1600200" indent="-228600" algn="l" defTabSz="914400" rtl="0" eaLnBrk="1" latinLnBrk="0" hangingPunct="1">
              <a:spcBef>
                <a:spcPct val="20000"/>
              </a:spcBef>
              <a:buClr>
                <a:schemeClr val="tx1"/>
              </a:buClr>
              <a:buSzPct val="70000"/>
              <a:buFont typeface="Courier New" pitchFamily="49" charset="0"/>
              <a:buChar char="o"/>
              <a:defRPr sz="1800" i="0" kern="1200" baseline="0">
                <a:solidFill>
                  <a:schemeClr val="bg2"/>
                </a:solidFill>
                <a:latin typeface="+mn-lt"/>
                <a:ea typeface="+mn-ea"/>
                <a:cs typeface="+mn-cs"/>
              </a:defRPr>
            </a:lvl4pPr>
            <a:lvl5pPr marL="2057400" indent="-228600" algn="l" defTabSz="914400" rtl="0" eaLnBrk="1" latinLnBrk="0" hangingPunct="1">
              <a:spcBef>
                <a:spcPct val="20000"/>
              </a:spcBef>
              <a:buClr>
                <a:schemeClr val="tx1"/>
              </a:buClr>
              <a:buSzPct val="70000"/>
              <a:buFont typeface="Arial" pitchFamily="34" charset="0"/>
              <a:buChar char="•"/>
              <a:defRPr sz="1800" i="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en-US" sz="2000" b="0" dirty="0">
                <a:solidFill>
                  <a:srgbClr val="0039A6"/>
                </a:solidFill>
                <a:effectLst/>
                <a:latin typeface="Century Gothic" panose="020B0502020202020204" pitchFamily="34" charset="0"/>
              </a:rPr>
              <a:t>“Fulfilling society’s interest in assuring conditions in which people can be healthy.” </a:t>
            </a:r>
          </a:p>
          <a:p>
            <a:pPr marL="0" indent="0" algn="r">
              <a:buFont typeface="Wingdings" pitchFamily="2" charset="2"/>
              <a:buNone/>
            </a:pPr>
            <a:r>
              <a:rPr lang="en-US" sz="1800" b="0" dirty="0">
                <a:solidFill>
                  <a:srgbClr val="0039A6"/>
                </a:solidFill>
                <a:effectLst/>
                <a:latin typeface="Century Gothic" panose="020B0502020202020204" pitchFamily="34" charset="0"/>
              </a:rPr>
              <a:t>—Institute of Medicine</a:t>
            </a:r>
          </a:p>
        </p:txBody>
      </p:sp>
      <p:sp>
        <p:nvSpPr>
          <p:cNvPr id="9" name="TextBox 8"/>
          <p:cNvSpPr txBox="1"/>
          <p:nvPr/>
        </p:nvSpPr>
        <p:spPr>
          <a:xfrm>
            <a:off x="489716" y="541742"/>
            <a:ext cx="8197081" cy="553998"/>
          </a:xfrm>
          <a:prstGeom prst="rect">
            <a:avLst/>
          </a:prstGeom>
          <a:noFill/>
          <a:ln w="19050">
            <a:noFill/>
          </a:ln>
        </p:spPr>
        <p:txBody>
          <a:bodyPr wrap="square" rtlCol="0">
            <a:spAutoFit/>
          </a:bodyPr>
          <a:lstStyle/>
          <a:p>
            <a:pPr algn="ctr"/>
            <a:r>
              <a:rPr lang="en-US" sz="3000" dirty="0">
                <a:solidFill>
                  <a:srgbClr val="0039A6"/>
                </a:solidFill>
                <a:effectLst/>
                <a:latin typeface="Century Gothic" panose="020B0502020202020204" pitchFamily="34" charset="0"/>
              </a:rPr>
              <a:t>The Mission of Public Health</a:t>
            </a:r>
          </a:p>
        </p:txBody>
      </p:sp>
      <p:grpSp>
        <p:nvGrpSpPr>
          <p:cNvPr id="3" name="Group 2" descr="Logo of the Institute of Medicine of the National Academies that displays a white snake on top of a green circle." title="Institute of Medicine Logo"/>
          <p:cNvGrpSpPr/>
          <p:nvPr/>
        </p:nvGrpSpPr>
        <p:grpSpPr>
          <a:xfrm>
            <a:off x="762000" y="1524000"/>
            <a:ext cx="3200400" cy="2133600"/>
            <a:chOff x="762000" y="1524000"/>
            <a:chExt cx="3200400" cy="2133600"/>
          </a:xfrm>
        </p:grpSpPr>
        <p:sp>
          <p:nvSpPr>
            <p:cNvPr id="2" name="Rectangle 1"/>
            <p:cNvSpPr/>
            <p:nvPr/>
          </p:nvSpPr>
          <p:spPr bwMode="auto">
            <a:xfrm>
              <a:off x="762000" y="1524000"/>
              <a:ext cx="3200400" cy="2133600"/>
            </a:xfrm>
            <a:prstGeom prst="rect">
              <a:avLst/>
            </a:prstGeom>
            <a:solidFill>
              <a:schemeClr val="bg1"/>
            </a:solidFill>
            <a:ln w="22225">
              <a:solidFill>
                <a:schemeClr val="tx1"/>
              </a:solidFill>
              <a:miter lim="800000"/>
              <a:headEnd/>
              <a:tailEnd/>
            </a:ln>
          </p:spPr>
          <p:txBody>
            <a:bodyPr wrap="none" rtlCol="0" anchor="ctr">
              <a:flatTx/>
            </a:bodyPr>
            <a:lstStyle/>
            <a:p>
              <a:pPr algn="ctr"/>
              <a:endParaRPr lang="en-US" sz="1200" b="1" dirty="0">
                <a:solidFill>
                  <a:srgbClr val="0039A6"/>
                </a:solidFill>
                <a:latin typeface="Tahoma" pitchFamily="34" charset="0"/>
              </a:endParaRPr>
            </a:p>
          </p:txBody>
        </p:sp>
        <p:pic>
          <p:nvPicPr>
            <p:cNvPr id="9219" name="Picture 3" descr="Logo of the Institute of Medicine of the National Academies that displays a white snake on top of a green circle." title="Institute of Medicine Logo"/>
            <p:cNvPicPr>
              <a:picLocks noChangeAspect="1" noChangeArrowheads="1"/>
            </p:cNvPicPr>
            <p:nvPr/>
          </p:nvPicPr>
          <p:blipFill rotWithShape="1">
            <a:blip r:embed="rId3">
              <a:extLst>
                <a:ext uri="{28A0092B-C50C-407E-A947-70E740481C1C}">
                  <a14:useLocalDpi xmlns:a14="http://schemas.microsoft.com/office/drawing/2010/main" val="0"/>
                </a:ext>
              </a:extLst>
            </a:blip>
            <a:srcRect l="2752" t="2000" r="1340"/>
            <a:stretch/>
          </p:blipFill>
          <p:spPr bwMode="auto">
            <a:xfrm>
              <a:off x="954363" y="1695450"/>
              <a:ext cx="2566988" cy="186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 name="Group 3" descr="Logo that contains snake wrapped around a long stick and a part of the world globe." title="World Health Organization"/>
          <p:cNvGrpSpPr/>
          <p:nvPr/>
        </p:nvGrpSpPr>
        <p:grpSpPr>
          <a:xfrm>
            <a:off x="762000" y="3903345"/>
            <a:ext cx="3200400" cy="2133600"/>
            <a:chOff x="762000" y="3903345"/>
            <a:chExt cx="3200400" cy="2133600"/>
          </a:xfrm>
        </p:grpSpPr>
        <p:sp>
          <p:nvSpPr>
            <p:cNvPr id="12" name="Rectangle 11" descr="Logo that contains a globe and the staff of Asclepius (symbol for physicians)." title="World Health Organization Logo"/>
            <p:cNvSpPr/>
            <p:nvPr/>
          </p:nvSpPr>
          <p:spPr bwMode="auto">
            <a:xfrm>
              <a:off x="762000" y="3903345"/>
              <a:ext cx="3200400" cy="2133600"/>
            </a:xfrm>
            <a:prstGeom prst="rect">
              <a:avLst/>
            </a:prstGeom>
            <a:solidFill>
              <a:schemeClr val="bg1"/>
            </a:solidFill>
            <a:ln w="22225">
              <a:solidFill>
                <a:schemeClr val="tx1"/>
              </a:solidFill>
              <a:miter lim="800000"/>
              <a:headEnd/>
              <a:tailEnd/>
            </a:ln>
          </p:spPr>
          <p:txBody>
            <a:bodyPr wrap="none" rtlCol="0" anchor="ctr">
              <a:flatTx/>
            </a:bodyPr>
            <a:lstStyle/>
            <a:p>
              <a:pPr algn="ctr"/>
              <a:endParaRPr lang="en-US" sz="1200" b="1" dirty="0">
                <a:solidFill>
                  <a:srgbClr val="0039A6"/>
                </a:solidFill>
                <a:latin typeface="Tahoma" pitchFamily="34" charset="0"/>
              </a:endParaRPr>
            </a:p>
          </p:txBody>
        </p:sp>
        <p:pic>
          <p:nvPicPr>
            <p:cNvPr id="11" name="Picture 10" descr="Logo that contains a globe and the staff of Asclepius (symbol for physicians)." title="World Health Organization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5313" y="4522470"/>
              <a:ext cx="2729854" cy="837155"/>
            </a:xfrm>
            <a:prstGeom prst="rect">
              <a:avLst/>
            </a:prstGeom>
          </p:spPr>
        </p:pic>
      </p:grpSp>
      <p:cxnSp>
        <p:nvCxnSpPr>
          <p:cNvPr id="14" name="Straight Connector 13"/>
          <p:cNvCxnSpPr/>
          <p:nvPr/>
        </p:nvCxnSpPr>
        <p:spPr>
          <a:xfrm>
            <a:off x="555657" y="12192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10" name="Slide Number Placeholder 1"/>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A420517B-503E-44E1-A5A3-88F773F5D377}" type="slidenum">
              <a:rPr lang="en-US" sz="1400" smtClean="0">
                <a:effectLst/>
                <a:latin typeface="Myriad Web Pro"/>
              </a:rPr>
              <a:pPr algn="r">
                <a:defRPr/>
              </a:pPr>
              <a:t>6</a:t>
            </a:fld>
            <a:endParaRPr lang="en-US" sz="1400" dirty="0">
              <a:effectLst/>
              <a:latin typeface="Myriad Web Pro"/>
            </a:endParaRPr>
          </a:p>
        </p:txBody>
      </p:sp>
    </p:spTree>
    <p:extLst>
      <p:ext uri="{BB962C8B-B14F-4D97-AF65-F5344CB8AC3E}">
        <p14:creationId xmlns:p14="http://schemas.microsoft.com/office/powerpoint/2010/main" val="567950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89716" y="541742"/>
            <a:ext cx="8197083" cy="553998"/>
          </a:xfrm>
          <a:prstGeom prst="rect">
            <a:avLst/>
          </a:prstGeom>
          <a:noFill/>
          <a:ln w="19050">
            <a:noFill/>
          </a:ln>
        </p:spPr>
        <p:txBody>
          <a:bodyPr wrap="square" rtlCol="0">
            <a:spAutoFit/>
          </a:bodyPr>
          <a:lstStyle/>
          <a:p>
            <a:pPr algn="ctr"/>
            <a:r>
              <a:rPr lang="en-US" sz="3000" dirty="0">
                <a:solidFill>
                  <a:srgbClr val="0039A6"/>
                </a:solidFill>
                <a:effectLst/>
                <a:latin typeface="Century Gothic" panose="020B0502020202020204" pitchFamily="34" charset="0"/>
              </a:rPr>
              <a:t>Public Health Key Terms</a:t>
            </a:r>
          </a:p>
        </p:txBody>
      </p:sp>
      <p:cxnSp>
        <p:nvCxnSpPr>
          <p:cNvPr id="6" name="Straight Connector 5"/>
          <p:cNvCxnSpPr/>
          <p:nvPr/>
        </p:nvCxnSpPr>
        <p:spPr>
          <a:xfrm>
            <a:off x="555658" y="12192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84233" y="2765017"/>
            <a:ext cx="7440214" cy="400110"/>
          </a:xfrm>
          <a:prstGeom prst="rect">
            <a:avLst/>
          </a:prstGeom>
          <a:noFill/>
        </p:spPr>
        <p:txBody>
          <a:bodyPr wrap="square" rtlCol="0">
            <a:spAutoFit/>
          </a:bodyPr>
          <a:lstStyle/>
          <a:p>
            <a:r>
              <a:rPr lang="en-US" sz="1800" b="1" dirty="0">
                <a:solidFill>
                  <a:srgbClr val="0039A6"/>
                </a:solidFill>
                <a:effectLst/>
                <a:latin typeface="Century Gothic" panose="020B0502020202020204" pitchFamily="34" charset="0"/>
              </a:rPr>
              <a:t>determinant</a:t>
            </a:r>
            <a:r>
              <a:rPr lang="en-US" sz="1800" dirty="0">
                <a:solidFill>
                  <a:srgbClr val="0039A6"/>
                </a:solidFill>
                <a:effectLst/>
                <a:latin typeface="Century Gothic" panose="020B0502020202020204" pitchFamily="34" charset="0"/>
              </a:rPr>
              <a:t>: factor that contributes to the generation of a trait</a:t>
            </a:r>
            <a:r>
              <a:rPr lang="en-US" sz="2000" dirty="0">
                <a:solidFill>
                  <a:srgbClr val="0039A6"/>
                </a:solidFill>
                <a:effectLst/>
                <a:latin typeface="Century Gothic" panose="020B0502020202020204" pitchFamily="34" charset="0"/>
              </a:rPr>
              <a:t>. </a:t>
            </a:r>
          </a:p>
        </p:txBody>
      </p:sp>
      <p:sp>
        <p:nvSpPr>
          <p:cNvPr id="9" name="TextBox 8"/>
          <p:cNvSpPr txBox="1"/>
          <p:nvPr/>
        </p:nvSpPr>
        <p:spPr>
          <a:xfrm>
            <a:off x="576513" y="3337322"/>
            <a:ext cx="8126013" cy="1477328"/>
          </a:xfrm>
          <a:prstGeom prst="rect">
            <a:avLst/>
          </a:prstGeom>
          <a:noFill/>
        </p:spPr>
        <p:txBody>
          <a:bodyPr wrap="square" rtlCol="0">
            <a:spAutoFit/>
          </a:bodyPr>
          <a:lstStyle/>
          <a:p>
            <a:r>
              <a:rPr lang="en-US" sz="1800" b="1" dirty="0">
                <a:solidFill>
                  <a:srgbClr val="0039A6"/>
                </a:solidFill>
                <a:effectLst/>
                <a:latin typeface="Century Gothic" panose="020B0502020202020204" pitchFamily="34" charset="0"/>
              </a:rPr>
              <a:t>epidemic or outbreak</a:t>
            </a:r>
            <a:r>
              <a:rPr lang="en-US" sz="1800" dirty="0">
                <a:solidFill>
                  <a:srgbClr val="0039A6"/>
                </a:solidFill>
                <a:effectLst/>
                <a:latin typeface="Century Gothic" panose="020B0502020202020204" pitchFamily="34" charset="0"/>
              </a:rPr>
              <a:t>: </a:t>
            </a:r>
            <a:r>
              <a:rPr lang="en-US" sz="1800" dirty="0">
                <a:effectLst/>
                <a:latin typeface="Century Gothic" panose="020B0502020202020204" pitchFamily="34" charset="0"/>
              </a:rPr>
              <a:t>occurrence in a community or region of cases of an illness, specific health-related behavior, or other health-related event clearly in excess of normal expectancy. Both terms are used interchangeably; however, </a:t>
            </a:r>
            <a:r>
              <a:rPr lang="en-US" sz="1800" i="1" dirty="0">
                <a:effectLst/>
                <a:latin typeface="Century Gothic" panose="020B0502020202020204" pitchFamily="34" charset="0"/>
              </a:rPr>
              <a:t>epidemic</a:t>
            </a:r>
            <a:r>
              <a:rPr lang="en-US" sz="1800" dirty="0">
                <a:effectLst/>
                <a:latin typeface="Century Gothic" panose="020B0502020202020204" pitchFamily="34" charset="0"/>
              </a:rPr>
              <a:t> usually refers to a larger geographic distribution of illness or health-related events.</a:t>
            </a:r>
            <a:endParaRPr lang="en-US" sz="1800" dirty="0">
              <a:solidFill>
                <a:srgbClr val="0039A6"/>
              </a:solidFill>
              <a:effectLst/>
              <a:latin typeface="Century Gothic" panose="020B0502020202020204" pitchFamily="34" charset="0"/>
            </a:endParaRPr>
          </a:p>
        </p:txBody>
      </p:sp>
      <p:sp>
        <p:nvSpPr>
          <p:cNvPr id="10" name="TextBox 9"/>
          <p:cNvSpPr txBox="1"/>
          <p:nvPr/>
        </p:nvSpPr>
        <p:spPr>
          <a:xfrm>
            <a:off x="591753" y="5029200"/>
            <a:ext cx="7440214" cy="677108"/>
          </a:xfrm>
          <a:prstGeom prst="rect">
            <a:avLst/>
          </a:prstGeom>
          <a:noFill/>
        </p:spPr>
        <p:txBody>
          <a:bodyPr wrap="square" rtlCol="0">
            <a:spAutoFit/>
          </a:bodyPr>
          <a:lstStyle/>
          <a:p>
            <a:r>
              <a:rPr lang="en-US" sz="2000" b="1" dirty="0">
                <a:solidFill>
                  <a:srgbClr val="0039A6"/>
                </a:solidFill>
                <a:effectLst/>
                <a:latin typeface="Century Gothic" panose="020B0502020202020204" pitchFamily="34" charset="0"/>
              </a:rPr>
              <a:t>health outcome</a:t>
            </a:r>
            <a:r>
              <a:rPr lang="en-US" sz="2000" dirty="0">
                <a:solidFill>
                  <a:srgbClr val="0039A6"/>
                </a:solidFill>
                <a:effectLst/>
                <a:latin typeface="Century Gothic" panose="020B0502020202020204" pitchFamily="34" charset="0"/>
              </a:rPr>
              <a:t>:</a:t>
            </a:r>
            <a:r>
              <a:rPr lang="en-US" sz="1800" dirty="0">
                <a:solidFill>
                  <a:srgbClr val="0039A6"/>
                </a:solidFill>
                <a:effectLst/>
                <a:latin typeface="Century Gothic" panose="020B0502020202020204" pitchFamily="34" charset="0"/>
              </a:rPr>
              <a:t> result of a medical condition that directly affects the length or quality of a person’s life.</a:t>
            </a:r>
          </a:p>
        </p:txBody>
      </p:sp>
      <p:sp>
        <p:nvSpPr>
          <p:cNvPr id="11" name="TextBox 10"/>
          <p:cNvSpPr txBox="1"/>
          <p:nvPr/>
        </p:nvSpPr>
        <p:spPr>
          <a:xfrm>
            <a:off x="576513" y="1524000"/>
            <a:ext cx="8131142" cy="1200329"/>
          </a:xfrm>
          <a:prstGeom prst="rect">
            <a:avLst/>
          </a:prstGeom>
          <a:noFill/>
        </p:spPr>
        <p:txBody>
          <a:bodyPr wrap="square" rtlCol="0">
            <a:spAutoFit/>
          </a:bodyPr>
          <a:lstStyle/>
          <a:p>
            <a:r>
              <a:rPr lang="en-US" sz="1800" b="1" dirty="0">
                <a:solidFill>
                  <a:srgbClr val="0039A6"/>
                </a:solidFill>
                <a:effectLst/>
                <a:latin typeface="Century Gothic" panose="020B0502020202020204" pitchFamily="34" charset="0"/>
              </a:rPr>
              <a:t>clinical care</a:t>
            </a:r>
            <a:r>
              <a:rPr lang="en-US" sz="1800" dirty="0">
                <a:solidFill>
                  <a:srgbClr val="0039A6"/>
                </a:solidFill>
                <a:effectLst/>
                <a:latin typeface="Century Gothic" panose="020B0502020202020204" pitchFamily="34" charset="0"/>
              </a:rPr>
              <a:t>: prevention, treatment, and management of illness and the preservation of mental and physical well-being through the services offered by medical and allied health professions; also known as </a:t>
            </a:r>
            <a:r>
              <a:rPr lang="en-US" sz="1800" i="1" dirty="0">
                <a:solidFill>
                  <a:srgbClr val="0039A6"/>
                </a:solidFill>
                <a:effectLst/>
                <a:latin typeface="Century Gothic" panose="020B0502020202020204" pitchFamily="34" charset="0"/>
              </a:rPr>
              <a:t>health care</a:t>
            </a:r>
            <a:r>
              <a:rPr lang="en-US" sz="1800" dirty="0">
                <a:solidFill>
                  <a:srgbClr val="0039A6"/>
                </a:solidFill>
                <a:effectLst/>
                <a:latin typeface="Century Gothic" panose="020B0502020202020204" pitchFamily="34" charset="0"/>
              </a:rPr>
              <a:t>.</a:t>
            </a:r>
          </a:p>
        </p:txBody>
      </p:sp>
      <p:sp>
        <p:nvSpPr>
          <p:cNvPr id="12" name="TextBox 11"/>
          <p:cNvSpPr txBox="1"/>
          <p:nvPr/>
        </p:nvSpPr>
        <p:spPr>
          <a:xfrm>
            <a:off x="402800" y="6109082"/>
            <a:ext cx="7787640" cy="400110"/>
          </a:xfrm>
          <a:prstGeom prst="rect">
            <a:avLst/>
          </a:prstGeom>
          <a:noFill/>
        </p:spPr>
        <p:txBody>
          <a:bodyPr wrap="square" rtlCol="0">
            <a:spAutoFit/>
          </a:bodyPr>
          <a:lstStyle/>
          <a:p>
            <a:r>
              <a:rPr lang="en-US" sz="1000" dirty="0">
                <a:effectLst/>
                <a:latin typeface="Arial" panose="020B0604020202020204" pitchFamily="34" charset="0"/>
                <a:cs typeface="Arial" panose="020B0604020202020204" pitchFamily="34" charset="0"/>
              </a:rPr>
              <a:t>Stedman TL, ed. Stedman’s medical dictionary. 28</a:t>
            </a:r>
            <a:r>
              <a:rPr lang="en-US" sz="1000" baseline="30000" dirty="0">
                <a:effectLst/>
                <a:latin typeface="Arial" panose="020B0604020202020204" pitchFamily="34" charset="0"/>
                <a:cs typeface="Arial" panose="020B0604020202020204" pitchFamily="34" charset="0"/>
              </a:rPr>
              <a:t>th</a:t>
            </a:r>
            <a:r>
              <a:rPr lang="en-US" sz="1000" dirty="0">
                <a:effectLst/>
                <a:latin typeface="Arial" panose="020B0604020202020204" pitchFamily="34" charset="0"/>
                <a:cs typeface="Arial" panose="020B0604020202020204" pitchFamily="34" charset="0"/>
              </a:rPr>
              <a:t> ed. Baltimore, MD: Lippincott, Williams, and Wilkins; 2006</a:t>
            </a:r>
            <a:r>
              <a:rPr lang="en-US" sz="1000" dirty="0">
                <a:effectLst/>
              </a:rPr>
              <a:t>.</a:t>
            </a:r>
          </a:p>
          <a:p>
            <a:r>
              <a:rPr lang="en-US" sz="1000" dirty="0">
                <a:effectLst/>
                <a:latin typeface="Arial" panose="020B0604020202020204" pitchFamily="34" charset="0"/>
                <a:cs typeface="Arial" panose="020B0604020202020204" pitchFamily="34" charset="0"/>
              </a:rPr>
              <a:t>Farlex, Inc. The free dictionary. Huntingdon Valley, PA: Farlex, Inc.; 2014. Available at: http://www.thefreedictionary.com/.</a:t>
            </a:r>
          </a:p>
        </p:txBody>
      </p:sp>
      <p:sp>
        <p:nvSpPr>
          <p:cNvPr id="14" name="Slide Number Placeholder 1"/>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A420517B-503E-44E1-A5A3-88F773F5D377}" type="slidenum">
              <a:rPr lang="en-US" sz="1400" smtClean="0">
                <a:effectLst/>
                <a:latin typeface="Myriad Web Pro"/>
              </a:rPr>
              <a:pPr algn="r">
                <a:defRPr/>
              </a:pPr>
              <a:t>7</a:t>
            </a:fld>
            <a:endParaRPr lang="en-US" sz="1400" dirty="0">
              <a:effectLst/>
              <a:latin typeface="Myriad Web Pro"/>
            </a:endParaRPr>
          </a:p>
        </p:txBody>
      </p:sp>
    </p:spTree>
    <p:extLst>
      <p:ext uri="{BB962C8B-B14F-4D97-AF65-F5344CB8AC3E}">
        <p14:creationId xmlns:p14="http://schemas.microsoft.com/office/powerpoint/2010/main" val="3488117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29292" y="3623276"/>
            <a:ext cx="7958537" cy="1200329"/>
          </a:xfrm>
          <a:prstGeom prst="rect">
            <a:avLst/>
          </a:prstGeom>
        </p:spPr>
        <p:txBody>
          <a:bodyPr wrap="square">
            <a:spAutoFit/>
          </a:bodyPr>
          <a:lstStyle/>
          <a:p>
            <a:pPr>
              <a:spcBef>
                <a:spcPts val="592"/>
              </a:spcBef>
              <a:spcAft>
                <a:spcPts val="0"/>
              </a:spcAft>
            </a:pPr>
            <a:r>
              <a:rPr lang="en-US" sz="2400" dirty="0">
                <a:solidFill>
                  <a:srgbClr val="0039A6"/>
                </a:solidFill>
                <a:effectLst/>
                <a:latin typeface="Century Gothic" panose="020B0502020202020204" pitchFamily="34" charset="0"/>
              </a:rPr>
              <a:t>Public health aims to provide ___________________ with the right to be healthy and live in conditions that support health. </a:t>
            </a:r>
          </a:p>
        </p:txBody>
      </p:sp>
      <p:sp>
        <p:nvSpPr>
          <p:cNvPr id="10" name="Rectangle 9"/>
          <p:cNvSpPr/>
          <p:nvPr/>
        </p:nvSpPr>
        <p:spPr>
          <a:xfrm>
            <a:off x="5277492" y="3587496"/>
            <a:ext cx="2755883" cy="461665"/>
          </a:xfrm>
          <a:prstGeom prst="rect">
            <a:avLst/>
          </a:prstGeom>
        </p:spPr>
        <p:txBody>
          <a:bodyPr wrap="none">
            <a:spAutoFit/>
          </a:bodyPr>
          <a:lstStyle/>
          <a:p>
            <a:r>
              <a:rPr lang="en-US" sz="2400" dirty="0">
                <a:solidFill>
                  <a:srgbClr val="0039A6"/>
                </a:solidFill>
                <a:effectLst/>
                <a:latin typeface="Century Gothic" panose="020B0502020202020204" pitchFamily="34" charset="0"/>
              </a:rPr>
              <a:t>groups of people</a:t>
            </a:r>
            <a:endParaRPr lang="en-US" sz="2400" dirty="0">
              <a:solidFill>
                <a:srgbClr val="0039A6"/>
              </a:solidFill>
              <a:effectLst/>
            </a:endParaRPr>
          </a:p>
        </p:txBody>
      </p:sp>
      <p:pic>
        <p:nvPicPr>
          <p:cNvPr id="19" name="Picture 2" descr="Checkmark and notebook inside a circle." title="Knowledge Check Icon"/>
          <p:cNvPicPr>
            <a:picLocks noChangeAspect="1" noChangeArrowheads="1"/>
          </p:cNvPicPr>
          <p:nvPr/>
        </p:nvPicPr>
        <p:blipFill>
          <a:blip r:embed="rId3"/>
          <a:srcRect/>
          <a:stretch>
            <a:fillRect/>
          </a:stretch>
        </p:blipFill>
        <p:spPr bwMode="auto">
          <a:xfrm>
            <a:off x="511966" y="543076"/>
            <a:ext cx="741690" cy="741690"/>
          </a:xfrm>
          <a:prstGeom prst="rect">
            <a:avLst/>
          </a:prstGeom>
          <a:noFill/>
          <a:ln w="9525">
            <a:noFill/>
            <a:miter lim="800000"/>
            <a:headEnd/>
            <a:tailEnd/>
          </a:ln>
        </p:spPr>
      </p:pic>
      <p:sp>
        <p:nvSpPr>
          <p:cNvPr id="36" name="Rectangle 35"/>
          <p:cNvSpPr/>
          <p:nvPr/>
        </p:nvSpPr>
        <p:spPr>
          <a:xfrm>
            <a:off x="634429" y="1567653"/>
            <a:ext cx="8184851" cy="461665"/>
          </a:xfrm>
          <a:prstGeom prst="rect">
            <a:avLst/>
          </a:prstGeom>
        </p:spPr>
        <p:txBody>
          <a:bodyPr wrap="square">
            <a:spAutoFit/>
          </a:bodyPr>
          <a:lstStyle/>
          <a:p>
            <a:pPr algn="ctr"/>
            <a:r>
              <a:rPr lang="en-US" sz="2400" dirty="0">
                <a:solidFill>
                  <a:srgbClr val="0039A6"/>
                </a:solidFill>
                <a:effectLst/>
                <a:latin typeface="Century Gothic" panose="020B0502020202020204" pitchFamily="34" charset="0"/>
              </a:rPr>
              <a:t>Fill in the blank with the correct answer</a:t>
            </a:r>
            <a:r>
              <a:rPr lang="en-US" sz="1800" dirty="0">
                <a:solidFill>
                  <a:srgbClr val="0039A6"/>
                </a:solidFill>
                <a:effectLst/>
                <a:latin typeface="Century Gothic" panose="020B0502020202020204" pitchFamily="34" charset="0"/>
              </a:rPr>
              <a:t>.</a:t>
            </a:r>
            <a:endParaRPr lang="en-US" sz="1800" b="1" dirty="0">
              <a:solidFill>
                <a:srgbClr val="0039A6"/>
              </a:solidFill>
              <a:effectLst/>
              <a:latin typeface="Century Gothic" panose="020B0502020202020204" pitchFamily="34" charset="0"/>
            </a:endParaRPr>
          </a:p>
        </p:txBody>
      </p:sp>
      <p:sp>
        <p:nvSpPr>
          <p:cNvPr id="37" name="Rectangle 36"/>
          <p:cNvSpPr/>
          <p:nvPr/>
        </p:nvSpPr>
        <p:spPr bwMode="auto">
          <a:xfrm>
            <a:off x="637154" y="2206917"/>
            <a:ext cx="7934474" cy="809768"/>
          </a:xfrm>
          <a:prstGeom prst="rect">
            <a:avLst/>
          </a:prstGeom>
          <a:solidFill>
            <a:schemeClr val="bg1"/>
          </a:solidFill>
          <a:ln>
            <a:headEnd/>
            <a:tailEnd/>
          </a:ln>
        </p:spPr>
        <p:style>
          <a:lnRef idx="0">
            <a:schemeClr val="accent1"/>
          </a:lnRef>
          <a:fillRef idx="3">
            <a:schemeClr val="accent1"/>
          </a:fillRef>
          <a:effectRef idx="3">
            <a:schemeClr val="accent1"/>
          </a:effectRef>
          <a:fontRef idx="minor">
            <a:schemeClr val="lt1"/>
          </a:fontRef>
        </p:style>
        <p:txBody>
          <a:bodyPr wrap="none" rtlCol="0" anchor="ctr">
            <a:flatTx/>
          </a:bodyPr>
          <a:lstStyle/>
          <a:p>
            <a:pPr algn="ctr"/>
            <a:endParaRPr lang="en-US" sz="1200" b="1" dirty="0">
              <a:solidFill>
                <a:srgbClr val="0039A6"/>
              </a:solidFill>
              <a:effectLst/>
              <a:latin typeface="Tahoma" pitchFamily="34" charset="0"/>
            </a:endParaRPr>
          </a:p>
        </p:txBody>
      </p:sp>
      <p:sp>
        <p:nvSpPr>
          <p:cNvPr id="39" name="Rectangle 38"/>
          <p:cNvSpPr/>
          <p:nvPr/>
        </p:nvSpPr>
        <p:spPr>
          <a:xfrm>
            <a:off x="1560110" y="2411745"/>
            <a:ext cx="3153427" cy="461665"/>
          </a:xfrm>
          <a:prstGeom prst="rect">
            <a:avLst/>
          </a:prstGeom>
        </p:spPr>
        <p:txBody>
          <a:bodyPr wrap="none">
            <a:spAutoFit/>
          </a:bodyPr>
          <a:lstStyle/>
          <a:p>
            <a:r>
              <a:rPr lang="en-US" sz="2400" dirty="0">
                <a:solidFill>
                  <a:srgbClr val="0039A6"/>
                </a:solidFill>
                <a:effectLst/>
                <a:latin typeface="Century Gothic" panose="020B0502020202020204" pitchFamily="34" charset="0"/>
              </a:rPr>
              <a:t>A. groups of people</a:t>
            </a:r>
            <a:endParaRPr lang="en-US" sz="2400" dirty="0">
              <a:solidFill>
                <a:srgbClr val="0039A6"/>
              </a:solidFill>
              <a:effectLst/>
            </a:endParaRPr>
          </a:p>
        </p:txBody>
      </p:sp>
      <p:sp>
        <p:nvSpPr>
          <p:cNvPr id="40" name="Rectangle 39"/>
          <p:cNvSpPr/>
          <p:nvPr/>
        </p:nvSpPr>
        <p:spPr>
          <a:xfrm>
            <a:off x="5201292" y="2411746"/>
            <a:ext cx="2242922" cy="461665"/>
          </a:xfrm>
          <a:prstGeom prst="rect">
            <a:avLst/>
          </a:prstGeom>
        </p:spPr>
        <p:txBody>
          <a:bodyPr wrap="none">
            <a:spAutoFit/>
          </a:bodyPr>
          <a:lstStyle/>
          <a:p>
            <a:r>
              <a:rPr lang="en-US" sz="2400" dirty="0">
                <a:solidFill>
                  <a:srgbClr val="0039A6"/>
                </a:solidFill>
                <a:effectLst/>
                <a:latin typeface="Century Gothic" panose="020B0502020202020204" pitchFamily="34" charset="0"/>
              </a:rPr>
              <a:t>B. individuals </a:t>
            </a:r>
            <a:endParaRPr lang="en-US" sz="2400" dirty="0">
              <a:solidFill>
                <a:srgbClr val="0039A6"/>
              </a:solidFill>
              <a:effectLst/>
            </a:endParaRPr>
          </a:p>
        </p:txBody>
      </p:sp>
      <p:sp>
        <p:nvSpPr>
          <p:cNvPr id="12" name="TextBox 11"/>
          <p:cNvSpPr txBox="1"/>
          <p:nvPr/>
        </p:nvSpPr>
        <p:spPr>
          <a:xfrm>
            <a:off x="1388837" y="642128"/>
            <a:ext cx="3888655" cy="584775"/>
          </a:xfrm>
          <a:prstGeom prst="rect">
            <a:avLst/>
          </a:prstGeom>
          <a:noFill/>
          <a:ln w="19050">
            <a:noFill/>
          </a:ln>
        </p:spPr>
        <p:txBody>
          <a:bodyPr wrap="square" rtlCol="0">
            <a:spAutoFit/>
          </a:bodyPr>
          <a:lstStyle/>
          <a:p>
            <a:r>
              <a:rPr lang="en-US" sz="3200" dirty="0">
                <a:solidFill>
                  <a:srgbClr val="0039A6"/>
                </a:solidFill>
                <a:effectLst/>
                <a:latin typeface="Century Gothic" panose="020B0502020202020204" pitchFamily="34" charset="0"/>
              </a:rPr>
              <a:t>Knowledge Check</a:t>
            </a:r>
          </a:p>
        </p:txBody>
      </p:sp>
      <p:cxnSp>
        <p:nvCxnSpPr>
          <p:cNvPr id="13" name="Straight Connector 12"/>
          <p:cNvCxnSpPr/>
          <p:nvPr/>
        </p:nvCxnSpPr>
        <p:spPr>
          <a:xfrm>
            <a:off x="555658" y="14478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11" name="Slide Number Placeholder 1"/>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A420517B-503E-44E1-A5A3-88F773F5D377}" type="slidenum">
              <a:rPr lang="en-US" sz="1400" smtClean="0">
                <a:effectLst/>
                <a:latin typeface="Myriad Web Pro"/>
              </a:rPr>
              <a:pPr algn="r">
                <a:defRPr/>
              </a:pPr>
              <a:t>8</a:t>
            </a:fld>
            <a:endParaRPr lang="en-US" sz="1400" dirty="0">
              <a:effectLst/>
              <a:latin typeface="Myriad Web Pro"/>
            </a:endParaRPr>
          </a:p>
        </p:txBody>
      </p:sp>
    </p:spTree>
    <p:extLst>
      <p:ext uri="{BB962C8B-B14F-4D97-AF65-F5344CB8AC3E}">
        <p14:creationId xmlns:p14="http://schemas.microsoft.com/office/powerpoint/2010/main" val="2450484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Checkmark and notebook inside a circle." title="Knowledge Check Icon"/>
          <p:cNvPicPr>
            <a:picLocks noChangeAspect="1" noChangeArrowheads="1"/>
          </p:cNvPicPr>
          <p:nvPr/>
        </p:nvPicPr>
        <p:blipFill>
          <a:blip r:embed="rId3"/>
          <a:srcRect/>
          <a:stretch>
            <a:fillRect/>
          </a:stretch>
        </p:blipFill>
        <p:spPr bwMode="auto">
          <a:xfrm>
            <a:off x="492274" y="543076"/>
            <a:ext cx="741690" cy="741690"/>
          </a:xfrm>
          <a:prstGeom prst="rect">
            <a:avLst/>
          </a:prstGeom>
          <a:noFill/>
          <a:ln w="9525">
            <a:noFill/>
            <a:miter lim="800000"/>
            <a:headEnd/>
            <a:tailEnd/>
          </a:ln>
        </p:spPr>
      </p:pic>
      <p:sp>
        <p:nvSpPr>
          <p:cNvPr id="39" name="Rectangle 38"/>
          <p:cNvSpPr/>
          <p:nvPr/>
        </p:nvSpPr>
        <p:spPr>
          <a:xfrm>
            <a:off x="1144810" y="3431230"/>
            <a:ext cx="6879777" cy="1569660"/>
          </a:xfrm>
          <a:prstGeom prst="rect">
            <a:avLst/>
          </a:prstGeom>
        </p:spPr>
        <p:txBody>
          <a:bodyPr wrap="square">
            <a:spAutoFit/>
          </a:bodyPr>
          <a:lstStyle/>
          <a:p>
            <a:r>
              <a:rPr lang="en-US" sz="2400" dirty="0">
                <a:solidFill>
                  <a:srgbClr val="0039A6"/>
                </a:solidFill>
                <a:effectLst/>
                <a:latin typeface="Century Gothic" panose="020B0502020202020204" pitchFamily="34" charset="0"/>
              </a:rPr>
              <a:t>A(n) ________________________ is a disease occurrence among a population that is in excess of what is expected for a given time and place.</a:t>
            </a:r>
            <a:endParaRPr lang="en-US" sz="2400" b="1" dirty="0">
              <a:solidFill>
                <a:srgbClr val="0039A6"/>
              </a:solidFill>
              <a:effectLst/>
              <a:latin typeface="Century Gothic" panose="020B0502020202020204" pitchFamily="34" charset="0"/>
            </a:endParaRPr>
          </a:p>
        </p:txBody>
      </p:sp>
      <p:sp>
        <p:nvSpPr>
          <p:cNvPr id="49" name="Rectangle 48"/>
          <p:cNvSpPr/>
          <p:nvPr/>
        </p:nvSpPr>
        <p:spPr>
          <a:xfrm>
            <a:off x="609017" y="1575187"/>
            <a:ext cx="8184851" cy="461665"/>
          </a:xfrm>
          <a:prstGeom prst="rect">
            <a:avLst/>
          </a:prstGeom>
        </p:spPr>
        <p:txBody>
          <a:bodyPr wrap="square">
            <a:spAutoFit/>
          </a:bodyPr>
          <a:lstStyle/>
          <a:p>
            <a:pPr algn="ctr"/>
            <a:r>
              <a:rPr lang="en-US" sz="2400" dirty="0">
                <a:solidFill>
                  <a:srgbClr val="0039A6"/>
                </a:solidFill>
                <a:effectLst/>
                <a:latin typeface="Century Gothic" panose="020B0502020202020204" pitchFamily="34" charset="0"/>
              </a:rPr>
              <a:t>Fill in the blank with the correct answer</a:t>
            </a:r>
            <a:r>
              <a:rPr lang="en-US" sz="1800" dirty="0">
                <a:solidFill>
                  <a:srgbClr val="0039A6"/>
                </a:solidFill>
                <a:effectLst/>
                <a:latin typeface="Century Gothic" panose="020B0502020202020204" pitchFamily="34" charset="0"/>
              </a:rPr>
              <a:t>.</a:t>
            </a:r>
            <a:endParaRPr lang="en-US" sz="1800" b="1" dirty="0">
              <a:solidFill>
                <a:srgbClr val="0039A6"/>
              </a:solidFill>
              <a:effectLst/>
              <a:latin typeface="Century Gothic" panose="020B0502020202020204" pitchFamily="34" charset="0"/>
            </a:endParaRPr>
          </a:p>
        </p:txBody>
      </p:sp>
      <p:sp>
        <p:nvSpPr>
          <p:cNvPr id="50" name="Rectangle 49"/>
          <p:cNvSpPr/>
          <p:nvPr/>
        </p:nvSpPr>
        <p:spPr bwMode="auto">
          <a:xfrm>
            <a:off x="617462" y="2316663"/>
            <a:ext cx="7934474" cy="809768"/>
          </a:xfrm>
          <a:prstGeom prst="rect">
            <a:avLst/>
          </a:prstGeom>
          <a:solidFill>
            <a:schemeClr val="bg1"/>
          </a:solidFill>
          <a:ln>
            <a:headEnd/>
            <a:tailEnd/>
          </a:ln>
        </p:spPr>
        <p:style>
          <a:lnRef idx="0">
            <a:schemeClr val="accent1"/>
          </a:lnRef>
          <a:fillRef idx="3">
            <a:schemeClr val="accent1"/>
          </a:fillRef>
          <a:effectRef idx="3">
            <a:schemeClr val="accent1"/>
          </a:effectRef>
          <a:fontRef idx="minor">
            <a:schemeClr val="lt1"/>
          </a:fontRef>
        </p:style>
        <p:txBody>
          <a:bodyPr wrap="none" rtlCol="0" anchor="ctr">
            <a:flatTx/>
          </a:bodyPr>
          <a:lstStyle/>
          <a:p>
            <a:pPr algn="ctr"/>
            <a:endParaRPr lang="en-US" sz="1200" b="1" dirty="0">
              <a:solidFill>
                <a:srgbClr val="0039A6"/>
              </a:solidFill>
              <a:latin typeface="Tahoma" pitchFamily="34" charset="0"/>
            </a:endParaRPr>
          </a:p>
        </p:txBody>
      </p:sp>
      <p:sp>
        <p:nvSpPr>
          <p:cNvPr id="51" name="TextBox 50"/>
          <p:cNvSpPr txBox="1"/>
          <p:nvPr/>
        </p:nvSpPr>
        <p:spPr>
          <a:xfrm>
            <a:off x="5305466" y="2726321"/>
            <a:ext cx="2085933" cy="400110"/>
          </a:xfrm>
          <a:prstGeom prst="rect">
            <a:avLst/>
          </a:prstGeom>
          <a:noFill/>
        </p:spPr>
        <p:txBody>
          <a:bodyPr wrap="square" rtlCol="0">
            <a:spAutoFit/>
          </a:bodyPr>
          <a:lstStyle/>
          <a:p>
            <a:r>
              <a:rPr lang="en-US" sz="2000" dirty="0">
                <a:solidFill>
                  <a:srgbClr val="0039A6"/>
                </a:solidFill>
                <a:effectLst/>
                <a:latin typeface="Century Gothic" panose="020B0502020202020204" pitchFamily="34" charset="0"/>
              </a:rPr>
              <a:t>D. prevention</a:t>
            </a:r>
          </a:p>
        </p:txBody>
      </p:sp>
      <p:sp>
        <p:nvSpPr>
          <p:cNvPr id="52" name="Rectangle 51"/>
          <p:cNvSpPr/>
          <p:nvPr/>
        </p:nvSpPr>
        <p:spPr>
          <a:xfrm>
            <a:off x="1457528" y="2304205"/>
            <a:ext cx="1822935" cy="400110"/>
          </a:xfrm>
          <a:prstGeom prst="rect">
            <a:avLst/>
          </a:prstGeom>
        </p:spPr>
        <p:txBody>
          <a:bodyPr wrap="none">
            <a:spAutoFit/>
          </a:bodyPr>
          <a:lstStyle/>
          <a:p>
            <a:r>
              <a:rPr lang="en-US" sz="2000" dirty="0">
                <a:solidFill>
                  <a:srgbClr val="0039A6"/>
                </a:solidFill>
                <a:effectLst/>
                <a:latin typeface="Century Gothic" panose="020B0502020202020204" pitchFamily="34" charset="0"/>
              </a:rPr>
              <a:t>A. pandemic</a:t>
            </a:r>
            <a:endParaRPr lang="en-US" sz="2000" dirty="0">
              <a:solidFill>
                <a:srgbClr val="0039A6"/>
              </a:solidFill>
            </a:endParaRPr>
          </a:p>
        </p:txBody>
      </p:sp>
      <p:sp>
        <p:nvSpPr>
          <p:cNvPr id="53" name="Rectangle 52"/>
          <p:cNvSpPr/>
          <p:nvPr/>
        </p:nvSpPr>
        <p:spPr>
          <a:xfrm>
            <a:off x="5308779" y="2316663"/>
            <a:ext cx="2082621" cy="400110"/>
          </a:xfrm>
          <a:prstGeom prst="rect">
            <a:avLst/>
          </a:prstGeom>
        </p:spPr>
        <p:txBody>
          <a:bodyPr wrap="none">
            <a:spAutoFit/>
          </a:bodyPr>
          <a:lstStyle/>
          <a:p>
            <a:r>
              <a:rPr lang="en-US" sz="2000" dirty="0">
                <a:solidFill>
                  <a:srgbClr val="0039A6"/>
                </a:solidFill>
                <a:effectLst/>
                <a:latin typeface="Century Gothic" panose="020B0502020202020204" pitchFamily="34" charset="0"/>
              </a:rPr>
              <a:t>B. intervention </a:t>
            </a:r>
            <a:endParaRPr lang="en-US" sz="2000" dirty="0">
              <a:solidFill>
                <a:srgbClr val="0039A6"/>
              </a:solidFill>
            </a:endParaRPr>
          </a:p>
        </p:txBody>
      </p:sp>
      <p:sp>
        <p:nvSpPr>
          <p:cNvPr id="54" name="Rectangle 53"/>
          <p:cNvSpPr/>
          <p:nvPr/>
        </p:nvSpPr>
        <p:spPr>
          <a:xfrm>
            <a:off x="1447800" y="2687835"/>
            <a:ext cx="3319799" cy="400110"/>
          </a:xfrm>
          <a:prstGeom prst="rect">
            <a:avLst/>
          </a:prstGeom>
        </p:spPr>
        <p:txBody>
          <a:bodyPr wrap="square">
            <a:spAutoFit/>
          </a:bodyPr>
          <a:lstStyle/>
          <a:p>
            <a:r>
              <a:rPr lang="en-US" sz="2000" dirty="0">
                <a:solidFill>
                  <a:srgbClr val="0039A6"/>
                </a:solidFill>
                <a:effectLst/>
                <a:latin typeface="Century Gothic" panose="020B0502020202020204" pitchFamily="34" charset="0"/>
              </a:rPr>
              <a:t>C. epidemic or outbreak</a:t>
            </a:r>
            <a:endParaRPr lang="en-US" sz="2000" dirty="0">
              <a:solidFill>
                <a:srgbClr val="0039A6"/>
              </a:solidFill>
            </a:endParaRPr>
          </a:p>
        </p:txBody>
      </p:sp>
      <p:sp>
        <p:nvSpPr>
          <p:cNvPr id="5" name="Rectangle 4"/>
          <p:cNvSpPr/>
          <p:nvPr/>
        </p:nvSpPr>
        <p:spPr>
          <a:xfrm>
            <a:off x="1828800" y="3431230"/>
            <a:ext cx="3876815" cy="461665"/>
          </a:xfrm>
          <a:prstGeom prst="rect">
            <a:avLst/>
          </a:prstGeom>
        </p:spPr>
        <p:txBody>
          <a:bodyPr wrap="square">
            <a:spAutoFit/>
          </a:bodyPr>
          <a:lstStyle/>
          <a:p>
            <a:pPr algn="ctr"/>
            <a:r>
              <a:rPr lang="en-US" sz="2400" dirty="0">
                <a:solidFill>
                  <a:srgbClr val="0039A6"/>
                </a:solidFill>
                <a:effectLst/>
                <a:latin typeface="Century Gothic" panose="020B0502020202020204" pitchFamily="34" charset="0"/>
              </a:rPr>
              <a:t> epidemic or outbreak</a:t>
            </a:r>
            <a:endParaRPr lang="en-US" sz="2400" dirty="0">
              <a:solidFill>
                <a:srgbClr val="0039A6"/>
              </a:solidFill>
              <a:effectLst/>
            </a:endParaRPr>
          </a:p>
        </p:txBody>
      </p:sp>
      <p:sp>
        <p:nvSpPr>
          <p:cNvPr id="15" name="TextBox 14"/>
          <p:cNvSpPr txBox="1"/>
          <p:nvPr/>
        </p:nvSpPr>
        <p:spPr>
          <a:xfrm>
            <a:off x="1369145" y="642128"/>
            <a:ext cx="3888655" cy="584775"/>
          </a:xfrm>
          <a:prstGeom prst="rect">
            <a:avLst/>
          </a:prstGeom>
          <a:noFill/>
          <a:ln w="19050">
            <a:noFill/>
          </a:ln>
        </p:spPr>
        <p:txBody>
          <a:bodyPr wrap="square" rtlCol="0">
            <a:spAutoFit/>
          </a:bodyPr>
          <a:lstStyle/>
          <a:p>
            <a:r>
              <a:rPr lang="en-US" sz="3200" dirty="0">
                <a:solidFill>
                  <a:srgbClr val="0039A6"/>
                </a:solidFill>
                <a:effectLst/>
                <a:latin typeface="Century Gothic" panose="020B0502020202020204" pitchFamily="34" charset="0"/>
              </a:rPr>
              <a:t>Knowledge Check</a:t>
            </a:r>
          </a:p>
        </p:txBody>
      </p:sp>
      <p:cxnSp>
        <p:nvCxnSpPr>
          <p:cNvPr id="14" name="Straight Connector 13"/>
          <p:cNvCxnSpPr/>
          <p:nvPr/>
        </p:nvCxnSpPr>
        <p:spPr>
          <a:xfrm>
            <a:off x="555658" y="14478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13" name="Slide Number Placeholder 1"/>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A420517B-503E-44E1-A5A3-88F773F5D377}" type="slidenum">
              <a:rPr lang="en-US" sz="1400" smtClean="0">
                <a:effectLst/>
                <a:latin typeface="Myriad Web Pro"/>
              </a:rPr>
              <a:pPr algn="r">
                <a:defRPr/>
              </a:pPr>
              <a:t>9</a:t>
            </a:fld>
            <a:endParaRPr lang="en-US" sz="1400" dirty="0">
              <a:effectLst/>
              <a:latin typeface="Myriad Web Pro"/>
            </a:endParaRPr>
          </a:p>
        </p:txBody>
      </p:sp>
    </p:spTree>
    <p:extLst>
      <p:ext uri="{BB962C8B-B14F-4D97-AF65-F5344CB8AC3E}">
        <p14:creationId xmlns:p14="http://schemas.microsoft.com/office/powerpoint/2010/main" val="2511424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ANWPRsWHe0KZw1S6kqmoc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WhvfOq.n2k.fD6p.h.ka.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QuHVo.lQwESsKd3JcLccp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A032MuuHskOCAvW35BR5u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pRK7FnlpykOuau9cbHBlx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eyYdIdqDxkiY1CzSfJtC9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SGDDuAxCpUiGQTflEHFbC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0WhFO.81NEueFCFtvovOm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paDhfEU7Kk.FagmILaKFd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rF168g8WcE2rTGemIrlXb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gkv_CVLrcE2YkGpPSz9eo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VDPgBmEipUaZZw4nFYh0D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33jAQ0mwl0Swq5UKmzHH4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YFFplLqK30SAXuERUTWO5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TgkRPnJOe0anIXMQ6yWwQ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33jAQ0mwl0Swq5UKmzHH4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pxfcwp13ak.zAfh5OxeTL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ZC5tlZ1.AUK8v9aGVErrD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pNaBiD5c9E.tBzkLqs7Ma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33jAQ0mwl0Swq5UKmzHH4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xVHEmNjbJkKaZo_Z94E3t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Eoxn2WeqkU.r3tCIjT1.P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tndsD.VwL02mUBzeggNHD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_US60.f3JEuZyqXZ2vt_1A"/>
</p:tagLst>
</file>

<file path=ppt/theme/theme1.xml><?xml version="1.0" encoding="utf-8"?>
<a:theme xmlns:a="http://schemas.openxmlformats.org/drawingml/2006/main" name="SEPDPO">
  <a:themeElements>
    <a:clrScheme name="OSELS Dark PPT Colors">
      <a:dk1>
        <a:srgbClr val="FFC000"/>
      </a:dk1>
      <a:lt1>
        <a:srgbClr val="0F56DC"/>
      </a:lt1>
      <a:dk2>
        <a:srgbClr val="FFFFFF"/>
      </a:dk2>
      <a:lt2>
        <a:srgbClr val="FFFFFF"/>
      </a:lt2>
      <a:accent1>
        <a:srgbClr val="9E302D"/>
      </a:accent1>
      <a:accent2>
        <a:srgbClr val="5B8F22"/>
      </a:accent2>
      <a:accent3>
        <a:srgbClr val="532E60"/>
      </a:accent3>
      <a:accent4>
        <a:srgbClr val="FDC82F"/>
      </a:accent4>
      <a:accent5>
        <a:srgbClr val="0CC6DE"/>
      </a:accent5>
      <a:accent6>
        <a:srgbClr val="002060"/>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EPDPO">
  <a:themeElements>
    <a:clrScheme name="OSELS Light PPT Colors">
      <a:dk1>
        <a:srgbClr val="0039A6"/>
      </a:dk1>
      <a:lt1>
        <a:srgbClr val="FFFFFF"/>
      </a:lt1>
      <a:dk2>
        <a:srgbClr val="3077FF"/>
      </a:dk2>
      <a:lt2>
        <a:srgbClr val="4B4B4B"/>
      </a:lt2>
      <a:accent1>
        <a:srgbClr val="0039A6"/>
      </a:accent1>
      <a:accent2>
        <a:srgbClr val="9E302D"/>
      </a:accent2>
      <a:accent3>
        <a:srgbClr val="5B8F22"/>
      </a:accent3>
      <a:accent4>
        <a:srgbClr val="532E60"/>
      </a:accent4>
      <a:accent5>
        <a:srgbClr val="FDC82F"/>
      </a:accent5>
      <a:accent6>
        <a:srgbClr val="0CC6DE"/>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66CCFF"/>
        </a:solidFill>
        <a:ln w="9525">
          <a:miter lim="800000"/>
          <a:headEnd/>
          <a:tailEnd/>
        </a:ln>
      </a:spPr>
      <a:bodyPr wrap="none" rtlCol="0" anchor="ctr">
        <a:flatTx/>
      </a:bodyPr>
      <a:lstStyle>
        <a:defPPr algn="ctr">
          <a:defRPr sz="1200" b="1" dirty="0">
            <a:solidFill>
              <a:schemeClr val="bg1"/>
            </a:solidFill>
            <a:latin typeface="Tahoma" pitchFamily="34" charset="0"/>
          </a:defRPr>
        </a:defPPr>
      </a:lstStyle>
    </a:spDef>
    <a:lnDef>
      <a:spPr>
        <a:ln w="22225">
          <a:solidFill>
            <a:srgbClr val="0A0A0A"/>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xml><?xml version="1.0" encoding="utf-8"?>
<a:theme xmlns:a="http://schemas.openxmlformats.org/drawingml/2006/main" name="2_SEPDPO">
  <a:themeElements>
    <a:clrScheme name="OSELS Light PPT Colors">
      <a:dk1>
        <a:srgbClr val="0039A6"/>
      </a:dk1>
      <a:lt1>
        <a:srgbClr val="FFFFFF"/>
      </a:lt1>
      <a:dk2>
        <a:srgbClr val="3077FF"/>
      </a:dk2>
      <a:lt2>
        <a:srgbClr val="4B4B4B"/>
      </a:lt2>
      <a:accent1>
        <a:srgbClr val="0039A6"/>
      </a:accent1>
      <a:accent2>
        <a:srgbClr val="9E302D"/>
      </a:accent2>
      <a:accent3>
        <a:srgbClr val="5B8F22"/>
      </a:accent3>
      <a:accent4>
        <a:srgbClr val="532E60"/>
      </a:accent4>
      <a:accent5>
        <a:srgbClr val="FDC82F"/>
      </a:accent5>
      <a:accent6>
        <a:srgbClr val="0CC6DE"/>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2225">
          <a:solidFill>
            <a:srgbClr val="0A0A0A"/>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4.xml><?xml version="1.0" encoding="utf-8"?>
<a:theme xmlns:a="http://schemas.openxmlformats.org/drawingml/2006/main" name="3_SEPDPO">
  <a:themeElements>
    <a:clrScheme name="OSELS Light PPT Colors">
      <a:dk1>
        <a:srgbClr val="0039A6"/>
      </a:dk1>
      <a:lt1>
        <a:srgbClr val="FFFFFF"/>
      </a:lt1>
      <a:dk2>
        <a:srgbClr val="3077FF"/>
      </a:dk2>
      <a:lt2>
        <a:srgbClr val="4B4B4B"/>
      </a:lt2>
      <a:accent1>
        <a:srgbClr val="0039A6"/>
      </a:accent1>
      <a:accent2>
        <a:srgbClr val="9E302D"/>
      </a:accent2>
      <a:accent3>
        <a:srgbClr val="5B8F22"/>
      </a:accent3>
      <a:accent4>
        <a:srgbClr val="532E60"/>
      </a:accent4>
      <a:accent5>
        <a:srgbClr val="FDC82F"/>
      </a:accent5>
      <a:accent6>
        <a:srgbClr val="0CC6DE"/>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2225">
          <a:solidFill>
            <a:srgbClr val="0A0A0A"/>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5.xml><?xml version="1.0" encoding="utf-8"?>
<a:theme xmlns:a="http://schemas.openxmlformats.org/drawingml/2006/main" name="090317 Consulting NL - PowerLibrary, revised version">
  <a:themeElements>
    <a:clrScheme name="Deloitte">
      <a:dk1>
        <a:srgbClr val="000000"/>
      </a:dk1>
      <a:lt1>
        <a:srgbClr val="FFFFFF"/>
      </a:lt1>
      <a:dk2>
        <a:srgbClr val="002776"/>
      </a:dk2>
      <a:lt2>
        <a:srgbClr val="FFFFFF"/>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rIns="36000" rtlCol="0">
        <a:noAutofit/>
      </a:bodyPr>
      <a:lstStyle>
        <a:defPPr>
          <a:defRPr sz="1400" dirty="0" smtClean="0">
            <a:solidFill>
              <a:schemeClr val="tx2"/>
            </a:solidFill>
          </a:defRPr>
        </a:defPPr>
      </a:lstStyle>
    </a:txDef>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loitte">
    <a:dk1>
      <a:srgbClr val="000000"/>
    </a:dk1>
    <a:lt1>
      <a:srgbClr val="FFFFFF"/>
    </a:lt1>
    <a:dk2>
      <a:srgbClr val="002776"/>
    </a:dk2>
    <a:lt2>
      <a:srgbClr val="FFFFFF"/>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72C7E7"/>
    </a:folHlink>
  </a:clrScheme>
</a:themeOverride>
</file>

<file path=docProps/app.xml><?xml version="1.0" encoding="utf-8"?>
<Properties xmlns="http://schemas.openxmlformats.org/officeDocument/2006/extended-properties" xmlns:vt="http://schemas.openxmlformats.org/officeDocument/2006/docPropsVTypes">
  <Template>BWPP Template May 05</Template>
  <TotalTime>28406</TotalTime>
  <Words>8223</Words>
  <Application>Microsoft Office PowerPoint</Application>
  <PresentationFormat>عرض على الشاشة (4:3)</PresentationFormat>
  <Paragraphs>1111</Paragraphs>
  <Slides>56</Slides>
  <Notes>56</Notes>
  <HiddenSlides>0</HiddenSlides>
  <MMClips>0</MMClips>
  <ScaleCrop>false</ScaleCrop>
  <HeadingPairs>
    <vt:vector size="8" baseType="variant">
      <vt:variant>
        <vt:lpstr>الخطوط المستخدمة</vt:lpstr>
      </vt:variant>
      <vt:variant>
        <vt:i4>10</vt:i4>
      </vt:variant>
      <vt:variant>
        <vt:lpstr>نسق</vt:lpstr>
      </vt:variant>
      <vt:variant>
        <vt:i4>5</vt:i4>
      </vt:variant>
      <vt:variant>
        <vt:lpstr>خوادم OLE مضمنة</vt:lpstr>
      </vt:variant>
      <vt:variant>
        <vt:i4>1</vt:i4>
      </vt:variant>
      <vt:variant>
        <vt:lpstr>عناوين الشرائح</vt:lpstr>
      </vt:variant>
      <vt:variant>
        <vt:i4>56</vt:i4>
      </vt:variant>
    </vt:vector>
  </HeadingPairs>
  <TitlesOfParts>
    <vt:vector size="72" baseType="lpstr">
      <vt:lpstr>Arial</vt:lpstr>
      <vt:lpstr>Calibri</vt:lpstr>
      <vt:lpstr>Century Gothic</vt:lpstr>
      <vt:lpstr>Courier New</vt:lpstr>
      <vt:lpstr>Franklin Gothic Medium</vt:lpstr>
      <vt:lpstr>Myriad Web Pro</vt:lpstr>
      <vt:lpstr>Tahoma</vt:lpstr>
      <vt:lpstr>Times New Roman</vt:lpstr>
      <vt:lpstr>Wingdings</vt:lpstr>
      <vt:lpstr>Wingdings 2</vt:lpstr>
      <vt:lpstr>SEPDPO</vt:lpstr>
      <vt:lpstr>1_SEPDPO</vt:lpstr>
      <vt:lpstr>2_SEPDPO</vt:lpstr>
      <vt:lpstr>3_SEPDPO</vt:lpstr>
      <vt:lpstr>090317 Consulting NL - PowerLibrary, revised version</vt:lpstr>
      <vt:lpstr>think-cell Slide</vt:lpstr>
      <vt:lpstr>عرض تقديمي في PowerPoint</vt:lpstr>
      <vt:lpstr>Course Topics</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QUESTIONS?</vt:lpstr>
      <vt:lpstr>QUESTIONS?</vt:lpstr>
      <vt:lpstr>QUESTIONS?</vt:lpstr>
      <vt:lpstr>QUESTIONS?</vt:lpstr>
      <vt:lpstr>QUESTIONS?</vt:lpstr>
      <vt:lpstr>QUESTIONS?</vt:lpstr>
      <vt:lpstr>QUESTIONS?</vt:lpstr>
      <vt:lpstr>QUESTIONS?</vt:lpstr>
      <vt:lpstr>Thank you</vt:lpstr>
    </vt:vector>
  </TitlesOfParts>
  <Company>CDC/Comforce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Ratios, Proportions, Rates</dc:title>
  <dc:creator>Richard C. Dicker</dc:creator>
  <cp:lastModifiedBy>RIDATECH_W11</cp:lastModifiedBy>
  <cp:revision>1668</cp:revision>
  <cp:lastPrinted>2014-07-10T19:19:11Z</cp:lastPrinted>
  <dcterms:created xsi:type="dcterms:W3CDTF">2005-08-29T16:54:09Z</dcterms:created>
  <dcterms:modified xsi:type="dcterms:W3CDTF">2024-07-24T15:22:06Z</dcterms:modified>
</cp:coreProperties>
</file>