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2" autoAdjust="0"/>
    <p:restoredTop sz="94660"/>
  </p:normalViewPr>
  <p:slideViewPr>
    <p:cSldViewPr snapToGrid="0">
      <p:cViewPr>
        <p:scale>
          <a:sx n="60" d="100"/>
          <a:sy n="60" d="100"/>
        </p:scale>
        <p:origin x="-15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70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70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98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860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0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0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0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608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grpSp>
        <p:nvGrpSpPr>
          <p:cNvPr id="63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863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3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3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4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641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64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4864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7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668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669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670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048671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48681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682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8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486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1048588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89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90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91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592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5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5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7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869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9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9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9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700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701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865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5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5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65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65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48660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04857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7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7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58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04858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858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A13210-6271-4CFA-9064-FD9B45097A2E}" type="datetimeFigureOut">
              <a:rPr lang="ar-SA" smtClean="0"/>
              <a:t>09/07/1444</a:t>
            </a:fld>
            <a:endParaRPr lang="ar-SA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CB276C-663D-4082-8BC1-1E6B2DD98C4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عنوان 1"/>
          <p:cNvSpPr>
            <a:spLocks noGrp="1"/>
          </p:cNvSpPr>
          <p:nvPr>
            <p:ph type="ctrTitle"/>
          </p:nvPr>
        </p:nvSpPr>
        <p:spPr>
          <a:xfrm>
            <a:off x="646386" y="874986"/>
            <a:ext cx="7961586" cy="178010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r-YE" b="1" dirty="0">
                <a:solidFill>
                  <a:srgbClr val="002060"/>
                </a:solidFill>
              </a:rPr>
              <a:t>Pelvic inflammatory disease</a:t>
            </a:r>
            <a:r>
              <a:rPr lang="en-US" b="1" dirty="0">
                <a:solidFill>
                  <a:srgbClr val="002060"/>
                </a:solidFill>
              </a:rPr>
              <a:t> (PID)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048615" name="عنوان فرعي 2"/>
          <p:cNvSpPr>
            <a:spLocks noGrp="1"/>
          </p:cNvSpPr>
          <p:nvPr>
            <p:ph type="subTitle" idx="1"/>
          </p:nvPr>
        </p:nvSpPr>
        <p:spPr>
          <a:xfrm>
            <a:off x="630621" y="2932386"/>
            <a:ext cx="8229600" cy="3263462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prepared by Taha 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Esma’el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Ahmed Thebain</a:t>
            </a:r>
          </a:p>
          <a:p>
            <a:r>
              <a:rPr lang="en-US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Supervision by</a:t>
            </a:r>
          </a:p>
          <a:p>
            <a:r>
              <a:rPr lang="ar-SA" altLang="ar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altLang="ar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Dr/badria</a:t>
            </a:r>
            <a:r>
              <a:rPr lang="es-ES_tradnl" altLang="ar" sz="4400" b="1" i="1" dirty="0" smtClean="0">
                <a:solidFill>
                  <a:srgbClr val="800000"/>
                </a:solidFill>
              </a:rPr>
              <a:t> </a:t>
            </a:r>
            <a:r>
              <a:rPr lang="en-US" altLang="ar" sz="4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</a:t>
            </a:r>
            <a:r>
              <a:rPr lang="ar-EG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awazee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</a:t>
            </a:r>
            <a:r>
              <a:rPr lang="ar-SA" altLang="ar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ar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Dr/ Hanan B</a:t>
            </a:r>
            <a:r>
              <a:rPr lang="ar-EG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alubid </a:t>
            </a:r>
          </a:p>
          <a:p>
            <a:endParaRPr lang="en-US" sz="44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22/2/2023</a:t>
            </a:r>
            <a:endParaRPr lang="ar-SA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مستطيل 1"/>
          <p:cNvSpPr/>
          <p:nvPr/>
        </p:nvSpPr>
        <p:spPr>
          <a:xfrm>
            <a:off x="701206" y="1578868"/>
            <a:ext cx="7906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Clinecal </a:t>
            </a:r>
            <a:r>
              <a:rPr lang="es-ES_tradnl" sz="3200" b="1" dirty="0">
                <a:solidFill>
                  <a:schemeClr val="tx2"/>
                </a:solidFill>
              </a:rPr>
              <a:t>pictuer </a:t>
            </a:r>
            <a:endParaRPr lang="es-ES_tradnl" sz="3200" b="1" dirty="0" smtClean="0">
              <a:solidFill>
                <a:schemeClr val="tx2"/>
              </a:solidFill>
            </a:endParaRPr>
          </a:p>
          <a:p>
            <a:pPr algn="l" rtl="0"/>
            <a:r>
              <a:rPr lang="es-ES_tradnl" sz="3200" b="1" i="1" dirty="0" smtClean="0"/>
              <a:t>  Symptoms: </a:t>
            </a:r>
          </a:p>
          <a:p>
            <a:pPr algn="l" rtl="0"/>
            <a:r>
              <a:rPr lang="es-ES_tradnl" sz="3200" b="1" dirty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/>
              <a:t>- </a:t>
            </a:r>
            <a:r>
              <a:rPr lang="en-US" sz="2400" dirty="0"/>
              <a:t>Acute lower abdominal pain </a:t>
            </a:r>
            <a:r>
              <a:rPr lang="en-US" sz="2400" dirty="0" smtClean="0"/>
              <a:t> is </a:t>
            </a:r>
            <a:r>
              <a:rPr lang="en-US" sz="2400" dirty="0"/>
              <a:t>the </a:t>
            </a:r>
            <a:endParaRPr lang="en-US" sz="2400" dirty="0" smtClean="0"/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  most common symptom</a:t>
            </a:r>
            <a:endParaRPr lang="en-US" sz="2400" dirty="0"/>
          </a:p>
          <a:p>
            <a:pPr algn="l" rtl="0"/>
            <a:r>
              <a:rPr lang="es-ES_tradnl" sz="2400" dirty="0" smtClean="0"/>
              <a:t>     - </a:t>
            </a:r>
            <a:r>
              <a:rPr lang="es-ES_tradnl" sz="2400" dirty="0"/>
              <a:t>Fever, headache, and malaise</a:t>
            </a:r>
          </a:p>
          <a:p>
            <a:pPr algn="l" rtl="0"/>
            <a:r>
              <a:rPr lang="en-US" sz="2400" dirty="0" smtClean="0"/>
              <a:t>     - </a:t>
            </a:r>
            <a:r>
              <a:rPr lang="en-US" sz="2400" dirty="0"/>
              <a:t>GIT symptoms; as nausea </a:t>
            </a:r>
            <a:r>
              <a:rPr lang="en-US" sz="2400" dirty="0" smtClean="0"/>
              <a:t>and vomiting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 smtClean="0"/>
              <a:t>     - </a:t>
            </a:r>
            <a:r>
              <a:rPr lang="en-US" sz="2400" dirty="0"/>
              <a:t>Increased vaginal discharge, </a:t>
            </a:r>
            <a:r>
              <a:rPr lang="en-US" sz="2400" dirty="0" smtClean="0"/>
              <a:t>and 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  sometimes vaginal bleeding</a:t>
            </a:r>
            <a:r>
              <a:rPr lang="en-US" sz="2400" dirty="0"/>
              <a:t>.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21" y="1695952"/>
            <a:ext cx="256189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مستطيل 1"/>
          <p:cNvSpPr/>
          <p:nvPr/>
        </p:nvSpPr>
        <p:spPr>
          <a:xfrm>
            <a:off x="220717" y="1541658"/>
            <a:ext cx="8686799" cy="457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Diagositic investigation</a:t>
            </a:r>
          </a:p>
          <a:p>
            <a:pPr algn="l" rtl="0"/>
            <a:r>
              <a:rPr lang="es-ES_tradnl" sz="32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/>
              <a:t>1</a:t>
            </a:r>
            <a:r>
              <a:rPr lang="en-US" sz="2800" b="1" dirty="0"/>
              <a:t>. Examination of Cervico-vaginal discharge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algn="l" rtl="0"/>
            <a:r>
              <a:rPr lang="en-US" sz="32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/>
              <a:t>- Gram </a:t>
            </a:r>
            <a:r>
              <a:rPr lang="en-US" sz="2400" dirty="0"/>
              <a:t>stain: </a:t>
            </a:r>
            <a:r>
              <a:rPr lang="en-US" sz="2400" dirty="0" smtClean="0"/>
              <a:t>is useful </a:t>
            </a:r>
            <a:r>
              <a:rPr lang="en-US" sz="2400" dirty="0"/>
              <a:t>in diagnosis of </a:t>
            </a:r>
            <a:r>
              <a:rPr lang="en-US" sz="2400" dirty="0" smtClean="0"/>
              <a:t>N. gonorrhoea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/>
              <a:t>- </a:t>
            </a:r>
            <a:r>
              <a:rPr lang="en-US" sz="2400" dirty="0"/>
              <a:t>Testing for </a:t>
            </a:r>
            <a:r>
              <a:rPr lang="en-US" sz="2400" dirty="0" smtClean="0"/>
              <a:t>Chlomydial </a:t>
            </a:r>
            <a:r>
              <a:rPr lang="en-US" sz="2400" dirty="0"/>
              <a:t>and gonorrheal </a:t>
            </a:r>
            <a:r>
              <a:rPr lang="en-US" sz="2400" dirty="0" smtClean="0"/>
              <a:t>antibodies;</a:t>
            </a:r>
          </a:p>
          <a:p>
            <a:pPr algn="l" rtl="0"/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s-ES_tradnl" sz="2800" b="1" dirty="0"/>
              <a:t>2. Blood tests: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s-ES_tradnl" sz="2400" dirty="0"/>
              <a:t>- lncreosed WBCs (</a:t>
            </a:r>
            <a:r>
              <a:rPr lang="es-ES_tradnl" sz="2400" dirty="0" smtClean="0"/>
              <a:t>Leucocytosis)</a:t>
            </a:r>
          </a:p>
          <a:p>
            <a:pPr algn="l" rtl="0"/>
            <a:r>
              <a:rPr lang="es-ES_tradnl" sz="2400" dirty="0"/>
              <a:t> </a:t>
            </a:r>
            <a:r>
              <a:rPr lang="es-ES_tradnl" sz="2400" dirty="0" smtClean="0"/>
              <a:t>   - </a:t>
            </a:r>
            <a:r>
              <a:rPr lang="es-ES_tradnl" sz="2400" dirty="0"/>
              <a:t>lncreased </a:t>
            </a:r>
            <a:r>
              <a:rPr lang="es-ES_tradnl" sz="2400" dirty="0" smtClean="0"/>
              <a:t>ESR</a:t>
            </a:r>
          </a:p>
          <a:p>
            <a:pPr algn="l" rtl="0"/>
            <a:r>
              <a:rPr lang="es-ES_tradnl" sz="2800" b="1" dirty="0"/>
              <a:t>3. Ultrasound:</a:t>
            </a:r>
          </a:p>
          <a:p>
            <a:pPr algn="l"/>
            <a:r>
              <a:rPr lang="en-US" sz="2800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Findings may be normal or non-specific.</a:t>
            </a:r>
          </a:p>
          <a:p>
            <a:pPr algn="l"/>
            <a:r>
              <a:rPr lang="es-ES_tradnl" sz="2400" dirty="0"/>
              <a:t>  </a:t>
            </a:r>
            <a:r>
              <a:rPr lang="es-ES_tradnl" sz="2400" dirty="0" smtClean="0"/>
              <a:t> - </a:t>
            </a:r>
            <a:r>
              <a:rPr lang="es-ES_tradnl" sz="2400" dirty="0"/>
              <a:t>TVS to exclude ectopic pregnancy, uterine myomata, </a:t>
            </a:r>
          </a:p>
          <a:p>
            <a:pPr algn="l"/>
            <a:r>
              <a:rPr lang="es-ES_tradnl" sz="2400" dirty="0"/>
              <a:t>   </a:t>
            </a:r>
            <a:r>
              <a:rPr lang="es-ES_tradnl" sz="2400" dirty="0" smtClean="0"/>
              <a:t>   </a:t>
            </a:r>
            <a:r>
              <a:rPr lang="es-ES_tradnl" sz="2400" dirty="0"/>
              <a:t>and ovarian swellings.</a:t>
            </a:r>
            <a:endParaRPr lang="ar-S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مستطيل 1"/>
          <p:cNvSpPr/>
          <p:nvPr/>
        </p:nvSpPr>
        <p:spPr>
          <a:xfrm>
            <a:off x="215185" y="1103892"/>
            <a:ext cx="87553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2800" b="1" dirty="0"/>
              <a:t>4. Laparoscopy:</a:t>
            </a:r>
          </a:p>
          <a:p>
            <a:pPr algn="l"/>
            <a:r>
              <a:rPr lang="en-US" sz="2400" dirty="0" smtClean="0"/>
              <a:t>   - </a:t>
            </a:r>
            <a:r>
              <a:rPr lang="en-US" sz="2400" dirty="0"/>
              <a:t>Laparoscopy is considered the gold standard to confirm the </a:t>
            </a:r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diagnosis </a:t>
            </a:r>
            <a:r>
              <a:rPr lang="en-US" sz="2400" dirty="0"/>
              <a:t>whenever in </a:t>
            </a:r>
            <a:r>
              <a:rPr lang="en-US" sz="2400" dirty="0" smtClean="0"/>
              <a:t>doubt or </a:t>
            </a:r>
            <a:r>
              <a:rPr lang="en-US" sz="2400" dirty="0"/>
              <a:t>in cases with poor response to </a:t>
            </a:r>
            <a:r>
              <a:rPr lang="en-US" sz="2400" dirty="0" smtClean="0"/>
              <a:t>     parentral </a:t>
            </a:r>
            <a:r>
              <a:rPr lang="en-US" sz="2400" dirty="0"/>
              <a:t>antibiotic therapy </a:t>
            </a:r>
            <a:r>
              <a:rPr lang="en-US" sz="2400" dirty="0" smtClean="0"/>
              <a:t>after </a:t>
            </a:r>
            <a:r>
              <a:rPr lang="en-US" sz="2400" dirty="0"/>
              <a:t>48-72 hours of </a:t>
            </a:r>
            <a:r>
              <a:rPr lang="en-US" sz="2400" dirty="0" smtClean="0"/>
              <a:t>initiating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s-ES_tradnl" sz="2400" dirty="0" smtClean="0"/>
              <a:t>treatment</a:t>
            </a:r>
            <a:r>
              <a:rPr lang="es-ES_tradnl" sz="2400" dirty="0"/>
              <a:t>.</a:t>
            </a:r>
          </a:p>
          <a:p>
            <a:pPr algn="l"/>
            <a:r>
              <a:rPr lang="es-ES_tradnl" sz="2800" b="1" dirty="0" smtClean="0"/>
              <a:t>5. Culdocentesis:</a:t>
            </a:r>
          </a:p>
          <a:p>
            <a:pPr algn="l"/>
            <a:r>
              <a:rPr lang="en-US" sz="2400" dirty="0" smtClean="0"/>
              <a:t>   - </a:t>
            </a:r>
            <a:r>
              <a:rPr lang="en-US" sz="2400" dirty="0"/>
              <a:t>Aspiration of purulent fluid in the pouch of Douglas may assist </a:t>
            </a:r>
            <a:r>
              <a:rPr lang="en-US" sz="2400" dirty="0" smtClean="0"/>
              <a:t>      diagnosis </a:t>
            </a:r>
            <a:r>
              <a:rPr lang="en-US" sz="2400" dirty="0"/>
              <a:t>and </a:t>
            </a:r>
            <a:r>
              <a:rPr lang="en-US" sz="2400" dirty="0" smtClean="0"/>
              <a:t>antibiotic selection </a:t>
            </a:r>
            <a:r>
              <a:rPr lang="en-US" sz="2400" dirty="0"/>
              <a:t>after culture and sensitivity, </a:t>
            </a:r>
            <a:r>
              <a:rPr lang="en-US" sz="2400" dirty="0" smtClean="0"/>
              <a:t>        yet </a:t>
            </a:r>
            <a:r>
              <a:rPr lang="en-US" sz="2400" dirty="0"/>
              <a:t>its use is limited by its associated pain, and tendency</a:t>
            </a:r>
          </a:p>
          <a:p>
            <a:pPr algn="l"/>
            <a:r>
              <a:rPr lang="es-ES_tradnl" sz="2400" dirty="0" smtClean="0"/>
              <a:t>     for </a:t>
            </a:r>
            <a:r>
              <a:rPr lang="es-ES_tradnl" sz="2400" dirty="0"/>
              <a:t>secondary infection</a:t>
            </a:r>
            <a:r>
              <a:rPr lang="es-ES_tradnl" sz="2400" dirty="0" smtClean="0"/>
              <a:t>.</a:t>
            </a:r>
          </a:p>
          <a:p>
            <a:pPr algn="l"/>
            <a:r>
              <a:rPr lang="en-US" sz="2800" b="1" dirty="0"/>
              <a:t>6. Testing for HIV and STDs: </a:t>
            </a:r>
            <a:endParaRPr lang="en-US" sz="2800" b="1" dirty="0" smtClean="0"/>
          </a:p>
          <a:p>
            <a:pPr algn="l"/>
            <a:r>
              <a:rPr lang="en-US" sz="2400" dirty="0" smtClean="0"/>
              <a:t>should </a:t>
            </a:r>
            <a:r>
              <a:rPr lang="en-US" sz="2400" dirty="0"/>
              <a:t>be offered to all </a:t>
            </a:r>
            <a:r>
              <a:rPr lang="en-US" sz="2400" dirty="0" smtClean="0"/>
              <a:t>women diagnosed </a:t>
            </a:r>
            <a:r>
              <a:rPr lang="en-US" sz="2400" dirty="0"/>
              <a:t>as PlD.</a:t>
            </a:r>
            <a:endParaRPr lang="ar-SA" sz="2400" dirty="0"/>
          </a:p>
          <a:p>
            <a:pPr algn="l"/>
            <a:endParaRPr lang="es-ES_tradn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مستطيل 1"/>
          <p:cNvSpPr/>
          <p:nvPr/>
        </p:nvSpPr>
        <p:spPr>
          <a:xfrm>
            <a:off x="599089" y="2129557"/>
            <a:ext cx="7914290" cy="30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Differential </a:t>
            </a:r>
            <a:r>
              <a:rPr lang="es-ES_tradnl" sz="3200" b="1" dirty="0">
                <a:solidFill>
                  <a:schemeClr val="tx2"/>
                </a:solidFill>
              </a:rPr>
              <a:t>diagonsis </a:t>
            </a:r>
            <a:r>
              <a:rPr lang="es-ES_tradnl" sz="3200" b="1" dirty="0" smtClean="0">
                <a:solidFill>
                  <a:schemeClr val="tx2"/>
                </a:solidFill>
              </a:rPr>
              <a:t>for </a:t>
            </a:r>
            <a:r>
              <a:rPr lang="es-ES_tradnl" sz="3200" b="1" dirty="0">
                <a:solidFill>
                  <a:schemeClr val="tx2"/>
                </a:solidFill>
              </a:rPr>
              <a:t>PID</a:t>
            </a:r>
          </a:p>
          <a:p>
            <a:pPr algn="l" rtl="0"/>
            <a:r>
              <a:rPr lang="es-ES_tradnl" sz="2800" dirty="0" smtClean="0"/>
              <a:t>1</a:t>
            </a:r>
            <a:r>
              <a:rPr lang="es-ES_tradnl" sz="2800" dirty="0"/>
              <a:t>. Ectopic pregnancv</a:t>
            </a:r>
          </a:p>
          <a:p>
            <a:pPr algn="l" rtl="0"/>
            <a:r>
              <a:rPr lang="es-ES_tradnl" sz="2800" dirty="0"/>
              <a:t>2. Torsion or ruptured ovarian cyst</a:t>
            </a:r>
          </a:p>
          <a:p>
            <a:pPr algn="l" rtl="0"/>
            <a:r>
              <a:rPr lang="es-ES_tradnl" sz="2800" dirty="0"/>
              <a:t>3. Degenerating fibroids</a:t>
            </a:r>
          </a:p>
          <a:p>
            <a:pPr algn="l" rtl="0"/>
            <a:r>
              <a:rPr lang="es-ES_tradnl" sz="2800" dirty="0"/>
              <a:t>4. Endometriosis and ovarian endometriomas.</a:t>
            </a:r>
          </a:p>
          <a:p>
            <a:pPr algn="l" rtl="0"/>
            <a:r>
              <a:rPr lang="es-ES_tradnl" sz="2800" dirty="0"/>
              <a:t>5. Inflammatory bowel disease; as </a:t>
            </a:r>
            <a:r>
              <a:rPr lang="es-ES_tradnl" sz="2800" dirty="0" smtClean="0"/>
              <a:t>appendicitis</a:t>
            </a:r>
          </a:p>
          <a:p>
            <a:pPr algn="l" rtl="0"/>
            <a:r>
              <a:rPr lang="es-ES_tradnl" sz="2800" dirty="0"/>
              <a:t> </a:t>
            </a:r>
            <a:r>
              <a:rPr lang="es-ES_tradnl" sz="2800" dirty="0" smtClean="0"/>
              <a:t>   and </a:t>
            </a:r>
            <a:r>
              <a:rPr lang="es-ES_tradnl" sz="2800" dirty="0"/>
              <a:t>diverticulitis</a:t>
            </a:r>
            <a:endParaRPr lang="ar-S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14" y="2767253"/>
            <a:ext cx="3277369" cy="31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20" name="مستطيل 1"/>
          <p:cNvSpPr/>
          <p:nvPr/>
        </p:nvSpPr>
        <p:spPr>
          <a:xfrm>
            <a:off x="126124" y="2046476"/>
            <a:ext cx="8450317" cy="23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rgbClr val="073E87"/>
                </a:solidFill>
              </a:rPr>
              <a:t>Complication of PID</a:t>
            </a:r>
          </a:p>
          <a:p>
            <a:pPr algn="l" rtl="0"/>
            <a:r>
              <a:rPr lang="es-ES_tradnl" sz="3200" b="1" dirty="0">
                <a:solidFill>
                  <a:srgbClr val="073E87"/>
                </a:solidFill>
              </a:rPr>
              <a:t> </a:t>
            </a:r>
            <a:r>
              <a:rPr lang="es-ES_tradnl" sz="3200" b="1" dirty="0" smtClean="0">
                <a:solidFill>
                  <a:srgbClr val="073E87"/>
                </a:solidFill>
              </a:rPr>
              <a:t>    </a:t>
            </a:r>
            <a:r>
              <a:rPr lang="en-US" sz="2800" dirty="0">
                <a:solidFill>
                  <a:prstClr val="black"/>
                </a:solidFill>
              </a:rPr>
              <a:t>1. Tubal obstruction and </a:t>
            </a:r>
            <a:r>
              <a:rPr lang="en-US" sz="2800" dirty="0" smtClean="0">
                <a:solidFill>
                  <a:prstClr val="black"/>
                </a:solidFill>
              </a:rPr>
              <a:t>infertility</a:t>
            </a:r>
          </a:p>
          <a:p>
            <a:pPr algn="l" rtl="0"/>
            <a:r>
              <a:rPr lang="en-US" sz="2800" b="1" dirty="0">
                <a:solidFill>
                  <a:srgbClr val="073E87"/>
                </a:solidFill>
              </a:rPr>
              <a:t> </a:t>
            </a:r>
            <a:r>
              <a:rPr lang="en-US" sz="2800" b="1" dirty="0" smtClean="0">
                <a:solidFill>
                  <a:srgbClr val="073E87"/>
                </a:solidFill>
              </a:rPr>
              <a:t>    </a:t>
            </a:r>
            <a:r>
              <a:rPr lang="es-ES_tradnl" sz="2800" dirty="0">
                <a:solidFill>
                  <a:prstClr val="black"/>
                </a:solidFill>
              </a:rPr>
              <a:t>2. Ectopic </a:t>
            </a:r>
            <a:r>
              <a:rPr lang="es-ES_tradnl" sz="2800" dirty="0" smtClean="0">
                <a:solidFill>
                  <a:prstClr val="black"/>
                </a:solidFill>
              </a:rPr>
              <a:t>pregnancy</a:t>
            </a:r>
          </a:p>
          <a:p>
            <a:pPr algn="l" rtl="0"/>
            <a:r>
              <a:rPr lang="es-ES_tradnl" sz="2800" b="1" dirty="0">
                <a:solidFill>
                  <a:srgbClr val="073E87"/>
                </a:solidFill>
              </a:rPr>
              <a:t> </a:t>
            </a:r>
            <a:r>
              <a:rPr lang="es-ES_tradnl" sz="2800" b="1" dirty="0" smtClean="0">
                <a:solidFill>
                  <a:srgbClr val="073E87"/>
                </a:solidFill>
              </a:rPr>
              <a:t>    </a:t>
            </a:r>
            <a:r>
              <a:rPr lang="es-ES_tradnl" sz="2800" dirty="0">
                <a:solidFill>
                  <a:prstClr val="black"/>
                </a:solidFill>
              </a:rPr>
              <a:t>3. Chronic pelvic </a:t>
            </a:r>
            <a:r>
              <a:rPr lang="es-ES_tradnl" sz="2800" dirty="0" smtClean="0">
                <a:solidFill>
                  <a:prstClr val="black"/>
                </a:solidFill>
              </a:rPr>
              <a:t>pain</a:t>
            </a:r>
          </a:p>
          <a:p>
            <a:pPr algn="l" rtl="0"/>
            <a:r>
              <a:rPr lang="es-ES_tradnl" sz="2800" b="1" dirty="0">
                <a:solidFill>
                  <a:srgbClr val="073E87"/>
                </a:solidFill>
              </a:rPr>
              <a:t> </a:t>
            </a:r>
            <a:r>
              <a:rPr lang="es-ES_tradnl" sz="2800" b="1" dirty="0" smtClean="0">
                <a:solidFill>
                  <a:srgbClr val="073E87"/>
                </a:solidFill>
              </a:rPr>
              <a:t>    </a:t>
            </a:r>
            <a:r>
              <a:rPr lang="es-ES_tradnl" sz="2800" dirty="0">
                <a:solidFill>
                  <a:prstClr val="black"/>
                </a:solidFill>
              </a:rPr>
              <a:t>4. Mortality</a:t>
            </a:r>
            <a:endParaRPr lang="ar-SA" sz="2800" b="1" dirty="0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مستطيل 1"/>
          <p:cNvSpPr/>
          <p:nvPr/>
        </p:nvSpPr>
        <p:spPr>
          <a:xfrm>
            <a:off x="709448" y="2031199"/>
            <a:ext cx="7677807" cy="202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s-ES_tradnl" sz="3200" b="1" dirty="0">
                <a:solidFill>
                  <a:schemeClr val="tx2"/>
                </a:solidFill>
              </a:rPr>
              <a:t>Treatment of acute PID </a:t>
            </a:r>
          </a:p>
          <a:p>
            <a:pPr marL="0" lvl="6" indent="-285750" algn="l" rtl="0">
              <a:buFont typeface="Arial" pitchFamily="34" charset="0"/>
              <a:buChar char="•"/>
            </a:pPr>
            <a:r>
              <a:rPr lang="es-ES_tradnl" sz="3200" b="1" dirty="0" smtClean="0"/>
              <a:t>Rest </a:t>
            </a:r>
            <a:r>
              <a:rPr lang="es-ES_tradnl" sz="3200" b="1" dirty="0"/>
              <a:t>in </a:t>
            </a:r>
            <a:r>
              <a:rPr lang="es-ES_tradnl" sz="3200" b="1" dirty="0" smtClean="0"/>
              <a:t>bed</a:t>
            </a:r>
            <a:endParaRPr lang="en-US" sz="3200" b="1" dirty="0" smtClean="0"/>
          </a:p>
          <a:p>
            <a:pPr indent="-285750" algn="l" rtl="0">
              <a:buFont typeface="Arial" pitchFamily="34" charset="0"/>
              <a:buChar char="•"/>
            </a:pPr>
            <a:r>
              <a:rPr lang="en-US" sz="3200" b="1" dirty="0" smtClean="0"/>
              <a:t>Analgesics </a:t>
            </a:r>
            <a:r>
              <a:rPr lang="en-US" sz="3200" b="1" dirty="0"/>
              <a:t>and </a:t>
            </a:r>
            <a:r>
              <a:rPr lang="en-US" sz="3200" b="1" dirty="0" smtClean="0"/>
              <a:t>antipyretics </a:t>
            </a:r>
          </a:p>
          <a:p>
            <a:pPr indent="-285750" algn="l" rtl="0">
              <a:buFont typeface="Arial" pitchFamily="34" charset="0"/>
              <a:buChar char="•"/>
            </a:pPr>
            <a:r>
              <a:rPr lang="es-ES_tradnl" sz="3200" b="1" dirty="0" smtClean="0"/>
              <a:t>Antibiotic </a:t>
            </a:r>
            <a:r>
              <a:rPr lang="es-ES_tradnl" sz="3200" b="1" dirty="0"/>
              <a:t>treatment</a:t>
            </a:r>
            <a:endParaRPr lang="ar-SA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مستطيل 1"/>
          <p:cNvSpPr/>
          <p:nvPr/>
        </p:nvSpPr>
        <p:spPr>
          <a:xfrm>
            <a:off x="514891" y="1396405"/>
            <a:ext cx="81246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</a:rPr>
              <a:t>Treatment of Tubo-Ovarian Abscess (TOA</a:t>
            </a:r>
            <a:r>
              <a:rPr lang="en-US" sz="3200" b="1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es-ES_tradnl" sz="2800" b="1" dirty="0"/>
              <a:t>A. Medical:</a:t>
            </a:r>
          </a:p>
          <a:p>
            <a:pPr algn="l"/>
            <a:r>
              <a:rPr lang="es-ES_tradnl" sz="2400" dirty="0" smtClean="0"/>
              <a:t> - Clindamycin </a:t>
            </a:r>
            <a:r>
              <a:rPr lang="es-ES_tradnl" sz="2400" dirty="0"/>
              <a:t>900mg lV/8 hours + Metronidazole 500 mg </a:t>
            </a:r>
            <a:r>
              <a:rPr lang="es-ES_tradnl" sz="2400" dirty="0" smtClean="0"/>
              <a:t>lV/8 </a:t>
            </a:r>
          </a:p>
          <a:p>
            <a:pPr algn="l"/>
            <a:r>
              <a:rPr lang="es-ES_tradnl" sz="2400" dirty="0" smtClean="0"/>
              <a:t>   hours </a:t>
            </a:r>
            <a:r>
              <a:rPr lang="es-ES_tradnl" sz="2400" dirty="0"/>
              <a:t>+ Doxycycline </a:t>
            </a:r>
            <a:r>
              <a:rPr lang="es-ES_tradnl" sz="2400" dirty="0" smtClean="0"/>
              <a:t>100mg </a:t>
            </a:r>
            <a:r>
              <a:rPr lang="en-US" sz="2400" dirty="0" smtClean="0"/>
              <a:t>orally/12 </a:t>
            </a:r>
            <a:r>
              <a:rPr lang="en-US" sz="2400" dirty="0"/>
              <a:t>hours (triple </a:t>
            </a:r>
            <a:r>
              <a:rPr lang="en-US" sz="2400" dirty="0" smtClean="0"/>
              <a:t>therapy).</a:t>
            </a:r>
            <a:endParaRPr lang="en-US" sz="2400" dirty="0"/>
          </a:p>
          <a:p>
            <a:pPr algn="l"/>
            <a:r>
              <a:rPr lang="en-US" sz="2800" b="1" dirty="0"/>
              <a:t>B. Surgical:</a:t>
            </a:r>
            <a:r>
              <a:rPr lang="en-US" sz="2400" b="1" dirty="0"/>
              <a:t> </a:t>
            </a:r>
            <a:r>
              <a:rPr lang="en-US" sz="2400" dirty="0"/>
              <a:t>Considered in severe cases whenever </a:t>
            </a:r>
            <a:r>
              <a:rPr lang="en-US" sz="2400" dirty="0" smtClean="0"/>
              <a:t>the</a:t>
            </a:r>
          </a:p>
          <a:p>
            <a:pPr algn="l"/>
            <a:r>
              <a:rPr lang="en-US" sz="2400" dirty="0" smtClean="0"/>
              <a:t>       patient's condition worsens or does not improve within </a:t>
            </a:r>
          </a:p>
          <a:p>
            <a:pPr algn="l"/>
            <a:r>
              <a:rPr lang="en-US" sz="2400" dirty="0" smtClean="0"/>
              <a:t>       72 hours of treatment, or whenever diagnosis is not</a:t>
            </a:r>
          </a:p>
          <a:p>
            <a:pPr algn="l"/>
            <a:r>
              <a:rPr lang="en-US" sz="2400" dirty="0" smtClean="0"/>
              <a:t>      definitive.</a:t>
            </a:r>
          </a:p>
          <a:p>
            <a:pPr algn="l"/>
            <a:r>
              <a:rPr lang="es-ES_tradnl" sz="2800" b="1" dirty="0" smtClean="0"/>
              <a:t>- Laparoscopy: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Diagnostic loporoscopy confirms diagnosis whenever in doubt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Operotive </a:t>
            </a:r>
            <a:r>
              <a:rPr lang="en-US" sz="2400" dirty="0"/>
              <a:t>laporoscopy may assist drainage or </a:t>
            </a:r>
            <a:r>
              <a:rPr lang="en-US" sz="2400" dirty="0" smtClean="0"/>
              <a:t>for   performing </a:t>
            </a:r>
            <a:r>
              <a:rPr lang="en-US" sz="2400" dirty="0"/>
              <a:t>unilateral salpingooophorectomy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مستطيل 1"/>
          <p:cNvSpPr/>
          <p:nvPr/>
        </p:nvSpPr>
        <p:spPr>
          <a:xfrm>
            <a:off x="409902" y="944884"/>
            <a:ext cx="7898526" cy="170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b="1" dirty="0" smtClean="0"/>
              <a:t>- Laparotomy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perform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drainage, or salpingo-oophorectomy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 algn="l" rtl="0"/>
            <a:r>
              <a:rPr lang="en-US" sz="2800" b="1" dirty="0" smtClean="0"/>
              <a:t>- Vaginal drainage :</a:t>
            </a:r>
          </a:p>
          <a:p>
            <a:pPr marL="571500" lvl="0" indent="-571500" algn="l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rarely </a:t>
            </a:r>
            <a:r>
              <a:rPr lang="en-US" sz="2400" dirty="0">
                <a:solidFill>
                  <a:prstClr val="black"/>
                </a:solidFill>
              </a:rPr>
              <a:t>done is selected cases of localized TOA.</a:t>
            </a:r>
            <a:endParaRPr lang="ar-SA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2790497"/>
            <a:ext cx="7835463" cy="398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مستطيل 1"/>
          <p:cNvSpPr/>
          <p:nvPr/>
        </p:nvSpPr>
        <p:spPr>
          <a:xfrm>
            <a:off x="567559" y="1659285"/>
            <a:ext cx="7851227" cy="468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b="1" i="1" dirty="0">
                <a:solidFill>
                  <a:srgbClr val="000000"/>
                </a:solidFill>
              </a:rPr>
              <a:t>B- Chronic PID:- </a:t>
            </a:r>
            <a:r>
              <a:rPr lang="en-US" sz="2400" dirty="0">
                <a:solidFill>
                  <a:prstClr val="black"/>
                </a:solidFill>
              </a:rPr>
              <a:t>chronic pelvic </a:t>
            </a:r>
            <a:r>
              <a:rPr lang="en-US" sz="2400" dirty="0" smtClean="0">
                <a:solidFill>
                  <a:prstClr val="black"/>
                </a:solidFill>
              </a:rPr>
              <a:t>infection that </a:t>
            </a:r>
            <a:r>
              <a:rPr lang="en-US" sz="2400" dirty="0">
                <a:solidFill>
                  <a:prstClr val="black"/>
                </a:solidFill>
              </a:rPr>
              <a:t>can follow an </a:t>
            </a:r>
            <a:r>
              <a:rPr lang="en-US" sz="2400" dirty="0" smtClean="0">
                <a:solidFill>
                  <a:prstClr val="black"/>
                </a:solidFill>
              </a:rPr>
              <a:t>acute episode </a:t>
            </a:r>
            <a:r>
              <a:rPr lang="en-US" sz="2400" dirty="0">
                <a:solidFill>
                  <a:prstClr val="black"/>
                </a:solidFill>
              </a:rPr>
              <a:t>of PlD, or may occur as asequel to an inflammatory </a:t>
            </a:r>
            <a:r>
              <a:rPr lang="en-US" sz="2400" dirty="0" smtClean="0">
                <a:solidFill>
                  <a:prstClr val="black"/>
                </a:solidFill>
              </a:rPr>
              <a:t>pelvic </a:t>
            </a:r>
            <a:r>
              <a:rPr lang="es-ES_tradnl" sz="2400" dirty="0" smtClean="0">
                <a:solidFill>
                  <a:prstClr val="black"/>
                </a:solidFill>
              </a:rPr>
              <a:t>lesion </a:t>
            </a:r>
            <a:r>
              <a:rPr lang="es-ES_tradnl" sz="2400" dirty="0">
                <a:solidFill>
                  <a:prstClr val="black"/>
                </a:solidFill>
              </a:rPr>
              <a:t>or genital </a:t>
            </a:r>
            <a:r>
              <a:rPr lang="es-ES_tradnl" sz="2400" dirty="0" smtClean="0">
                <a:solidFill>
                  <a:prstClr val="black"/>
                </a:solidFill>
              </a:rPr>
              <a:t>T.B.</a:t>
            </a:r>
          </a:p>
          <a:p>
            <a:pPr marL="457200" lvl="6" indent="-457200" algn="l" rtl="0">
              <a:buFont typeface="Wingdings" pitchFamily="2" charset="2"/>
              <a:buChar char="v"/>
            </a:pPr>
            <a:endParaRPr lang="es-ES_tradnl" sz="3200" b="1" dirty="0" smtClean="0">
              <a:solidFill>
                <a:schemeClr val="tx2"/>
              </a:solidFill>
            </a:endParaRPr>
          </a:p>
          <a:p>
            <a:pPr marL="457200" lvl="6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Aetiology</a:t>
            </a:r>
          </a:p>
          <a:p>
            <a:pPr algn="l" rtl="0"/>
            <a:r>
              <a:rPr lang="es-ES_tradnl" sz="3200" b="1" dirty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/>
              <a:t>1</a:t>
            </a:r>
            <a:r>
              <a:rPr lang="en-US" sz="2400" b="1" dirty="0"/>
              <a:t>. </a:t>
            </a:r>
            <a:r>
              <a:rPr lang="en-US" sz="2400" b="1" dirty="0" smtClean="0"/>
              <a:t>complication  </a:t>
            </a:r>
            <a:r>
              <a:rPr lang="en-US" sz="2400" b="1" dirty="0"/>
              <a:t>of acute</a:t>
            </a:r>
            <a:r>
              <a:rPr lang="en-US" sz="2800" b="1" dirty="0"/>
              <a:t> </a:t>
            </a:r>
            <a:r>
              <a:rPr lang="en-US" sz="2400" b="1" dirty="0"/>
              <a:t>PID </a:t>
            </a:r>
            <a:r>
              <a:rPr lang="en-US" sz="2400" dirty="0"/>
              <a:t>(inadequate treatment </a:t>
            </a:r>
            <a:r>
              <a:rPr lang="en-US" sz="2400" dirty="0" smtClean="0"/>
              <a:t>or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    </a:t>
            </a:r>
            <a:r>
              <a:rPr lang="en-US" sz="2400" dirty="0" smtClean="0"/>
              <a:t>neglected</a:t>
            </a:r>
            <a:r>
              <a:rPr lang="en-US" sz="2800" dirty="0" smtClean="0"/>
              <a:t> </a:t>
            </a:r>
            <a:r>
              <a:rPr lang="en-US" sz="2400" dirty="0"/>
              <a:t>cases)</a:t>
            </a:r>
          </a:p>
          <a:p>
            <a:pPr algn="l" rtl="0"/>
            <a:r>
              <a:rPr lang="en-US" sz="2400" b="1" dirty="0" smtClean="0"/>
              <a:t>     2</a:t>
            </a:r>
            <a:r>
              <a:rPr lang="en-US" sz="2400" b="1" dirty="0"/>
              <a:t>. TB starts as</a:t>
            </a:r>
            <a:r>
              <a:rPr lang="en-US" sz="2000" b="1" dirty="0"/>
              <a:t> </a:t>
            </a:r>
            <a:r>
              <a:rPr lang="en-US" sz="2400" b="1" dirty="0"/>
              <a:t>chronic</a:t>
            </a:r>
            <a:r>
              <a:rPr lang="en-US" sz="2800" b="1" dirty="0"/>
              <a:t> </a:t>
            </a:r>
            <a:r>
              <a:rPr lang="en-US" sz="2400" b="1" dirty="0"/>
              <a:t>disease </a:t>
            </a:r>
            <a:r>
              <a:rPr lang="en-US" sz="2400" dirty="0"/>
              <a:t>(however it</a:t>
            </a:r>
            <a:r>
              <a:rPr lang="en-US" sz="3600" dirty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better to</a:t>
            </a:r>
          </a:p>
          <a:p>
            <a:pPr algn="l" rtl="0"/>
            <a:r>
              <a:rPr lang="en-US" sz="2400" dirty="0" smtClean="0"/>
              <a:t>            be </a:t>
            </a:r>
            <a:r>
              <a:rPr lang="en-US" sz="2400" dirty="0"/>
              <a:t>a separate entity).</a:t>
            </a:r>
            <a:endParaRPr lang="ar-YE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5"/>
          <a:stretch/>
        </p:blipFill>
        <p:spPr bwMode="auto">
          <a:xfrm>
            <a:off x="0" y="3342291"/>
            <a:ext cx="3754496" cy="31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25" name="مستطيل 1"/>
          <p:cNvSpPr/>
          <p:nvPr/>
        </p:nvSpPr>
        <p:spPr>
          <a:xfrm>
            <a:off x="662152" y="1160061"/>
            <a:ext cx="80877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</a:rPr>
              <a:t>pathology</a:t>
            </a:r>
          </a:p>
          <a:p>
            <a:pPr marL="457200" indent="-457200" algn="l" rtl="0">
              <a:buAutoNum type="arabicPeriod"/>
            </a:pPr>
            <a:r>
              <a:rPr lang="en-US" sz="2400" b="1" dirty="0" smtClean="0"/>
              <a:t>Hydrosalpinx</a:t>
            </a:r>
            <a:r>
              <a:rPr lang="en-US" sz="2400" b="1" dirty="0"/>
              <a:t>:</a:t>
            </a:r>
            <a:r>
              <a:rPr lang="en-US" sz="2400" dirty="0"/>
              <a:t> sequelae of acute catarrhal </a:t>
            </a:r>
            <a:r>
              <a:rPr lang="en-US" sz="2400" dirty="0" smtClean="0"/>
              <a:t> salpingitis.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The tube </a:t>
            </a:r>
            <a:r>
              <a:rPr lang="en-US" sz="2400" dirty="0"/>
              <a:t>is retort </a:t>
            </a:r>
            <a:r>
              <a:rPr lang="en-US" sz="2400" dirty="0" smtClean="0"/>
              <a:t>shaped,thin walled,transparent, containing serous fluid, with no or minimal surrounding </a:t>
            </a:r>
            <a:r>
              <a:rPr lang="en-US" sz="2400" dirty="0"/>
              <a:t>adhesions.</a:t>
            </a:r>
          </a:p>
          <a:p>
            <a:pPr algn="l" rtl="0"/>
            <a:endParaRPr lang="ar-S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8" y="3466894"/>
            <a:ext cx="4950371" cy="339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مربع نص 1048646"/>
          <p:cNvSpPr txBox="1"/>
          <p:nvPr/>
        </p:nvSpPr>
        <p:spPr>
          <a:xfrm>
            <a:off x="236483" y="1581325"/>
            <a:ext cx="8749862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                     </a:t>
            </a:r>
            <a:r>
              <a:rPr lang="ar-YE" sz="2800" b="1" dirty="0" smtClean="0">
                <a:solidFill>
                  <a:schemeClr val="bg2">
                    <a:lumMod val="50000"/>
                  </a:schemeClr>
                </a:solidFill>
              </a:rPr>
              <a:t>Pelvic </a:t>
            </a:r>
            <a:r>
              <a:rPr lang="ar-YE" sz="2800" b="1" dirty="0">
                <a:solidFill>
                  <a:schemeClr val="bg2">
                    <a:lumMod val="50000"/>
                  </a:schemeClr>
                </a:solidFill>
              </a:rPr>
              <a:t>inflammatory disease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 (PID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0000"/>
                </a:solidFill>
              </a:rPr>
              <a:t>       </a:t>
            </a:r>
            <a:r>
              <a:rPr lang="en-US" sz="2800" b="1" dirty="0">
                <a:solidFill>
                  <a:srgbClr val="000000"/>
                </a:solidFill>
              </a:rPr>
              <a:t>I</a:t>
            </a:r>
            <a:r>
              <a:rPr lang="en-US" sz="2800" b="1" dirty="0" smtClean="0">
                <a:solidFill>
                  <a:srgbClr val="000000"/>
                </a:solidFill>
              </a:rPr>
              <a:t>t </a:t>
            </a:r>
            <a:r>
              <a:rPr lang="ar-YE" sz="2800" b="1" dirty="0" smtClean="0">
                <a:solidFill>
                  <a:srgbClr val="000000"/>
                </a:solidFill>
              </a:rPr>
              <a:t>is </a:t>
            </a:r>
            <a:r>
              <a:rPr lang="ar-YE" sz="2800" b="1" dirty="0">
                <a:solidFill>
                  <a:srgbClr val="000000"/>
                </a:solidFill>
              </a:rPr>
              <a:t>an infection of the upper reproductive tract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000000"/>
                </a:solidFill>
              </a:rPr>
              <a:t>       </a:t>
            </a:r>
            <a:r>
              <a:rPr lang="ar-YE" sz="2800" b="1" dirty="0" smtClean="0">
                <a:solidFill>
                  <a:srgbClr val="000000"/>
                </a:solidFill>
              </a:rPr>
              <a:t>organs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r>
              <a:rPr lang="ar-YE" sz="2800" dirty="0">
                <a:solidFill>
                  <a:srgbClr val="000000"/>
                </a:solidFill>
              </a:rPr>
              <a:t>
</a:t>
            </a:r>
            <a:r>
              <a:rPr lang="en-US" sz="2800" dirty="0" smtClean="0">
                <a:solidFill>
                  <a:srgbClr val="000000"/>
                </a:solidFill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ar-YE" sz="2400" dirty="0" smtClean="0">
                <a:solidFill>
                  <a:srgbClr val="000000"/>
                </a:solidFill>
              </a:rPr>
              <a:t>PID </a:t>
            </a:r>
            <a:r>
              <a:rPr lang="ar-YE" sz="2400" dirty="0">
                <a:solidFill>
                  <a:srgbClr val="000000"/>
                </a:solidFill>
              </a:rPr>
              <a:t>is commonly used to </a:t>
            </a:r>
            <a:r>
              <a:rPr lang="ar-YE" sz="2400" dirty="0" smtClean="0">
                <a:solidFill>
                  <a:srgbClr val="000000"/>
                </a:solidFill>
              </a:rPr>
              <a:t>describ</a:t>
            </a:r>
            <a:r>
              <a:rPr lang="en-US" sz="2400" dirty="0" smtClean="0">
                <a:solidFill>
                  <a:srgbClr val="000000"/>
                </a:solidFill>
              </a:rPr>
              <a:t>e </a:t>
            </a:r>
            <a:r>
              <a:rPr lang="ar-YE" sz="2400" dirty="0" smtClean="0">
                <a:solidFill>
                  <a:srgbClr val="000000"/>
                </a:solidFill>
              </a:rPr>
              <a:t>acut</a:t>
            </a:r>
            <a:r>
              <a:rPr lang="en-US" sz="2400" dirty="0" smtClean="0">
                <a:solidFill>
                  <a:srgbClr val="000000"/>
                </a:solidFill>
              </a:rPr>
              <a:t>e </a:t>
            </a:r>
            <a:r>
              <a:rPr lang="ar-YE" sz="2400" b="1" dirty="0" smtClean="0">
                <a:solidFill>
                  <a:srgbClr val="000000"/>
                </a:solidFill>
              </a:rPr>
              <a:t>salpingitis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ar-YE" sz="2400" dirty="0" smtClean="0">
                <a:solidFill>
                  <a:srgbClr val="000000"/>
                </a:solidFill>
              </a:rPr>
              <a:t> oophoriti</a:t>
            </a:r>
            <a:r>
              <a:rPr lang="en-US" sz="2400" dirty="0" smtClean="0">
                <a:solidFill>
                  <a:srgbClr val="000000"/>
                </a:solidFill>
              </a:rPr>
              <a:t>s</a:t>
            </a:r>
            <a:endParaRPr lang="en-US" sz="2400" dirty="0">
              <a:solidFill>
                <a:srgbClr val="000000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000000"/>
                </a:solidFill>
              </a:rPr>
              <a:t>        peritonitis and rarely endmteraitis due to regular mounthly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shedding in childbearing period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- </a:t>
            </a:r>
            <a:r>
              <a:rPr lang="ar-YE" sz="2400" dirty="0">
                <a:solidFill>
                  <a:srgbClr val="000000"/>
                </a:solidFill>
              </a:rPr>
              <a:t>The fallopian tube is the most common  organ </a:t>
            </a:r>
            <a:endParaRPr lang="en-US" sz="2400" dirty="0">
              <a:solidFill>
                <a:srgbClr val="000000"/>
              </a:solidFill>
            </a:endParaRPr>
          </a:p>
          <a:p>
            <a:pPr algn="l" rtl="0"/>
            <a:r>
              <a:rPr lang="en-US" sz="2400" dirty="0">
                <a:solidFill>
                  <a:srgbClr val="000000"/>
                </a:solidFill>
              </a:rPr>
              <a:t>        </a:t>
            </a:r>
            <a:r>
              <a:rPr lang="ar-YE" sz="2400" dirty="0">
                <a:solidFill>
                  <a:srgbClr val="000000"/>
                </a:solidFill>
              </a:rPr>
              <a:t>affected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000000"/>
                </a:solidFill>
              </a:rPr>
              <a:t>     - </a:t>
            </a:r>
            <a:r>
              <a:rPr lang="ar-YE" sz="2400" dirty="0" smtClean="0">
                <a:solidFill>
                  <a:srgbClr val="000000"/>
                </a:solidFill>
              </a:rPr>
              <a:t>PID </a:t>
            </a:r>
            <a:r>
              <a:rPr lang="ar-YE" sz="2400" dirty="0">
                <a:solidFill>
                  <a:srgbClr val="000000"/>
                </a:solidFill>
              </a:rPr>
              <a:t>is usually caused by </a:t>
            </a:r>
            <a:r>
              <a:rPr lang="ar-YE" sz="2400" dirty="0" smtClean="0">
                <a:solidFill>
                  <a:srgbClr val="000000"/>
                </a:solidFill>
              </a:rPr>
              <a:t>bacterialpathogens ascending from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rtl="0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ar-YE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</a:t>
            </a:r>
            <a:r>
              <a:rPr lang="ar-YE" sz="2400" dirty="0" smtClean="0">
                <a:solidFill>
                  <a:srgbClr val="000000"/>
                </a:solidFill>
              </a:rPr>
              <a:t>the </a:t>
            </a:r>
            <a:r>
              <a:rPr lang="ar-YE" sz="2400" dirty="0">
                <a:solidFill>
                  <a:srgbClr val="000000"/>
                </a:solidFill>
              </a:rPr>
              <a:t>lower to the upper </a:t>
            </a:r>
            <a:r>
              <a:rPr lang="ar-YE" sz="2400" dirty="0" smtClean="0">
                <a:solidFill>
                  <a:srgbClr val="000000"/>
                </a:solidFill>
              </a:rPr>
              <a:t>female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ar-YE" sz="2400" dirty="0" smtClean="0">
                <a:solidFill>
                  <a:srgbClr val="000000"/>
                </a:solidFill>
              </a:rPr>
              <a:t>genital tract.</a:t>
            </a:r>
            <a:r>
              <a:rPr lang="ar-YE" sz="2800" dirty="0" smtClean="0">
                <a:solidFill>
                  <a:srgbClr val="000000"/>
                </a:solidFill>
              </a:rPr>
              <a:t>
</a:t>
            </a:r>
            <a:endParaRPr lang="ar-Y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434" y="109022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2. Pyosalpinx: </a:t>
            </a:r>
            <a:r>
              <a:rPr lang="en-US" sz="2400" dirty="0"/>
              <a:t>sequelae of </a:t>
            </a:r>
            <a:endParaRPr lang="en-US" sz="2400" dirty="0" smtClean="0"/>
          </a:p>
          <a:p>
            <a:pPr algn="l" rtl="0"/>
            <a:r>
              <a:rPr lang="en-US" sz="2400" dirty="0" smtClean="0"/>
              <a:t>acute suppurative salpingitis.</a:t>
            </a:r>
          </a:p>
          <a:p>
            <a:pPr algn="l" rtl="0"/>
            <a:r>
              <a:rPr lang="en-US" sz="2400" dirty="0" smtClean="0"/>
              <a:t>The tube is </a:t>
            </a:r>
            <a:r>
              <a:rPr lang="en-US" sz="2400" dirty="0"/>
              <a:t>thick walled, </a:t>
            </a:r>
            <a:endParaRPr lang="en-US" sz="2400" dirty="0" smtClean="0"/>
          </a:p>
          <a:p>
            <a:pPr algn="l" rtl="0"/>
            <a:r>
              <a:rPr lang="en-US" sz="2400" dirty="0" smtClean="0"/>
              <a:t>containing </a:t>
            </a:r>
            <a:r>
              <a:rPr lang="en-US" sz="2400" dirty="0"/>
              <a:t>pus,and </a:t>
            </a:r>
            <a:r>
              <a:rPr lang="en-US" sz="2400" dirty="0" smtClean="0"/>
              <a:t>surrounded </a:t>
            </a:r>
          </a:p>
          <a:p>
            <a:pPr algn="l" rtl="0"/>
            <a:r>
              <a:rPr lang="en-US" sz="2400" dirty="0" smtClean="0"/>
              <a:t>by dense </a:t>
            </a:r>
            <a:r>
              <a:rPr lang="en-US" sz="2400" dirty="0"/>
              <a:t>adhesions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s-ES_tradnl" sz="2400" b="1" dirty="0" smtClean="0"/>
          </a:p>
          <a:p>
            <a:pPr algn="l" rtl="0"/>
            <a:r>
              <a:rPr lang="es-ES_tradnl" sz="2400" b="1" dirty="0" smtClean="0"/>
              <a:t>3</a:t>
            </a:r>
            <a:r>
              <a:rPr lang="es-ES_tradnl" sz="2400" b="1" dirty="0"/>
              <a:t>. Chronic interstitial salpingitis</a:t>
            </a:r>
            <a:r>
              <a:rPr lang="es-ES_tradnl" sz="2400" dirty="0"/>
              <a:t>.</a:t>
            </a:r>
          </a:p>
          <a:p>
            <a:pPr algn="l" rtl="0"/>
            <a:r>
              <a:rPr lang="es-ES_tradnl" sz="2400" b="1" dirty="0"/>
              <a:t>4. Tubo-ovarian cyst:</a:t>
            </a:r>
            <a:r>
              <a:rPr lang="es-ES_tradnl" sz="2400" dirty="0"/>
              <a:t> communicating between hydrosalpinx</a:t>
            </a:r>
          </a:p>
          <a:p>
            <a:pPr algn="l" rtl="0"/>
            <a:r>
              <a:rPr lang="es-ES_tradnl" sz="2400" dirty="0"/>
              <a:t>    and ovarian cyst</a:t>
            </a:r>
          </a:p>
          <a:p>
            <a:pPr algn="l" rtl="0"/>
            <a:r>
              <a:rPr lang="en-US" sz="2400" b="1" dirty="0"/>
              <a:t>5. Tubo-ovarian abscess:</a:t>
            </a:r>
            <a:r>
              <a:rPr lang="en-US" sz="2400" dirty="0"/>
              <a:t> connecting between pyosalpinx and</a:t>
            </a:r>
          </a:p>
          <a:p>
            <a:pPr algn="l" rtl="0"/>
            <a:r>
              <a:rPr lang="en-US" sz="2400" dirty="0"/>
              <a:t>    ovarian abscess</a:t>
            </a:r>
            <a:endParaRPr lang="ar-S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7" y="233616"/>
            <a:ext cx="4193628" cy="38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مستطيل 1"/>
          <p:cNvSpPr/>
          <p:nvPr/>
        </p:nvSpPr>
        <p:spPr>
          <a:xfrm>
            <a:off x="346842" y="745998"/>
            <a:ext cx="8466082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Clinical pictuer</a:t>
            </a:r>
          </a:p>
          <a:p>
            <a:pPr algn="l"/>
            <a:r>
              <a:rPr lang="es-ES_tradnl" sz="4000" b="1" dirty="0">
                <a:solidFill>
                  <a:schemeClr val="tx2"/>
                </a:solidFill>
              </a:rPr>
              <a:t> </a:t>
            </a:r>
            <a:r>
              <a:rPr lang="es-ES_tradnl" sz="2000" b="1" dirty="0" smtClean="0"/>
              <a:t>A</a:t>
            </a:r>
            <a:r>
              <a:rPr lang="es-ES_tradnl" sz="2000" b="1" dirty="0"/>
              <a:t>. </a:t>
            </a:r>
            <a:r>
              <a:rPr lang="es-ES_tradnl" sz="2400" b="1" dirty="0"/>
              <a:t>Symptoms</a:t>
            </a:r>
          </a:p>
          <a:p>
            <a:pPr algn="l"/>
            <a:r>
              <a:rPr lang="es-ES_tradnl" sz="2400" b="1" dirty="0"/>
              <a:t>-</a:t>
            </a:r>
            <a:r>
              <a:rPr lang="es-ES_tradnl" sz="2400" dirty="0"/>
              <a:t> </a:t>
            </a:r>
            <a:r>
              <a:rPr lang="es-ES_tradnl" sz="2400" dirty="0" smtClean="0"/>
              <a:t> History </a:t>
            </a:r>
            <a:r>
              <a:rPr lang="es-ES_tradnl" sz="2400" dirty="0"/>
              <a:t>of acute PID</a:t>
            </a:r>
          </a:p>
          <a:p>
            <a:pPr algn="l"/>
            <a:r>
              <a:rPr lang="en-US" sz="2400" b="1" dirty="0"/>
              <a:t>- </a:t>
            </a:r>
            <a:r>
              <a:rPr lang="en-US" sz="2400" b="1" dirty="0" smtClean="0"/>
              <a:t> </a:t>
            </a:r>
            <a:r>
              <a:rPr lang="en-US" sz="2400" dirty="0" smtClean="0"/>
              <a:t>Dull </a:t>
            </a:r>
            <a:r>
              <a:rPr lang="en-US" sz="2400" dirty="0"/>
              <a:t>aching lower abdominal pain</a:t>
            </a:r>
          </a:p>
          <a:p>
            <a:pPr algn="l"/>
            <a:r>
              <a:rPr lang="es-ES_tradnl" sz="2400" b="1" dirty="0"/>
              <a:t>- 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Lower </a:t>
            </a:r>
            <a:r>
              <a:rPr lang="es-ES_tradnl" sz="2400" dirty="0"/>
              <a:t>Backache; especially sacral</a:t>
            </a:r>
          </a:p>
          <a:p>
            <a:pPr algn="l"/>
            <a:r>
              <a:rPr lang="en-US" sz="2400" b="1" dirty="0" smtClean="0"/>
              <a:t>- </a:t>
            </a:r>
            <a:r>
              <a:rPr lang="en-US" sz="2400" dirty="0" smtClean="0"/>
              <a:t> Pelvic </a:t>
            </a:r>
            <a:r>
              <a:rPr lang="en-US" sz="2400" dirty="0"/>
              <a:t>congestive symptoms; as vaginal discharge, </a:t>
            </a:r>
            <a:r>
              <a:rPr lang="en-US" sz="2400" dirty="0" smtClean="0"/>
              <a:t>and</a:t>
            </a:r>
          </a:p>
          <a:p>
            <a:pPr algn="l"/>
            <a:r>
              <a:rPr lang="en-US" sz="2400" dirty="0" smtClean="0"/>
              <a:t>   menorrhagia</a:t>
            </a:r>
            <a:endParaRPr lang="en-US" sz="2400" dirty="0"/>
          </a:p>
          <a:p>
            <a:pPr algn="l"/>
            <a:r>
              <a:rPr lang="en-US" sz="2400" b="1" dirty="0" smtClean="0"/>
              <a:t>-</a:t>
            </a:r>
            <a:r>
              <a:rPr lang="en-US" sz="2400" dirty="0" smtClean="0"/>
              <a:t>  Secondary </a:t>
            </a:r>
            <a:r>
              <a:rPr lang="en-US" sz="2400" dirty="0"/>
              <a:t>dysmenorrhoea: due to pelvic congestion </a:t>
            </a:r>
            <a:r>
              <a:rPr lang="en-US" sz="2400" dirty="0" smtClean="0"/>
              <a:t>and/or</a:t>
            </a:r>
          </a:p>
          <a:p>
            <a:pPr algn="l"/>
            <a:r>
              <a:rPr lang="en-US" sz="2400" dirty="0" smtClean="0"/>
              <a:t>   tuba-ovarian </a:t>
            </a:r>
            <a:r>
              <a:rPr lang="en-US" sz="2400" dirty="0"/>
              <a:t>mass</a:t>
            </a:r>
          </a:p>
          <a:p>
            <a:pPr algn="l"/>
            <a:r>
              <a:rPr lang="es-ES_tradnl" sz="2400" b="1" dirty="0"/>
              <a:t>-</a:t>
            </a:r>
            <a:r>
              <a:rPr lang="es-ES_tradnl" sz="2400" dirty="0"/>
              <a:t> </a:t>
            </a:r>
            <a:r>
              <a:rPr lang="es-ES_tradnl" sz="2400" dirty="0" smtClean="0"/>
              <a:t> Chronic </a:t>
            </a:r>
            <a:r>
              <a:rPr lang="es-ES_tradnl" sz="2400" dirty="0"/>
              <a:t>pelvic pain</a:t>
            </a:r>
          </a:p>
          <a:p>
            <a:pPr algn="l"/>
            <a:r>
              <a:rPr lang="en-US" sz="2400" b="1" dirty="0" smtClean="0"/>
              <a:t>-</a:t>
            </a:r>
            <a:r>
              <a:rPr lang="en-US" sz="2400" dirty="0" smtClean="0"/>
              <a:t>  Infertility </a:t>
            </a:r>
            <a:r>
              <a:rPr lang="en-US" sz="2400" dirty="0"/>
              <a:t>(primary or secondary) due to </a:t>
            </a:r>
            <a:r>
              <a:rPr lang="en-US" sz="2400" dirty="0" smtClean="0"/>
              <a:t>tubo-peritoneal</a:t>
            </a:r>
          </a:p>
          <a:p>
            <a:pPr algn="l"/>
            <a:r>
              <a:rPr lang="en-US" sz="2400" dirty="0" smtClean="0"/>
              <a:t>   factor </a:t>
            </a:r>
            <a:r>
              <a:rPr lang="en-US" sz="2400" dirty="0"/>
              <a:t>whether associated </a:t>
            </a:r>
            <a:r>
              <a:rPr lang="en-US" sz="2400" dirty="0" smtClean="0"/>
              <a:t>with </a:t>
            </a:r>
            <a:r>
              <a:rPr lang="es-ES_tradnl" sz="2400" dirty="0" smtClean="0"/>
              <a:t>dense </a:t>
            </a:r>
            <a:r>
              <a:rPr lang="es-ES_tradnl" sz="2400" dirty="0"/>
              <a:t>adhesions or tubal </a:t>
            </a:r>
            <a:endParaRPr lang="es-ES_tradnl" sz="2400" dirty="0" smtClean="0"/>
          </a:p>
          <a:p>
            <a:pPr algn="l"/>
            <a:r>
              <a:rPr lang="es-ES_tradnl" sz="2400" dirty="0" smtClean="0"/>
              <a:t>   occlusion.</a:t>
            </a:r>
          </a:p>
          <a:p>
            <a:pPr algn="l"/>
            <a:r>
              <a:rPr lang="en-US" sz="2400" b="1" dirty="0"/>
              <a:t>B. Signs</a:t>
            </a:r>
            <a:r>
              <a:rPr lang="en-US" sz="2000" b="1" dirty="0"/>
              <a:t>: </a:t>
            </a:r>
            <a:r>
              <a:rPr lang="en-US" sz="2400" dirty="0"/>
              <a:t>Adnexal swelling; usually bilateral, tense cystic</a:t>
            </a:r>
            <a:r>
              <a:rPr lang="en-US" sz="2400" dirty="0" smtClean="0"/>
              <a:t>,</a:t>
            </a:r>
          </a:p>
          <a:p>
            <a:pPr algn="l"/>
            <a:r>
              <a:rPr lang="en-US" sz="2400" dirty="0" smtClean="0"/>
              <a:t>   tender</a:t>
            </a:r>
            <a:r>
              <a:rPr lang="en-US" sz="2400" dirty="0"/>
              <a:t>, fixed, with fixed RVF</a:t>
            </a:r>
            <a:endParaRPr lang="ar-S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مستطيل 1"/>
          <p:cNvSpPr/>
          <p:nvPr/>
        </p:nvSpPr>
        <p:spPr>
          <a:xfrm>
            <a:off x="354502" y="1426891"/>
            <a:ext cx="87823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</a:rPr>
              <a:t>Diagnostic </a:t>
            </a:r>
            <a:r>
              <a:rPr lang="en-US" sz="3200" b="1" dirty="0" smtClean="0">
                <a:solidFill>
                  <a:schemeClr val="tx2"/>
                </a:solidFill>
              </a:rPr>
              <a:t>investigation </a:t>
            </a:r>
            <a:endParaRPr lang="ar-SA" sz="3200" b="1" dirty="0">
              <a:solidFill>
                <a:schemeClr val="tx2"/>
              </a:solidFill>
            </a:endParaRPr>
          </a:p>
          <a:p>
            <a:pPr algn="l"/>
            <a:r>
              <a:rPr lang="ar-SA" sz="2400" b="1" dirty="0" smtClean="0"/>
              <a:t>  </a:t>
            </a:r>
            <a:r>
              <a:rPr lang="en-US" sz="2400" b="1" dirty="0" smtClean="0"/>
              <a:t>     </a:t>
            </a:r>
            <a:r>
              <a:rPr lang="es-ES_tradnl" sz="2400" b="1" dirty="0" smtClean="0"/>
              <a:t>- Pelvic </a:t>
            </a:r>
            <a:r>
              <a:rPr lang="es-ES_tradnl" sz="2400" b="1" dirty="0"/>
              <a:t>ultrasonography (TAS I TVS): </a:t>
            </a:r>
            <a:r>
              <a:rPr lang="es-ES_tradnl" sz="2400" dirty="0"/>
              <a:t>to detect </a:t>
            </a:r>
            <a:r>
              <a:rPr lang="es-ES_tradnl" sz="2400" dirty="0" smtClean="0"/>
              <a:t>adnexal</a:t>
            </a:r>
          </a:p>
          <a:p>
            <a:pPr algn="l"/>
            <a:r>
              <a:rPr lang="es-ES_tradnl" sz="2400" dirty="0" smtClean="0"/>
              <a:t>                </a:t>
            </a:r>
            <a:r>
              <a:rPr lang="ar-SA" sz="2400" dirty="0" smtClean="0"/>
              <a:t> </a:t>
            </a:r>
            <a:r>
              <a:rPr lang="en-US" sz="2400" dirty="0" smtClean="0"/>
              <a:t>       </a:t>
            </a:r>
            <a:r>
              <a:rPr lang="es-ES_tradnl" sz="2400" dirty="0" smtClean="0"/>
              <a:t>masses</a:t>
            </a:r>
            <a:r>
              <a:rPr lang="ar-SA" sz="2400" dirty="0" smtClean="0"/>
              <a:t>   </a:t>
            </a:r>
            <a:endParaRPr lang="es-ES_tradnl" sz="2400" dirty="0"/>
          </a:p>
          <a:p>
            <a:pPr algn="l"/>
            <a:r>
              <a:rPr lang="en-US" sz="2400" b="1" dirty="0" smtClean="0"/>
              <a:t>    - Diagnostic </a:t>
            </a:r>
            <a:r>
              <a:rPr lang="en-US" sz="2400" b="1" dirty="0"/>
              <a:t>Laparoscopy: </a:t>
            </a:r>
            <a:r>
              <a:rPr lang="en-US" sz="2400" dirty="0"/>
              <a:t>to confirm the nature </a:t>
            </a:r>
            <a:r>
              <a:rPr lang="en-US" sz="2400" dirty="0" smtClean="0"/>
              <a:t>of adnexal</a:t>
            </a:r>
          </a:p>
          <a:p>
            <a:pPr algn="l"/>
            <a:r>
              <a:rPr lang="en-US" sz="2400" dirty="0" smtClean="0"/>
              <a:t>       mass  </a:t>
            </a:r>
            <a:endParaRPr lang="en-US" sz="2400" dirty="0"/>
          </a:p>
          <a:p>
            <a:pPr algn="l"/>
            <a:r>
              <a:rPr lang="es-ES_tradnl" sz="2400" b="1" dirty="0" smtClean="0"/>
              <a:t>    - </a:t>
            </a:r>
            <a:r>
              <a:rPr lang="es-ES_tradnl" sz="2400" b="1" dirty="0"/>
              <a:t>For </a:t>
            </a:r>
            <a:r>
              <a:rPr lang="es-ES_tradnl" sz="2400" b="1" dirty="0" smtClean="0"/>
              <a:t>TB  </a:t>
            </a:r>
            <a:endParaRPr lang="es-ES_tradnl" sz="2400" dirty="0"/>
          </a:p>
          <a:p>
            <a:pPr algn="l"/>
            <a:endParaRPr lang="es-ES_tradnl" sz="2400" dirty="0" smtClean="0"/>
          </a:p>
          <a:p>
            <a:pPr marL="457200" lvl="6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Differential diagnosis :</a:t>
            </a:r>
            <a:endParaRPr lang="es-ES_tradnl" sz="3200" b="1" dirty="0">
              <a:solidFill>
                <a:schemeClr val="tx2"/>
              </a:solidFill>
            </a:endParaRPr>
          </a:p>
          <a:p>
            <a:pPr algn="l"/>
            <a:r>
              <a:rPr lang="es-ES_tradnl" sz="2400" dirty="0" smtClean="0"/>
              <a:t>      </a:t>
            </a:r>
            <a:r>
              <a:rPr lang="es-ES_tradnl" sz="2400" b="1" dirty="0"/>
              <a:t>- Pelvic endometriosis, or pelvic malignancy.  </a:t>
            </a:r>
          </a:p>
          <a:p>
            <a:pPr algn="l"/>
            <a:r>
              <a:rPr lang="en-US" sz="2400" b="1" dirty="0"/>
              <a:t>      - Other non gynaecologic causes of chronic pelvic pain</a:t>
            </a:r>
            <a:endParaRPr lang="ar-SA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مستطيل 1"/>
          <p:cNvSpPr/>
          <p:nvPr/>
        </p:nvSpPr>
        <p:spPr>
          <a:xfrm>
            <a:off x="425669" y="1343653"/>
            <a:ext cx="8466083" cy="44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 algn="l" rtl="0">
              <a:buFont typeface="Wingdings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</a:rPr>
              <a:t>Treatment of chronic PID</a:t>
            </a:r>
          </a:p>
          <a:p>
            <a:pPr algn="l"/>
            <a:r>
              <a:rPr lang="en-US" sz="2400" b="1" dirty="0" smtClean="0"/>
              <a:t>- Antibiotics </a:t>
            </a:r>
            <a:r>
              <a:rPr lang="en-US" sz="2400" dirty="0"/>
              <a:t>are used only in acute exacerbations or </a:t>
            </a:r>
            <a:endParaRPr lang="en-US" sz="2400" dirty="0" smtClean="0"/>
          </a:p>
          <a:p>
            <a:pPr algn="l"/>
            <a:r>
              <a:rPr lang="en-US" sz="2400" dirty="0" smtClean="0"/>
              <a:t>      when </a:t>
            </a:r>
            <a:r>
              <a:rPr lang="en-US" sz="2400" dirty="0"/>
              <a:t>bacterial existence is diagnosed.</a:t>
            </a:r>
          </a:p>
          <a:p>
            <a:pPr algn="l"/>
            <a:r>
              <a:rPr lang="en-US" sz="2400" b="1" dirty="0" smtClean="0"/>
              <a:t>- Symptomatic </a:t>
            </a:r>
            <a:r>
              <a:rPr lang="en-US" sz="2400" b="1" dirty="0"/>
              <a:t>treatment </a:t>
            </a:r>
            <a:r>
              <a:rPr lang="en-US" sz="2400" dirty="0"/>
              <a:t>for pain (analgesic), </a:t>
            </a:r>
            <a:r>
              <a:rPr lang="en-US" sz="2400" dirty="0" smtClean="0"/>
              <a:t>inflammation</a:t>
            </a:r>
          </a:p>
          <a:p>
            <a:pPr algn="l"/>
            <a:r>
              <a:rPr lang="en-US" sz="2400" dirty="0" smtClean="0"/>
              <a:t>     (</a:t>
            </a:r>
            <a:r>
              <a:rPr lang="en-US" sz="2400" dirty="0"/>
              <a:t>NSAID) and congestion (anticongestives).</a:t>
            </a:r>
          </a:p>
          <a:p>
            <a:pPr algn="l"/>
            <a:r>
              <a:rPr lang="en-US" sz="2400" b="1" dirty="0" smtClean="0"/>
              <a:t>- Infertile </a:t>
            </a:r>
            <a:r>
              <a:rPr lang="en-US" sz="2400" b="1" dirty="0"/>
              <a:t>patients</a:t>
            </a:r>
            <a:r>
              <a:rPr lang="en-US" sz="2400" dirty="0"/>
              <a:t>; are best advised for lCSl</a:t>
            </a:r>
            <a:r>
              <a:rPr lang="en-US" sz="2400" dirty="0" smtClean="0"/>
              <a:t>/ lVF procedures</a:t>
            </a:r>
          </a:p>
          <a:p>
            <a:pPr algn="l"/>
            <a:r>
              <a:rPr lang="en-US" sz="2400" dirty="0" smtClean="0"/>
              <a:t>     since </a:t>
            </a:r>
            <a:r>
              <a:rPr lang="en-US" sz="2400" dirty="0"/>
              <a:t>tubal surgery (</a:t>
            </a:r>
            <a:r>
              <a:rPr lang="en-US" sz="2400" dirty="0" smtClean="0"/>
              <a:t>salpingolysis or salpingostomy) have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poor prognosis.</a:t>
            </a:r>
          </a:p>
          <a:p>
            <a:pPr algn="l"/>
            <a:r>
              <a:rPr lang="en-US" sz="2400" b="1" dirty="0" smtClean="0"/>
              <a:t>- Elderly </a:t>
            </a:r>
            <a:r>
              <a:rPr lang="en-US" sz="2400" b="1" dirty="0"/>
              <a:t>patients and cases resistant to medical </a:t>
            </a:r>
            <a:r>
              <a:rPr lang="en-US" sz="2400" b="1" dirty="0" smtClean="0"/>
              <a:t>treatment</a:t>
            </a:r>
          </a:p>
          <a:p>
            <a:pPr algn="l"/>
            <a:r>
              <a:rPr lang="en-US" sz="2400" b="1" dirty="0" smtClean="0"/>
              <a:t>     </a:t>
            </a:r>
            <a:r>
              <a:rPr lang="en-US" sz="2400" dirty="0"/>
              <a:t>that have completed their </a:t>
            </a:r>
            <a:r>
              <a:rPr lang="en-US" sz="2400" dirty="0" smtClean="0"/>
              <a:t>family</a:t>
            </a:r>
            <a:r>
              <a:rPr lang="en-US" sz="2400" dirty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benefit from </a:t>
            </a:r>
            <a:r>
              <a:rPr lang="en-US" sz="2400" dirty="0" smtClean="0"/>
              <a:t>surgery</a:t>
            </a:r>
          </a:p>
          <a:p>
            <a:pPr algn="l"/>
            <a:r>
              <a:rPr lang="en-US" sz="2400" dirty="0" smtClean="0"/>
              <a:t>     with </a:t>
            </a:r>
            <a:r>
              <a:rPr lang="en-US" sz="2400" dirty="0"/>
              <a:t>total abdominal hysterectomy and </a:t>
            </a:r>
            <a:r>
              <a:rPr lang="en-US" sz="2400" dirty="0" smtClean="0"/>
              <a:t>bilateral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salpingooophorectomy</a:t>
            </a:r>
            <a:r>
              <a:rPr lang="es-ES_tradnl" sz="2400" dirty="0" smtClean="0"/>
              <a:t>(TAH-BSO</a:t>
            </a:r>
            <a:r>
              <a:rPr lang="es-ES_tradnl" sz="2400" dirty="0"/>
              <a:t>).</a:t>
            </a:r>
            <a:endParaRPr lang="ar-S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2055" y="2885091"/>
            <a:ext cx="72048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ar-SA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3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مربع نص 1048647"/>
          <p:cNvSpPr txBox="1"/>
          <p:nvPr/>
        </p:nvSpPr>
        <p:spPr>
          <a:xfrm>
            <a:off x="283779" y="854925"/>
            <a:ext cx="9144000" cy="58572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Types </a:t>
            </a:r>
            <a:r>
              <a:rPr lang="en-US" sz="2800" b="1" dirty="0">
                <a:solidFill>
                  <a:srgbClr val="C00000"/>
                </a:solidFill>
              </a:rPr>
              <a:t>of </a:t>
            </a:r>
            <a:r>
              <a:rPr lang="en-US" sz="2800" b="1" dirty="0" smtClean="0">
                <a:solidFill>
                  <a:srgbClr val="C00000"/>
                </a:solidFill>
              </a:rPr>
              <a:t>PID</a:t>
            </a:r>
          </a:p>
          <a:p>
            <a:pPr algn="l"/>
            <a:r>
              <a:rPr lang="en-US" sz="2800" b="1" i="1" dirty="0" smtClean="0">
                <a:solidFill>
                  <a:srgbClr val="000000"/>
                </a:solidFill>
              </a:rPr>
              <a:t>A-acute PID :</a:t>
            </a:r>
            <a:r>
              <a:rPr lang="en-US" sz="3200" b="1" i="1" dirty="0" smtClean="0">
                <a:solidFill>
                  <a:srgbClr val="000000"/>
                </a:solidFill>
              </a:rPr>
              <a:t>- </a:t>
            </a:r>
            <a:r>
              <a:rPr lang="en-US" sz="2800" dirty="0"/>
              <a:t>acute infection ascending </a:t>
            </a:r>
            <a:r>
              <a:rPr lang="en-US" sz="2800" dirty="0" smtClean="0"/>
              <a:t>from the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                  cervix</a:t>
            </a:r>
            <a:r>
              <a:rPr lang="en-US" sz="2800" dirty="0"/>
              <a:t>, to the tubes and </a:t>
            </a:r>
            <a:r>
              <a:rPr lang="en-US" sz="2800" dirty="0" smtClean="0"/>
              <a:t>ovaries.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</a:rPr>
              <a:t>Etology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s-ES_tradnl" sz="2800" b="1" dirty="0" smtClean="0"/>
              <a:t>Neisseri</a:t>
            </a:r>
            <a:r>
              <a:rPr lang="en-US" sz="2800" b="1" dirty="0" smtClean="0"/>
              <a:t>a</a:t>
            </a:r>
            <a:r>
              <a:rPr lang="es-ES_tradnl" sz="2800" b="1" dirty="0" smtClean="0"/>
              <a:t> gonorrhea.</a:t>
            </a:r>
            <a:endParaRPr lang="zh-CN" altLang="en-US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s-ES_tradnl" sz="2800" b="1" dirty="0"/>
              <a:t>Chl</a:t>
            </a:r>
            <a:r>
              <a:rPr lang="en-US" sz="2800" b="1" dirty="0"/>
              <a:t>a</a:t>
            </a:r>
            <a:r>
              <a:rPr lang="es-ES_tradnl" sz="2800" b="1" dirty="0"/>
              <a:t>mydi</a:t>
            </a:r>
            <a:r>
              <a:rPr lang="en-US" sz="2800" b="1" dirty="0"/>
              <a:t>a</a:t>
            </a:r>
            <a:r>
              <a:rPr lang="es-ES_tradnl" sz="2800" b="1" dirty="0"/>
              <a:t> </a:t>
            </a:r>
            <a:r>
              <a:rPr lang="es-ES_tradnl" sz="2800" b="1" dirty="0" smtClean="0"/>
              <a:t>trachomatis.</a:t>
            </a:r>
            <a:endParaRPr lang="zh-CN" altLang="en-US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s-ES_tradnl" sz="2800" b="1" dirty="0"/>
              <a:t>Endogenous </a:t>
            </a:r>
            <a:r>
              <a:rPr lang="es-ES_tradnl" sz="2800" b="1" dirty="0" smtClean="0"/>
              <a:t>bacterio;</a:t>
            </a:r>
            <a:r>
              <a:rPr lang="es-ES_tradnl" sz="3200" dirty="0"/>
              <a:t> </a:t>
            </a:r>
            <a:r>
              <a:rPr lang="es-ES_tradnl" sz="2800" dirty="0"/>
              <a:t>which may be</a:t>
            </a:r>
            <a:r>
              <a:rPr lang="es-ES_tradnl" sz="2800" dirty="0" smtClean="0"/>
              <a:t>:</a:t>
            </a:r>
          </a:p>
          <a:p>
            <a:pPr algn="l"/>
            <a:r>
              <a:rPr lang="en-US" sz="3200" dirty="0" smtClean="0"/>
              <a:t>     </a:t>
            </a:r>
            <a:r>
              <a:rPr lang="en-US" sz="2800" b="1" dirty="0" smtClean="0"/>
              <a:t>- </a:t>
            </a:r>
            <a:r>
              <a:rPr lang="es-ES_tradnl" sz="2800" dirty="0" smtClean="0"/>
              <a:t>Aerobic </a:t>
            </a:r>
            <a:r>
              <a:rPr lang="es-ES_tradnl" sz="2800" dirty="0"/>
              <a:t>as E.coli, Streptococcus </a:t>
            </a:r>
            <a:r>
              <a:rPr lang="es-ES_tradnl" sz="2800" dirty="0" smtClean="0"/>
              <a:t>species,bacillus</a:t>
            </a:r>
          </a:p>
          <a:p>
            <a:pPr algn="l"/>
            <a:r>
              <a:rPr lang="es-ES_tradnl" sz="2800" dirty="0"/>
              <a:t> </a:t>
            </a:r>
            <a:r>
              <a:rPr lang="es-ES_tradnl" sz="2800" dirty="0" smtClean="0"/>
              <a:t>       </a:t>
            </a:r>
            <a:r>
              <a:rPr lang="es-ES_tradnl" sz="2800" dirty="0"/>
              <a:t>proteus, and Klebsiella</a:t>
            </a:r>
            <a:r>
              <a:rPr lang="es-ES_tradnl" sz="2800" dirty="0" smtClean="0"/>
              <a:t>.   </a:t>
            </a:r>
            <a:endParaRPr lang="es-ES_tradnl" sz="2800" dirty="0"/>
          </a:p>
          <a:p>
            <a:pPr algn="l"/>
            <a:r>
              <a:rPr lang="pt-BR" sz="2800" dirty="0" smtClean="0"/>
              <a:t>     </a:t>
            </a:r>
            <a:r>
              <a:rPr lang="pt-BR" sz="2800" b="1" dirty="0" smtClean="0"/>
              <a:t>- </a:t>
            </a:r>
            <a:r>
              <a:rPr lang="pt-BR" sz="2800" dirty="0" smtClean="0"/>
              <a:t>Anoerobic </a:t>
            </a:r>
            <a:r>
              <a:rPr lang="pt-BR" sz="2800" dirty="0"/>
              <a:t>as Bacteroides </a:t>
            </a:r>
            <a:r>
              <a:rPr lang="pt-BR" sz="2800" dirty="0" smtClean="0"/>
              <a:t>fragilis, and</a:t>
            </a:r>
          </a:p>
          <a:p>
            <a:pPr algn="l"/>
            <a:r>
              <a:rPr lang="pt-BR" sz="2800" dirty="0"/>
              <a:t> </a:t>
            </a:r>
            <a:r>
              <a:rPr lang="pt-BR" sz="2800" dirty="0" smtClean="0"/>
              <a:t>      Peptostreptococcus.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3200" b="1" i="1" dirty="0">
              <a:solidFill>
                <a:srgbClr val="000000"/>
              </a:solidFill>
            </a:endParaRPr>
          </a:p>
          <a:p>
            <a:pPr algn="l"/>
            <a:endParaRPr lang="en-US" sz="32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مستطيل 1"/>
          <p:cNvSpPr/>
          <p:nvPr/>
        </p:nvSpPr>
        <p:spPr>
          <a:xfrm>
            <a:off x="26359" y="2010398"/>
            <a:ext cx="91176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 smtClean="0">
                <a:solidFill>
                  <a:schemeClr val="tx2"/>
                </a:solidFill>
              </a:rPr>
              <a:t>Routes of infection</a:t>
            </a:r>
          </a:p>
          <a:p>
            <a:pPr algn="l"/>
            <a:r>
              <a:rPr lang="es-ES_tradnl" sz="3200" b="1" dirty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</a:rPr>
              <a:t>   </a:t>
            </a:r>
            <a:r>
              <a:rPr lang="es-ES_tradnl" sz="2400" dirty="0" smtClean="0"/>
              <a:t>1-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dirty="0"/>
              <a:t>Ascending infection from </a:t>
            </a:r>
            <a:r>
              <a:rPr lang="es-ES_tradnl" sz="2400" dirty="0" smtClean="0"/>
              <a:t>endocervicitis by  </a:t>
            </a:r>
          </a:p>
          <a:p>
            <a:pPr algn="l"/>
            <a:r>
              <a:rPr lang="es-ES_tradnl" sz="2400" dirty="0" smtClean="0"/>
              <a:t>         translumina</a:t>
            </a:r>
            <a:r>
              <a:rPr lang="en-US" sz="2400" dirty="0" smtClean="0"/>
              <a:t>l </a:t>
            </a:r>
            <a:r>
              <a:rPr lang="es-ES_tradnl" sz="2400" dirty="0" smtClean="0"/>
              <a:t>spread leading to endosalpingitis. </a:t>
            </a:r>
            <a:endParaRPr lang="zh-CN" altLang="en-US" dirty="0"/>
          </a:p>
          <a:p>
            <a:pPr algn="l"/>
            <a:r>
              <a:rPr lang="es-ES_tradnl" sz="2400" b="1" dirty="0" smtClean="0">
                <a:solidFill>
                  <a:schemeClr val="tx2"/>
                </a:solidFill>
              </a:rPr>
              <a:t>     </a:t>
            </a:r>
            <a:r>
              <a:rPr lang="es-ES_tradnl" sz="2400" dirty="0" smtClean="0"/>
              <a:t>2-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/>
              <a:t>Direct or lymphatic extension </a:t>
            </a:r>
            <a:r>
              <a:rPr lang="en-US" sz="2400" dirty="0" smtClean="0"/>
              <a:t>from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inflammatory GIT conditions as; appendicitis,colitis, and   </a:t>
            </a:r>
          </a:p>
          <a:p>
            <a:pPr algn="l"/>
            <a:r>
              <a:rPr lang="en-US" sz="2400" dirty="0" smtClean="0"/>
              <a:t>         </a:t>
            </a:r>
            <a:r>
              <a:rPr lang="es-ES_tradnl" sz="2400" dirty="0" smtClean="0"/>
              <a:t>diverticulitis</a:t>
            </a:r>
          </a:p>
          <a:p>
            <a:pPr algn="l"/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smtClean="0">
                <a:solidFill>
                  <a:schemeClr val="tx2"/>
                </a:solidFill>
              </a:rPr>
              <a:t>    </a:t>
            </a:r>
            <a:r>
              <a:rPr lang="es-ES_tradnl" sz="2400" dirty="0" smtClean="0"/>
              <a:t>3-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/>
              <a:t>Rarely the tubes may be affected by blood </a:t>
            </a:r>
            <a:r>
              <a:rPr lang="en-US" sz="2400" dirty="0" smtClean="0"/>
              <a:t>borne extension                     from pulmonary T.B.</a:t>
            </a:r>
            <a:endParaRPr lang="es-ES_tradnl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مستطيل 2"/>
          <p:cNvSpPr/>
          <p:nvPr/>
        </p:nvSpPr>
        <p:spPr>
          <a:xfrm>
            <a:off x="409904" y="851336"/>
            <a:ext cx="8529144" cy="606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>
                <a:solidFill>
                  <a:schemeClr val="tx2"/>
                </a:solidFill>
              </a:rPr>
              <a:t>Risk </a:t>
            </a:r>
            <a:r>
              <a:rPr lang="es-ES_tradnl" sz="3200" b="1" dirty="0" smtClean="0">
                <a:solidFill>
                  <a:schemeClr val="tx2"/>
                </a:solidFill>
              </a:rPr>
              <a:t>factor 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/>
              <a:t>Factors </a:t>
            </a:r>
            <a:r>
              <a:rPr lang="en-US" sz="2800" b="1" dirty="0"/>
              <a:t>associated with </a:t>
            </a:r>
            <a:r>
              <a:rPr lang="en-US" sz="2800" b="1" dirty="0" smtClean="0"/>
              <a:t>increased </a:t>
            </a:r>
            <a:r>
              <a:rPr lang="en-US" sz="2800" b="1" dirty="0"/>
              <a:t>risk for </a:t>
            </a:r>
            <a:r>
              <a:rPr lang="en-US" sz="2800" b="1" dirty="0" smtClean="0"/>
              <a:t>PlD</a:t>
            </a:r>
          </a:p>
          <a:p>
            <a:pPr algn="l" rtl="0"/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young sexually active woman </a:t>
            </a:r>
            <a:r>
              <a:rPr lang="en-US" sz="2400" dirty="0"/>
              <a:t>mostly </a:t>
            </a:r>
            <a:r>
              <a:rPr lang="en-US" sz="2400" dirty="0" smtClean="0"/>
              <a:t>occurring </a:t>
            </a:r>
            <a:r>
              <a:rPr lang="en-US" sz="2400" dirty="0"/>
              <a:t>in the </a:t>
            </a:r>
            <a:r>
              <a:rPr lang="en-US" sz="2400" dirty="0" smtClean="0"/>
              <a:t>age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group ranging from 25-35 years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b="1" dirty="0"/>
              <a:t>     </a:t>
            </a:r>
            <a:r>
              <a:rPr lang="en-US" sz="2400" b="1" dirty="0" smtClean="0"/>
              <a:t>- </a:t>
            </a:r>
            <a:r>
              <a:rPr lang="en-US" sz="2400" dirty="0"/>
              <a:t>Women with multiple sexual partners 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b="1" dirty="0"/>
              <a:t> </a:t>
            </a:r>
            <a:r>
              <a:rPr lang="en-US" sz="2400" b="1" dirty="0" smtClean="0"/>
              <a:t>    - </a:t>
            </a:r>
            <a:r>
              <a:rPr lang="en-US" sz="2400" dirty="0"/>
              <a:t>Use of intrauterine contraceptive device (IUCD</a:t>
            </a:r>
            <a:r>
              <a:rPr lang="en-US" sz="2400" dirty="0" smtClean="0"/>
              <a:t>)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/>
              <a:t>Factors associated with decreased risk for PlD</a:t>
            </a:r>
          </a:p>
          <a:p>
            <a:pPr algn="l"/>
            <a:r>
              <a:rPr lang="en-US" sz="2800" b="1" dirty="0" smtClean="0"/>
              <a:t>     </a:t>
            </a:r>
            <a:r>
              <a:rPr lang="en-US" sz="2400" b="1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Barrier methods for contraception; as the </a:t>
            </a:r>
            <a:r>
              <a:rPr lang="en-US" sz="2400" dirty="0" smtClean="0"/>
              <a:t>male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condom, the female diaphragm, </a:t>
            </a:r>
            <a:r>
              <a:rPr lang="en-US" sz="2400" dirty="0" smtClean="0"/>
              <a:t>sponge, and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contraceptive </a:t>
            </a:r>
            <a:r>
              <a:rPr lang="en-US" sz="2400" dirty="0"/>
              <a:t>gel-foams, all decrease the risk </a:t>
            </a:r>
            <a:r>
              <a:rPr lang="en-US" sz="2400" dirty="0" smtClean="0"/>
              <a:t>of</a:t>
            </a:r>
          </a:p>
          <a:p>
            <a:pPr algn="l"/>
            <a:r>
              <a:rPr lang="en-US" sz="2400" dirty="0" smtClean="0"/>
              <a:t>       </a:t>
            </a:r>
            <a:r>
              <a:rPr lang="en-US" sz="2400" dirty="0"/>
              <a:t>STDs and P</a:t>
            </a:r>
            <a:r>
              <a:rPr lang="en-US" sz="2400" dirty="0" smtClean="0"/>
              <a:t>lD.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s-ES_tradnl" sz="2400" dirty="0"/>
              <a:t>Oral contraceptive pills (</a:t>
            </a:r>
            <a:r>
              <a:rPr lang="es-ES_tradnl" sz="2400" dirty="0" smtClean="0"/>
              <a:t>OCPs)</a:t>
            </a:r>
            <a:endParaRPr lang="en-US" sz="2400" dirty="0" smtClean="0"/>
          </a:p>
          <a:p>
            <a:pPr algn="l"/>
            <a:r>
              <a:rPr lang="ar-SA" sz="2800" b="1" dirty="0" smtClean="0"/>
              <a:t>   </a:t>
            </a:r>
            <a:r>
              <a:rPr lang="en-US" sz="2800" b="1" dirty="0" smtClean="0"/>
              <a:t>      </a:t>
            </a:r>
          </a:p>
          <a:p>
            <a:pPr algn="l"/>
            <a:endParaRPr lang="en-US" sz="2800" dirty="0" smtClean="0"/>
          </a:p>
          <a:p>
            <a:pPr algn="l" rtl="0"/>
            <a:endParaRPr lang="ar-SA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مستطيل 1"/>
          <p:cNvSpPr/>
          <p:nvPr/>
        </p:nvSpPr>
        <p:spPr>
          <a:xfrm>
            <a:off x="0" y="1461028"/>
            <a:ext cx="9144000" cy="421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Factor facilitating ascending infection for PlD</a:t>
            </a:r>
          </a:p>
          <a:p>
            <a:pPr algn="l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    </a:t>
            </a:r>
            <a:r>
              <a:rPr lang="en-US" sz="2800" i="1" dirty="0" smtClean="0">
                <a:solidFill>
                  <a:prstClr val="black"/>
                </a:solidFill>
              </a:rPr>
              <a:t>- </a:t>
            </a:r>
            <a:r>
              <a:rPr lang="es-ES_tradn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</a:t>
            </a:r>
            <a:r>
              <a:rPr lang="es-ES_tradn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periods: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due to degenerating </a:t>
            </a:r>
            <a:endParaRPr lang="en-US" sz="2800" dirty="0" smtClean="0"/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endometrium</a:t>
            </a:r>
            <a:r>
              <a:rPr lang="en-US" sz="2800" dirty="0"/>
              <a:t>, retrograde menstruation, </a:t>
            </a:r>
            <a:r>
              <a:rPr lang="en-US" sz="2800" dirty="0" smtClean="0"/>
              <a:t>and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cervical mucous </a:t>
            </a:r>
            <a:r>
              <a:rPr lang="en-US" sz="2800" dirty="0"/>
              <a:t>changes.2/3 of acute </a:t>
            </a:r>
            <a:r>
              <a:rPr lang="en-US" sz="2800" dirty="0" smtClean="0"/>
              <a:t>PID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cases </a:t>
            </a:r>
            <a:r>
              <a:rPr lang="en-US" sz="2800" dirty="0"/>
              <a:t>begin just after menses</a:t>
            </a: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rtl="0"/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b="1" dirty="0" smtClean="0">
                <a:solidFill>
                  <a:prstClr val="black"/>
                </a:solidFill>
              </a:rPr>
              <a:t>    </a:t>
            </a:r>
            <a:r>
              <a:rPr lang="es-ES_tradnl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Sexual intercourse: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bacteria may be </a:t>
            </a:r>
            <a:r>
              <a:rPr lang="en-US" sz="2800" dirty="0" smtClean="0"/>
              <a:t>pushed</a:t>
            </a:r>
          </a:p>
          <a:p>
            <a:pPr lvl="0" algn="l" rtl="0"/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/>
              <a:t>into the cervix during intercourse</a:t>
            </a:r>
            <a:endParaRPr lang="es-ES_trad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S_tradnl" sz="2800" b="1" dirty="0">
                <a:solidFill>
                  <a:prstClr val="black"/>
                </a:solidFill>
              </a:rPr>
              <a:t> </a:t>
            </a:r>
            <a:r>
              <a:rPr lang="es-ES_tradnl" sz="2800" b="1" dirty="0" smtClean="0">
                <a:solidFill>
                  <a:prstClr val="black"/>
                </a:solidFill>
              </a:rPr>
              <a:t>    </a:t>
            </a:r>
            <a:r>
              <a:rPr lang="es-ES_tradnl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latrogenic procedures: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as </a:t>
            </a:r>
            <a:r>
              <a:rPr lang="en-US" sz="2400" dirty="0"/>
              <a:t>D&amp;C operations, </a:t>
            </a:r>
            <a:r>
              <a:rPr lang="en-US" sz="2400" dirty="0" smtClean="0"/>
              <a:t>IUD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insertion</a:t>
            </a:r>
            <a:r>
              <a:rPr lang="en-US" sz="2400" dirty="0"/>
              <a:t>, hysterosalpingography (</a:t>
            </a:r>
            <a:r>
              <a:rPr lang="en-US" sz="2400" dirty="0" smtClean="0"/>
              <a:t>HSG),hysteroscopy,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400" dirty="0" smtClean="0"/>
              <a:t>and during dye tubal patency testing in laparoscopy</a:t>
            </a:r>
            <a:r>
              <a:rPr lang="en-US" sz="2800" dirty="0" smtClean="0"/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مستطيل 1"/>
          <p:cNvSpPr/>
          <p:nvPr/>
        </p:nvSpPr>
        <p:spPr>
          <a:xfrm>
            <a:off x="166021" y="1588007"/>
            <a:ext cx="8772787" cy="425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s-ES_tradnl" sz="3200" b="1" dirty="0">
                <a:solidFill>
                  <a:schemeClr val="tx2"/>
                </a:solidFill>
              </a:rPr>
              <a:t>Pathology of acute </a:t>
            </a:r>
            <a:r>
              <a:rPr lang="es-ES_tradnl" sz="3200" b="1" dirty="0" smtClean="0">
                <a:solidFill>
                  <a:schemeClr val="tx2"/>
                </a:solidFill>
              </a:rPr>
              <a:t>salpingo-oophoritis</a:t>
            </a:r>
          </a:p>
          <a:p>
            <a:pPr algn="l" rtl="0"/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smtClean="0">
                <a:solidFill>
                  <a:schemeClr val="tx2"/>
                </a:solidFill>
              </a:rPr>
              <a:t>    </a:t>
            </a:r>
            <a:r>
              <a:rPr lang="en-US" sz="2400" dirty="0"/>
              <a:t>Infection is usually bilateral, however </a:t>
            </a:r>
            <a:r>
              <a:rPr lang="en-US" sz="2400" dirty="0" smtClean="0"/>
              <a:t>unilateral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infection is possible.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sz="2400" b="1" dirty="0" smtClean="0"/>
              <a:t>1. Endosalpingitis</a:t>
            </a:r>
            <a:r>
              <a:rPr lang="en-US" sz="2400" dirty="0"/>
              <a:t>; with congestion, oedema, </a:t>
            </a:r>
            <a:r>
              <a:rPr lang="en-US" sz="2400" dirty="0" smtClean="0"/>
              <a:t>and destruction </a:t>
            </a:r>
            <a:r>
              <a:rPr lang="en-US" sz="2400" dirty="0"/>
              <a:t>of </a:t>
            </a:r>
            <a:r>
              <a:rPr lang="en-US" sz="2400" dirty="0" smtClean="0"/>
              <a:t>             tubal </a:t>
            </a:r>
            <a:r>
              <a:rPr lang="en-US" sz="2400" dirty="0"/>
              <a:t>luminal cells, cilia, </a:t>
            </a:r>
            <a:r>
              <a:rPr lang="en-US" sz="2400" dirty="0" smtClean="0"/>
              <a:t>and mucosal </a:t>
            </a:r>
            <a:r>
              <a:rPr lang="en-US" sz="2400" dirty="0"/>
              <a:t>folds. lt is </a:t>
            </a:r>
            <a:r>
              <a:rPr lang="en-US" sz="2400" dirty="0" smtClean="0"/>
              <a:t>either catarrhal</a:t>
            </a:r>
            <a:endParaRPr lang="zh-CN" altLang="en-US" dirty="0"/>
          </a:p>
          <a:p>
            <a:pPr algn="l"/>
            <a:r>
              <a:rPr lang="en-US" sz="2400" dirty="0" smtClean="0"/>
              <a:t>    or </a:t>
            </a:r>
            <a:r>
              <a:rPr lang="en-US" sz="2400" dirty="0"/>
              <a:t>suppurative</a:t>
            </a:r>
          </a:p>
          <a:p>
            <a:pPr algn="l"/>
            <a:r>
              <a:rPr lang="en-US" sz="2400" b="1" dirty="0"/>
              <a:t>2. Interstitial salpingitis and perisalpingitis</a:t>
            </a:r>
            <a:r>
              <a:rPr lang="en-US" sz="2400" dirty="0"/>
              <a:t>; due </a:t>
            </a:r>
            <a:r>
              <a:rPr lang="en-US" sz="2400" dirty="0" smtClean="0"/>
              <a:t>to extension </a:t>
            </a:r>
            <a:r>
              <a:rPr lang="en-US" sz="2400" dirty="0"/>
              <a:t>of </a:t>
            </a:r>
            <a:r>
              <a:rPr lang="en-US" sz="2400" dirty="0" smtClean="0"/>
              <a:t>     infection </a:t>
            </a:r>
            <a:r>
              <a:rPr lang="en-US" sz="2400" dirty="0"/>
              <a:t>to the tubal </a:t>
            </a:r>
            <a:r>
              <a:rPr lang="en-US" sz="2400" dirty="0" smtClean="0"/>
              <a:t>muscularis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serosa. Infection </a:t>
            </a:r>
            <a:r>
              <a:rPr lang="en-US" sz="2400" dirty="0" smtClean="0"/>
              <a:t>also</a:t>
            </a:r>
          </a:p>
          <a:p>
            <a:pPr algn="l"/>
            <a:r>
              <a:rPr lang="en-US" sz="2400" dirty="0" smtClean="0"/>
              <a:t>    spread by direct extension </a:t>
            </a:r>
            <a:r>
              <a:rPr lang="en-US" sz="2400" dirty="0"/>
              <a:t>to the tubal ostea </a:t>
            </a:r>
            <a:r>
              <a:rPr lang="en-US" sz="2400" dirty="0" smtClean="0"/>
              <a:t>and abdominal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s-ES_tradnl" sz="2400" dirty="0" smtClean="0"/>
              <a:t>cavity</a:t>
            </a:r>
            <a:r>
              <a:rPr lang="es-ES_tradnl" sz="2400" dirty="0"/>
              <a:t>.</a:t>
            </a:r>
          </a:p>
          <a:p>
            <a:pPr algn="l"/>
            <a:endParaRPr lang="ar-SA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مستطيل 1"/>
          <p:cNvSpPr/>
          <p:nvPr/>
        </p:nvSpPr>
        <p:spPr>
          <a:xfrm>
            <a:off x="681202" y="1818289"/>
            <a:ext cx="7690288" cy="32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3. Oophoritis</a:t>
            </a:r>
            <a:r>
              <a:rPr lang="en-US" sz="2800" dirty="0" smtClean="0"/>
              <a:t>;</a:t>
            </a:r>
          </a:p>
          <a:p>
            <a:pPr algn="l"/>
            <a:r>
              <a:rPr lang="en-US" sz="2800" dirty="0" smtClean="0"/>
              <a:t>    </a:t>
            </a:r>
            <a:r>
              <a:rPr lang="en-US" sz="2400" dirty="0" smtClean="0"/>
              <a:t>may </a:t>
            </a:r>
            <a:r>
              <a:rPr lang="en-US" sz="2400" dirty="0"/>
              <a:t>occur with development </a:t>
            </a:r>
            <a:r>
              <a:rPr lang="en-US" sz="2400" dirty="0" smtClean="0"/>
              <a:t>of micro-abscesses on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ovarian surface  </a:t>
            </a:r>
          </a:p>
          <a:p>
            <a:pPr lvl="0" algn="l"/>
            <a:r>
              <a:rPr lang="en-US" sz="2800" b="1" dirty="0" smtClean="0"/>
              <a:t>4</a:t>
            </a:r>
            <a:r>
              <a:rPr lang="en-US" sz="2800" b="1" dirty="0"/>
              <a:t>. Pelvic peritonitis</a:t>
            </a:r>
            <a:r>
              <a:rPr lang="en-US" sz="2800" dirty="0">
                <a:solidFill>
                  <a:prstClr val="black"/>
                </a:solidFill>
              </a:rPr>
              <a:t>;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 algn="l"/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prstClr val="black"/>
                </a:solidFill>
              </a:rPr>
              <a:t>may </a:t>
            </a:r>
            <a:r>
              <a:rPr lang="en-US" sz="2400" dirty="0">
                <a:solidFill>
                  <a:prstClr val="black"/>
                </a:solidFill>
              </a:rPr>
              <a:t>occur either by </a:t>
            </a:r>
            <a:r>
              <a:rPr lang="en-US" sz="2400" dirty="0" smtClean="0">
                <a:solidFill>
                  <a:prstClr val="black"/>
                </a:solidFill>
              </a:rPr>
              <a:t>direct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extension </a:t>
            </a:r>
            <a:r>
              <a:rPr lang="en-US" sz="2400" dirty="0"/>
              <a:t>from the </a:t>
            </a:r>
            <a:r>
              <a:rPr lang="en-US" sz="2400" dirty="0" smtClean="0"/>
              <a:t>tubal</a:t>
            </a:r>
          </a:p>
          <a:p>
            <a:pPr lvl="0" algn="l"/>
            <a:r>
              <a:rPr lang="en-US" sz="2400" dirty="0" smtClean="0"/>
              <a:t>     lumen </a:t>
            </a:r>
            <a:r>
              <a:rPr lang="en-US" sz="2400" dirty="0"/>
              <a:t>laterally, </a:t>
            </a:r>
            <a:r>
              <a:rPr lang="en-US" sz="2400" dirty="0" smtClean="0"/>
              <a:t>or </a:t>
            </a:r>
            <a:r>
              <a:rPr lang="es-ES_tradnl" sz="2400" dirty="0" smtClean="0"/>
              <a:t>by lymphatic</a:t>
            </a:r>
          </a:p>
          <a:p>
            <a:pPr lvl="0" algn="l"/>
            <a:r>
              <a:rPr lang="es-ES_tradnl" sz="2400" dirty="0"/>
              <a:t> </a:t>
            </a:r>
            <a:r>
              <a:rPr lang="es-ES_tradnl" sz="2400" dirty="0" smtClean="0"/>
              <a:t>    </a:t>
            </a:r>
            <a:r>
              <a:rPr lang="es-ES_tradnl" sz="2400" dirty="0"/>
              <a:t>spread</a:t>
            </a:r>
            <a:r>
              <a:rPr lang="es-ES_tradnl" sz="2400" dirty="0" smtClean="0"/>
              <a:t>.    </a:t>
            </a:r>
            <a:endParaRPr lang="es-ES_tradnl" sz="2400" dirty="0"/>
          </a:p>
          <a:p>
            <a:pPr lvl="0" algn="l"/>
            <a:r>
              <a:rPr lang="en-US" sz="2800" b="1" dirty="0"/>
              <a:t>5. Chronic </a:t>
            </a:r>
            <a:r>
              <a:rPr lang="en-US" sz="2800" b="1" dirty="0" smtClean="0"/>
              <a:t>PID</a:t>
            </a:r>
            <a:r>
              <a:rPr lang="en-US" sz="2800" dirty="0" smtClean="0">
                <a:solidFill>
                  <a:prstClr val="black"/>
                </a:solidFill>
              </a:rPr>
              <a:t>; see later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4" y="1870704"/>
            <a:ext cx="3959392" cy="345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60" y="1671145"/>
            <a:ext cx="449586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1263</Words>
  <Application>Microsoft Office PowerPoint</Application>
  <PresentationFormat>عرض على الشاشة (3:4)‏</PresentationFormat>
  <Paragraphs>192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شكل موجة</vt:lpstr>
      <vt:lpstr> Pelvic inflammatory disease (PID)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kingsoft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Kingsoft Office</dc:creator>
  <cp:lastModifiedBy>PC</cp:lastModifiedBy>
  <cp:revision>27</cp:revision>
  <dcterms:created xsi:type="dcterms:W3CDTF">2015-07-25T19:39:18Z</dcterms:created>
  <dcterms:modified xsi:type="dcterms:W3CDTF">2023-01-30T20:58:40Z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0b04df0ac7894465a676efe9d2c04a03</vt:lpwstr>
  </property>
</Properties>
</file>