
<file path=[Content_Types].xml><?xml version="1.0" encoding="utf-8"?>
<Types xmlns="http://schemas.openxmlformats.org/package/2006/content-types">
  <Default Extension="fntdata" ContentType="application/x-fontdata"/>
  <Default Extension="xml" ContentType="application/xml"/>
  <Default Extension="jpeg" ContentType="image/jpeg"/>
  <Default Extension="wav" ContentType="audio/wav"/>
  <Default Extension="rels" ContentType="application/vnd.openxmlformats-package.relationships+xml"/>
  <Default Extension="font" ContentType="application/x-fontdata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s/slide9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2.xml" ContentType="application/vnd.openxmlformats-officedocument.presentationml.slid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s/slide11.xml" ContentType="application/vnd.openxmlformats-officedocument.presentationml.slide+xml"/>
  <Override PartName="/ppt/slideLayouts/slideLayout3.xml" ContentType="application/vnd.openxmlformats-officedocument.presentationml.slideLayout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saveSubsetFonts="1" embedTrueTypeFonts="1" rtl="1">
  <p:sldMasterIdLst>
    <p:sldMasterId r:id="rId1" id="2147483648"/>
  </p:sldMasterIdLst>
  <p:notesMasterIdLst>
    <p:notesMasterId r:id="rId16"/>
  </p:notesMasterIdLst>
  <p:handoutMasterIdLst>
    <p:handoutMasterId r:id="rId17"/>
  </p:handoutMasterIdLst>
  <p:sldIdLst>
    <p:sldId r:id="rId2" id="256"/>
    <p:sldId r:id="rId3" id="257"/>
    <p:sldId r:id="rId4" id="258"/>
    <p:sldId r:id="rId5" id="261"/>
    <p:sldId r:id="rId6" id="262"/>
    <p:sldId r:id="rId7" id="263"/>
    <p:sldId r:id="rId8" id="265"/>
    <p:sldId r:id="rId9" id="264"/>
    <p:sldId r:id="rId10" id="266"/>
    <p:sldId r:id="rId11" id="267"/>
    <p:sldId r:id="rId12" id="268"/>
    <p:sldId r:id="rId13" id="269"/>
    <p:sldId r:id="rId14" id="270"/>
    <p:sldId r:id="rId15" id="271"/>
  </p:sldIdLst>
  <p:sldSz cx="9144000" cy="6858000" type="screen4x3"/>
  <p:notesSz cx="6858000" cy="9144000"/>
  <p:embeddedFontLst>
    <p:embeddedFont>
      <p:font typeface="WPS Special 1"/>
      <p:regular r:id="rId22"/>
    </p:embeddedFont>
  </p:embeddedFontLst>
  <p:defaultTextStyle>
    <a:defPPr>
      <a:defRPr lang="ar-SA"/>
    </a:defPPr>
    <a:lvl1pPr algn="r" marL="0" defTabSz="914400" eaLnBrk="1" latinLnBrk="0" hangingPunct="1" rtl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r" marL="457200" defTabSz="914400" eaLnBrk="1" latinLnBrk="0" hangingPunct="1" rtl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r" marL="914400" defTabSz="914400" eaLnBrk="1" latinLnBrk="0" hangingPunct="1" rtl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r" marL="1371600" defTabSz="914400" eaLnBrk="1" latinLnBrk="0" hangingPunct="1" rtl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r" marL="1828800" defTabSz="914400" eaLnBrk="1" latinLnBrk="0" hangingPunct="1" rtl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r" marL="2286000" defTabSz="914400" eaLnBrk="1" latinLnBrk="0" hangingPunct="1" rtl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r" marL="2743200" defTabSz="914400" eaLnBrk="1" latinLnBrk="0" hangingPunct="1" rtl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r" marL="3200400" defTabSz="914400" eaLnBrk="1" latinLnBrk="0" hangingPunct="1" rtl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r" marL="3657600" defTabSz="914400" eaLnBrk="1" latinLnBrk="0" hangingPunct="1" rtl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A7A8"/>
    <a:srgbClr val="E5BDD7"/>
    <a:srgbClr val="F579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66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 ?><Relationships xmlns="http://schemas.openxmlformats.org/package/2006/relationships"><Relationship Id="rId18" Type="http://schemas.openxmlformats.org/officeDocument/2006/relationships/presProps" Target="presProps.xml" /><Relationship Id="rId21" Type="http://schemas.openxmlformats.org/officeDocument/2006/relationships/tableStyles" Target="tableStyles.xml" /><Relationship Id="rId17" Type="http://schemas.openxmlformats.org/officeDocument/2006/relationships/handoutMaster" Target="handoutMasters/handoutMaster1.xml" /><Relationship Id="rId16" Type="http://schemas.openxmlformats.org/officeDocument/2006/relationships/notesMaster" Target="notesMasters/notesMaster1.xml" /><Relationship Id="rId20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19" Type="http://schemas.openxmlformats.org/officeDocument/2006/relationships/viewProps" Target="viewProps.xml" /><Relationship Id="rId11" Type="http://schemas.openxmlformats.org/officeDocument/2006/relationships/slide" Target="slides/slide10.xml" /><Relationship Id="rId10" Type="http://schemas.openxmlformats.org/officeDocument/2006/relationships/slide" Target="slides/slide9.xml" /><Relationship Id="rId13" Type="http://schemas.openxmlformats.org/officeDocument/2006/relationships/slide" Target="slides/slide12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15" Type="http://schemas.openxmlformats.org/officeDocument/2006/relationships/slide" Target="slides/slide14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22" Type="http://schemas.openxmlformats.org/officeDocument/2006/relationships/font" Target="fonts/WPS_Specail_1.fntdata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51B3E7A-9EAE-461E-A09C-A7CAE53E18E3}" type="datetimeFigureOut">
              <a:rPr lang="ar-SA" smtClean="0"/>
              <a:t>18/08/1441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5240756-FAAB-4A13-AA88-E511A218E0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8231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CADA9D-1E11-489A-BE86-4DF2AA78BA6C}" type="datetimeFigureOut">
              <a:rPr lang="ar-SA" smtClean="0"/>
              <a:t>18/08/1441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D0C7985-F74C-4552-8F90-93E5CF266C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8937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2EB-D334-4093-B25E-A9F30EBC68CA}" type="datetimeFigureOut">
              <a:rPr lang="ar-SA" smtClean="0"/>
              <a:t>18/08/1441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C400-B084-41AE-AB79-B962ACD7D379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04810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2EB-D334-4093-B25E-A9F30EBC68CA}" type="datetimeFigureOut">
              <a:rPr lang="ar-SA" smtClean="0"/>
              <a:t>18/08/1441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C400-B084-41AE-AB79-B962ACD7D379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6704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2EB-D334-4093-B25E-A9F30EBC68CA}" type="datetimeFigureOut">
              <a:rPr lang="ar-SA" smtClean="0"/>
              <a:t>18/08/1441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C400-B084-41AE-AB79-B962ACD7D379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2764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2EB-D334-4093-B25E-A9F30EBC68CA}" type="datetimeFigureOut">
              <a:rPr lang="ar-SA" smtClean="0"/>
              <a:t>18/08/1441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C400-B084-41AE-AB79-B962ACD7D379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2537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2EB-D334-4093-B25E-A9F30EBC68CA}" type="datetimeFigureOut">
              <a:rPr lang="ar-SA" smtClean="0"/>
              <a:t>18/08/1441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C400-B084-41AE-AB79-B962ACD7D379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7894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2EB-D334-4093-B25E-A9F30EBC68CA}" type="datetimeFigureOut">
              <a:rPr lang="ar-SA" smtClean="0"/>
              <a:t>18/08/1441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C400-B084-41AE-AB79-B962ACD7D379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81793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2EB-D334-4093-B25E-A9F30EBC68CA}" type="datetimeFigureOut">
              <a:rPr lang="ar-SA" smtClean="0"/>
              <a:t>18/08/1441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C400-B084-41AE-AB79-B962ACD7D379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18597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2EB-D334-4093-B25E-A9F30EBC68CA}" type="datetimeFigureOut">
              <a:rPr lang="ar-SA" smtClean="0"/>
              <a:t>18/08/1441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C400-B084-41AE-AB79-B962ACD7D379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59949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2EB-D334-4093-B25E-A9F30EBC68CA}" type="datetimeFigureOut">
              <a:rPr lang="ar-SA" smtClean="0"/>
              <a:t>18/08/1441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C400-B084-41AE-AB79-B962ACD7D379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6117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2EB-D334-4093-B25E-A9F30EBC68CA}" type="datetimeFigureOut">
              <a:rPr lang="ar-SA" smtClean="0"/>
              <a:t>18/08/1441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C400-B084-41AE-AB79-B962ACD7D379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8931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2EB-D334-4093-B25E-A9F30EBC68CA}" type="datetimeFigureOut">
              <a:rPr lang="ar-SA" smtClean="0"/>
              <a:t>18/08/1441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C400-B084-41AE-AB79-B962ACD7D379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3068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77000">
              <a:schemeClr val="bg1">
                <a:lumMod val="75000"/>
              </a:schemeClr>
            </a:gs>
            <a:gs pos="59500">
              <a:srgbClr val="E5BDD7"/>
            </a:gs>
            <a:gs pos="88000">
              <a:schemeClr val="bg2">
                <a:lumMod val="90000"/>
              </a:schemeClr>
            </a:gs>
            <a:gs pos="25000">
              <a:schemeClr val="accent4">
                <a:lumMod val="60000"/>
                <a:lumOff val="40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262EB-D334-4093-B25E-A9F30EBC68CA}" type="datetimeFigureOut">
              <a:rPr lang="ar-SA" smtClean="0"/>
              <a:t>18/08/1441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0C400-B084-41AE-AB79-B962ACD7D379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3352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77000">
              <a:schemeClr val="bg1">
                <a:lumMod val="75000"/>
              </a:schemeClr>
            </a:gs>
            <a:gs pos="59500">
              <a:srgbClr val="E5BDD7"/>
            </a:gs>
            <a:gs pos="88000">
              <a:srgbClr val="C5A7A8"/>
            </a:gs>
            <a:gs pos="25000">
              <a:schemeClr val="accent4">
                <a:lumMod val="60000"/>
                <a:lumOff val="40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Andalus" pitchFamily="18" charset="-78"/>
                <a:cs typeface="Andalus" pitchFamily="18" charset="-78"/>
              </a:rPr>
              <a:t>Diabetic Ketoacidosis during Pregnancy</a:t>
            </a:r>
            <a:endParaRPr lang="ar-SA" sz="5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 flipH="1">
            <a:off x="10260632" y="3789040"/>
            <a:ext cx="255984" cy="936104"/>
          </a:xfrm>
        </p:spPr>
        <p:txBody>
          <a:bodyPr>
            <a:normAutofit/>
          </a:bodyPr>
          <a:lstStyle/>
          <a:p>
            <a:pPr algn="l"/>
            <a:endParaRPr lang="ar-SA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532981" y="3789040"/>
            <a:ext cx="18002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5400" dirty="0" smtClean="0">
                <a:latin typeface="Angsana New" pitchFamily="18" charset="-34"/>
                <a:cs typeface="Angsana New" pitchFamily="18" charset="-34"/>
              </a:rPr>
              <a:t>By Dr</a:t>
            </a:r>
            <a:r>
              <a:rPr lang="en-US" sz="5400" dirty="0">
                <a:latin typeface="Angsana New" pitchFamily="18" charset="-34"/>
                <a:cs typeface="Angsana New" pitchFamily="18" charset="-34"/>
              </a:rPr>
              <a:t>: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 </a:t>
            </a:r>
            <a:endParaRPr lang="ar-SA" sz="3200" dirty="0">
              <a:latin typeface="Angsana New" pitchFamily="18" charset="-34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2267744" y="4712370"/>
            <a:ext cx="547260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dirty="0" smtClean="0">
                <a:latin typeface="Britannic Bold" pitchFamily="34" charset="0"/>
              </a:rPr>
              <a:t>Anisa Al-</a:t>
            </a:r>
            <a:r>
              <a:rPr lang="en-US" sz="4800" dirty="0" err="1" smtClean="0">
                <a:latin typeface="Britannic Bold" pitchFamily="34" charset="0"/>
              </a:rPr>
              <a:t>harazi</a:t>
            </a:r>
            <a:endParaRPr lang="ar-SA" sz="4800" dirty="0">
              <a:latin typeface="Britannic Bold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6948264" y="188640"/>
            <a:ext cx="1224136" cy="21236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6600" dirty="0">
              <a:sym typeface="AGA Arabesque"/>
            </a:endParaRPr>
          </a:p>
          <a:p>
            <a:r>
              <a:rPr lang="ar-SA" sz="6600" dirty="0" smtClean="0">
                <a:sym typeface="AGA Arabesque"/>
              </a:rPr>
              <a:t></a:t>
            </a:r>
            <a:endParaRPr lang="ar-SA" sz="6600" dirty="0"/>
          </a:p>
        </p:txBody>
      </p:sp>
      <p:sp>
        <p:nvSpPr>
          <p:cNvPr id="7" name="مربع نص 6"/>
          <p:cNvSpPr txBox="1"/>
          <p:nvPr/>
        </p:nvSpPr>
        <p:spPr>
          <a:xfrm>
            <a:off x="6320387" y="4678283"/>
            <a:ext cx="713657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4400" dirty="0" smtClean="0">
                <a:sym typeface="AGA Arabesque"/>
              </a:rPr>
              <a:t></a:t>
            </a:r>
            <a:endParaRPr lang="ar-SA" sz="4400" dirty="0"/>
          </a:p>
        </p:txBody>
      </p:sp>
    </p:spTree>
    <p:extLst>
      <p:ext uri="{BB962C8B-B14F-4D97-AF65-F5344CB8AC3E}">
        <p14:creationId xmlns:p14="http://schemas.microsoft.com/office/powerpoint/2010/main" val="1136444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971600" y="365061"/>
            <a:ext cx="3688270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/>
            <a:r>
              <a:rPr lang="en-US" sz="3600" b="1" dirty="0" smtClean="0">
                <a:solidFill>
                  <a:srgbClr val="FF0000"/>
                </a:solidFill>
              </a:rPr>
              <a:t>Management: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147343" y="1124744"/>
            <a:ext cx="7264607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 smtClean="0"/>
              <a:t>No time should be lost and treatment is started as soon as the first blood sample has been taken.</a:t>
            </a:r>
            <a:endParaRPr lang="ar-SA" sz="2800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147342" y="2383201"/>
            <a:ext cx="443276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Fluid replacement :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187624" y="2924944"/>
            <a:ext cx="770485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 smtClean="0"/>
              <a:t>● Fluid deficit as much as 6 - 7 L → must replaced in 12 – 24 h.</a:t>
            </a:r>
            <a:endParaRPr lang="ar-SA" sz="28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1177888" y="3878242"/>
            <a:ext cx="723406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One liter of N.S.in one hour then 500ml/h till pulse and BP back to normal.</a:t>
            </a:r>
            <a:endParaRPr lang="ar-SA" sz="2800" dirty="0"/>
          </a:p>
        </p:txBody>
      </p:sp>
      <p:sp>
        <p:nvSpPr>
          <p:cNvPr id="7" name="مربع نص 6"/>
          <p:cNvSpPr txBox="1"/>
          <p:nvPr/>
        </p:nvSpPr>
        <p:spPr>
          <a:xfrm>
            <a:off x="1147342" y="4984147"/>
            <a:ext cx="702505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Add KCI 20mmol to each liter.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398983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403648" y="324118"/>
            <a:ext cx="4032448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/>
            <a:r>
              <a:rPr lang="en-US" sz="3600" b="1" dirty="0" smtClean="0">
                <a:solidFill>
                  <a:srgbClr val="FF0000"/>
                </a:solidFill>
              </a:rPr>
              <a:t>Management: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364921" y="1261577"/>
            <a:ext cx="1622903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l"/>
            <a:r>
              <a:rPr lang="en-US" sz="3600" dirty="0" smtClean="0">
                <a:solidFill>
                  <a:schemeClr val="bg2"/>
                </a:solidFill>
              </a:rPr>
              <a:t>Insulin:</a:t>
            </a:r>
            <a:endParaRPr lang="ar-SA" sz="3600" dirty="0">
              <a:solidFill>
                <a:schemeClr val="bg2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259632" y="1916832"/>
            <a:ext cx="72728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Start 0.2u/Kg </a:t>
            </a:r>
            <a:r>
              <a:rPr lang="en-US" sz="2800" dirty="0" smtClean="0"/>
              <a:t>iv. </a:t>
            </a:r>
            <a:r>
              <a:rPr lang="en-US" sz="2800" dirty="0"/>
              <a:t>b</a:t>
            </a:r>
            <a:r>
              <a:rPr lang="en-US" sz="2800" dirty="0" smtClean="0"/>
              <a:t>olus then 0.1u/Kg/h in N.S.</a:t>
            </a:r>
            <a:endParaRPr lang="ar-SA" sz="28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1252611" y="2780928"/>
            <a:ext cx="741682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If blood glucose not fall 30% in 3 hours then drip rate is doubled.</a:t>
            </a:r>
            <a:endParaRPr lang="ar-SA" sz="28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1215241" y="3933056"/>
            <a:ext cx="738888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When B.G near 200mg/dl, N.S is changed  to 5% dextrose.</a:t>
            </a:r>
            <a:endParaRPr lang="ar-SA" sz="2800" dirty="0"/>
          </a:p>
        </p:txBody>
      </p:sp>
      <p:sp>
        <p:nvSpPr>
          <p:cNvPr id="7" name="مربع نص 6"/>
          <p:cNvSpPr txBox="1"/>
          <p:nvPr/>
        </p:nvSpPr>
        <p:spPr>
          <a:xfrm>
            <a:off x="1276780" y="5013176"/>
            <a:ext cx="712137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Continuous infusion 12 - 24 hours after resolution of ketosis.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585724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755576" y="323945"/>
            <a:ext cx="3816424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/>
            <a:r>
              <a:rPr lang="en-US" sz="3600" b="1" dirty="0" smtClean="0">
                <a:solidFill>
                  <a:srgbClr val="FF0000"/>
                </a:solidFill>
              </a:rPr>
              <a:t>Management</a:t>
            </a:r>
            <a:r>
              <a:rPr lang="en-US" sz="3200" b="1" dirty="0" smtClean="0"/>
              <a:t>:</a:t>
            </a:r>
            <a:endParaRPr lang="ar-SA" sz="3200" b="1" dirty="0"/>
          </a:p>
        </p:txBody>
      </p:sp>
      <p:sp>
        <p:nvSpPr>
          <p:cNvPr id="3" name="مربع نص 2"/>
          <p:cNvSpPr txBox="1"/>
          <p:nvPr/>
        </p:nvSpPr>
        <p:spPr>
          <a:xfrm>
            <a:off x="567634" y="1074222"/>
            <a:ext cx="468052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 smtClean="0"/>
              <a:t>● Place in left lateral position.</a:t>
            </a:r>
            <a:endParaRPr lang="ar-SA" sz="2800" dirty="0"/>
          </a:p>
        </p:txBody>
      </p:sp>
      <p:sp>
        <p:nvSpPr>
          <p:cNvPr id="4" name="مربع نص 3"/>
          <p:cNvSpPr txBox="1"/>
          <p:nvPr/>
        </p:nvSpPr>
        <p:spPr>
          <a:xfrm>
            <a:off x="548146" y="1625391"/>
            <a:ext cx="482453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Broad </a:t>
            </a:r>
            <a:r>
              <a:rPr lang="en-US" sz="2800" dirty="0"/>
              <a:t>spectrum antibiotics.</a:t>
            </a:r>
            <a:endParaRPr lang="ar-SA" sz="28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561151" y="2241756"/>
            <a:ext cx="51845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Nasogastric tube if coma.</a:t>
            </a:r>
            <a:endParaRPr lang="ar-SA" sz="28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596627" y="2780928"/>
            <a:ext cx="59766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CVP </a:t>
            </a:r>
            <a:r>
              <a:rPr lang="en-US" sz="2800" dirty="0"/>
              <a:t>line in shocked patient.</a:t>
            </a:r>
            <a:endParaRPr lang="ar-SA" sz="2800" dirty="0"/>
          </a:p>
        </p:txBody>
      </p:sp>
      <p:sp>
        <p:nvSpPr>
          <p:cNvPr id="7" name="مربع نص 6"/>
          <p:cNvSpPr txBox="1"/>
          <p:nvPr/>
        </p:nvSpPr>
        <p:spPr>
          <a:xfrm>
            <a:off x="600665" y="3337828"/>
            <a:ext cx="3384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Heparin.</a:t>
            </a:r>
            <a:endParaRPr lang="ar-SA" sz="28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587017" y="3861048"/>
            <a:ext cx="856895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Measure the fluids to avoid pulmonary or cerebral edema.</a:t>
            </a:r>
            <a:endParaRPr lang="ar-SA" sz="28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639278" y="4815155"/>
            <a:ext cx="42484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Supplement oxygen.</a:t>
            </a:r>
            <a:endParaRPr lang="ar-SA" sz="28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629668" y="5445224"/>
            <a:ext cx="51845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Monitor urine output.</a:t>
            </a:r>
            <a:r>
              <a:rPr lang="en-US" sz="2800" dirty="0"/>
              <a:t> 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3159648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91160" y="985664"/>
            <a:ext cx="54726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Monitor </a:t>
            </a:r>
            <a:r>
              <a:rPr lang="en-US" sz="2800" dirty="0"/>
              <a:t>blood glucose hourly.</a:t>
            </a:r>
            <a:endParaRPr lang="ar-SA" sz="2800" dirty="0"/>
          </a:p>
        </p:txBody>
      </p:sp>
      <p:sp>
        <p:nvSpPr>
          <p:cNvPr id="3" name="مربع نص 2"/>
          <p:cNvSpPr txBox="1"/>
          <p:nvPr/>
        </p:nvSpPr>
        <p:spPr>
          <a:xfrm>
            <a:off x="615473" y="1769748"/>
            <a:ext cx="475252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If </a:t>
            </a:r>
            <a:r>
              <a:rPr lang="en-US" sz="2800" dirty="0"/>
              <a:t>PH &lt;7.0 give </a:t>
            </a:r>
            <a:r>
              <a:rPr lang="en-US" sz="2800" dirty="0" smtClean="0"/>
              <a:t>bicarbonate</a:t>
            </a:r>
            <a:r>
              <a:rPr lang="en-US" sz="2800" dirty="0"/>
              <a:t>.</a:t>
            </a:r>
            <a:endParaRPr lang="ar-SA" sz="2800" dirty="0"/>
          </a:p>
        </p:txBody>
      </p:sp>
      <p:sp>
        <p:nvSpPr>
          <p:cNvPr id="4" name="مربع نص 3"/>
          <p:cNvSpPr txBox="1"/>
          <p:nvPr/>
        </p:nvSpPr>
        <p:spPr>
          <a:xfrm>
            <a:off x="615473" y="2564904"/>
            <a:ext cx="63367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Continuous </a:t>
            </a:r>
            <a:r>
              <a:rPr lang="en-US" sz="2800" dirty="0"/>
              <a:t>fetal monitoring.</a:t>
            </a:r>
            <a:endParaRPr lang="ar-SA" sz="28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595073" y="3331793"/>
            <a:ext cx="69127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Enquiry into the cause and treat it.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4109003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979712" y="1340768"/>
            <a:ext cx="5112568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8000" dirty="0" smtClean="0">
                <a:latin typeface="Britannic Bold" pitchFamily="34" charset="0"/>
              </a:rPr>
              <a:t>Thank you</a:t>
            </a:r>
            <a:endParaRPr lang="ar-SA" sz="8000" dirty="0">
              <a:latin typeface="Britannic Bold" pitchFamily="34" charset="0"/>
            </a:endParaRPr>
          </a:p>
        </p:txBody>
      </p:sp>
      <p:sp>
        <p:nvSpPr>
          <p:cNvPr id="3" name="مربع نص 2"/>
          <p:cNvSpPr txBox="1"/>
          <p:nvPr/>
        </p:nvSpPr>
        <p:spPr>
          <a:xfrm rot="10800000">
            <a:off x="1619672" y="1772816"/>
            <a:ext cx="936104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8000" dirty="0" smtClean="0">
                <a:sym typeface="AGA Arabesque"/>
              </a:rPr>
              <a:t></a:t>
            </a:r>
            <a:endParaRPr lang="ar-SA" sz="8000" dirty="0"/>
          </a:p>
        </p:txBody>
      </p:sp>
      <p:sp>
        <p:nvSpPr>
          <p:cNvPr id="4" name="مربع نص 3"/>
          <p:cNvSpPr txBox="1"/>
          <p:nvPr/>
        </p:nvSpPr>
        <p:spPr>
          <a:xfrm>
            <a:off x="6527907" y="1152354"/>
            <a:ext cx="108012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8000" dirty="0" smtClean="0">
                <a:sym typeface="AGA Arabesque"/>
              </a:rPr>
              <a:t></a:t>
            </a:r>
            <a:endParaRPr lang="ar-SA" sz="8000" dirty="0"/>
          </a:p>
        </p:txBody>
      </p:sp>
    </p:spTree>
    <p:extLst>
      <p:ext uri="{BB962C8B-B14F-4D97-AF65-F5344CB8AC3E}">
        <p14:creationId xmlns:p14="http://schemas.microsoft.com/office/powerpoint/2010/main" val="79459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15000" cy="1143000"/>
          </a:xfrm>
          <a:solidFill>
            <a:srgbClr val="FF0000"/>
          </a:solidFill>
        </p:spPr>
        <p:txBody>
          <a:bodyPr/>
          <a:lstStyle/>
          <a:p>
            <a:pPr algn="l"/>
            <a:r>
              <a:rPr lang="en-US" dirty="0" smtClean="0">
                <a:latin typeface="Britannic Bold" pitchFamily="34" charset="0"/>
              </a:rPr>
              <a:t>Diabetic Ketoacidosis:</a:t>
            </a:r>
            <a:endParaRPr lang="ar-SA" dirty="0">
              <a:latin typeface="Britannic Bold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378" y="1412776"/>
            <a:ext cx="8533548" cy="1828799"/>
          </a:xfrm>
        </p:spPr>
        <p:txBody>
          <a:bodyPr>
            <a:normAutofit fontScale="92500"/>
          </a:bodyPr>
          <a:lstStyle/>
          <a:p>
            <a:pPr marL="0" indent="0" algn="l">
              <a:buNone/>
            </a:pPr>
            <a:r>
              <a:rPr lang="en-US" dirty="0" smtClean="0">
                <a:cs typeface="Akhbar MT" pitchFamily="2" charset="-78"/>
              </a:rPr>
              <a:t> </a:t>
            </a:r>
            <a:r>
              <a:rPr lang="en-US" dirty="0" smtClean="0">
                <a:latin typeface="Comic Sans MS" pitchFamily="66" charset="0"/>
                <a:cs typeface="Akhbar MT" pitchFamily="2" charset="-78"/>
              </a:rPr>
              <a:t>A metabolic emergency in which</a:t>
            </a:r>
          </a:p>
          <a:p>
            <a:pPr marL="0" indent="0" algn="l">
              <a:buNone/>
            </a:pPr>
            <a:r>
              <a:rPr lang="en-US" dirty="0" smtClean="0">
                <a:latin typeface="Comic Sans MS" pitchFamily="66" charset="0"/>
                <a:cs typeface="Akhbar MT" pitchFamily="2" charset="-78"/>
              </a:rPr>
              <a:t>hyperglycemia is associated with a metabolic </a:t>
            </a:r>
            <a:r>
              <a:rPr lang="ar-SA" dirty="0" smtClean="0">
                <a:latin typeface="Comic Sans MS" pitchFamily="66" charset="0"/>
                <a:cs typeface="Akhbar MT" pitchFamily="2" charset="-78"/>
              </a:rPr>
              <a:t>   </a:t>
            </a:r>
            <a:r>
              <a:rPr lang="en-US" dirty="0" smtClean="0">
                <a:latin typeface="Comic Sans MS" pitchFamily="66" charset="0"/>
                <a:cs typeface="Akhbar MT" pitchFamily="2" charset="-78"/>
              </a:rPr>
              <a:t>acidosis due to greatly raised ketone  bodies.</a:t>
            </a:r>
            <a:endParaRPr lang="ar-SA" dirty="0">
              <a:latin typeface="Comic Sans MS" pitchFamily="66" charset="0"/>
              <a:cs typeface="Akhbar MT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610006" y="2852936"/>
            <a:ext cx="828092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  <a:sym typeface="AGA Arabesque"/>
              </a:rPr>
              <a:t></a:t>
            </a:r>
            <a:r>
              <a:rPr lang="en-US" sz="3200" dirty="0" smtClean="0">
                <a:latin typeface="Comic Sans MS" pitchFamily="66" charset="0"/>
              </a:rPr>
              <a:t>Is a life-threatening condition  for the mother and the fetus.</a:t>
            </a:r>
            <a:endParaRPr lang="ar-SA" sz="3200" dirty="0">
              <a:latin typeface="Comic Sans MS" pitchFamily="66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463650" y="3929753"/>
            <a:ext cx="20882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dirty="0" smtClean="0">
                <a:latin typeface="Britannic Bold" pitchFamily="34" charset="0"/>
              </a:rPr>
              <a:t>Incidence:</a:t>
            </a:r>
            <a:endParaRPr lang="ar-SA" sz="3200" dirty="0">
              <a:latin typeface="Britannic Bold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1115616" y="4666033"/>
            <a:ext cx="921702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dirty="0" smtClean="0">
                <a:latin typeface="Comic Sans MS" pitchFamily="66" charset="0"/>
              </a:rPr>
              <a:t>2 - 9 % of diabetic pregnant women.</a:t>
            </a:r>
            <a:endParaRPr lang="ar-SA" sz="3200" dirty="0">
              <a:latin typeface="Comic Sans MS" pitchFamily="66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186070" y="5246249"/>
            <a:ext cx="71287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dirty="0" smtClean="0">
                <a:latin typeface="Comic Sans MS" pitchFamily="66" charset="0"/>
              </a:rPr>
              <a:t>Maternal mortality 4 – 15 %.</a:t>
            </a:r>
            <a:endParaRPr lang="ar-SA" sz="3200" dirty="0">
              <a:latin typeface="Comic Sans MS" pitchFamily="66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1188286" y="5853940"/>
            <a:ext cx="604867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dirty="0" smtClean="0">
                <a:latin typeface="Comic Sans MS" pitchFamily="66" charset="0"/>
              </a:rPr>
              <a:t>Fetal mortality 30 – 90 %.</a:t>
            </a:r>
            <a:endParaRPr lang="ar-SA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57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06059" y="260648"/>
            <a:ext cx="1921725" cy="1143000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l"/>
            <a:r>
              <a:rPr lang="en-US" sz="4800" b="1" i="1" dirty="0" smtClean="0"/>
              <a:t>DKA :</a:t>
            </a:r>
            <a:endParaRPr lang="ar-SA" sz="4800" b="1" i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06059" y="1556792"/>
            <a:ext cx="7322325" cy="388640"/>
          </a:xfrm>
        </p:spPr>
        <p:txBody>
          <a:bodyPr>
            <a:noAutofit/>
          </a:bodyPr>
          <a:lstStyle/>
          <a:p>
            <a:pPr algn="l"/>
            <a:r>
              <a:rPr lang="en-US" dirty="0"/>
              <a:t>i</a:t>
            </a:r>
            <a:r>
              <a:rPr lang="en-US" dirty="0" smtClean="0"/>
              <a:t>s </a:t>
            </a:r>
            <a:r>
              <a:rPr lang="en-US" dirty="0"/>
              <a:t>More commonly </a:t>
            </a:r>
            <a:r>
              <a:rPr lang="en-US" dirty="0" smtClean="0"/>
              <a:t>seen in </a:t>
            </a:r>
            <a:r>
              <a:rPr lang="en-US" u="sng" dirty="0" smtClean="0"/>
              <a:t>type I</a:t>
            </a:r>
            <a:r>
              <a:rPr lang="en-US" dirty="0" smtClean="0"/>
              <a:t> DM .</a:t>
            </a:r>
            <a:endParaRPr lang="ar-SA" dirty="0"/>
          </a:p>
        </p:txBody>
      </p:sp>
      <p:sp>
        <p:nvSpPr>
          <p:cNvPr id="5" name="مربع نص 4"/>
          <p:cNvSpPr txBox="1"/>
          <p:nvPr/>
        </p:nvSpPr>
        <p:spPr>
          <a:xfrm>
            <a:off x="539552" y="2060848"/>
            <a:ext cx="8136904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dirty="0" smtClean="0"/>
              <a:t>More common during pregnancy due to raised insulin resistance and lipolysis that lead to uncontrolled hyperglycemia especially if associated with conditions of excessive stress like : </a:t>
            </a:r>
            <a:endParaRPr lang="ar-SA" sz="32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706059" y="4509120"/>
            <a:ext cx="720080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dirty="0" smtClean="0"/>
              <a:t>- Diarrhea or hyperemesis.                            </a:t>
            </a:r>
            <a:r>
              <a:rPr lang="ar-SA" sz="3200" dirty="0" smtClean="0"/>
              <a:t>  </a:t>
            </a:r>
            <a:r>
              <a:rPr lang="en-US" sz="3200" dirty="0" smtClean="0"/>
              <a:t>- infection or any febrile illness.                    -use of corticosteroid or B2 agonist.            -prolonged fasting or starvation.                  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52114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82752" cy="1143000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Pathogenesis :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1"/>
            <a:ext cx="1882552" cy="748679"/>
          </a:xfrm>
        </p:spPr>
        <p:txBody>
          <a:bodyPr/>
          <a:lstStyle/>
          <a:p>
            <a:pPr marL="0" indent="0" algn="l">
              <a:buNone/>
            </a:pPr>
            <a:r>
              <a:rPr lang="ar-SA" dirty="0" smtClean="0"/>
              <a:t>→</a:t>
            </a:r>
            <a:r>
              <a:rPr lang="en-US" dirty="0" smtClean="0"/>
              <a:t>Stress </a:t>
            </a:r>
            <a:endParaRPr lang="ar-SA" dirty="0"/>
          </a:p>
        </p:txBody>
      </p:sp>
      <p:sp>
        <p:nvSpPr>
          <p:cNvPr id="5" name="مربع نص 4"/>
          <p:cNvSpPr txBox="1"/>
          <p:nvPr/>
        </p:nvSpPr>
        <p:spPr>
          <a:xfrm>
            <a:off x="1619672" y="1559633"/>
            <a:ext cx="583264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/>
              <a:t>Gluconeogenesis </a:t>
            </a:r>
            <a:r>
              <a:rPr lang="en-US" sz="3200" dirty="0"/>
              <a:t>and glycogenolysis </a:t>
            </a:r>
            <a:endParaRPr lang="ar-SA" sz="3200" dirty="0"/>
          </a:p>
        </p:txBody>
      </p:sp>
      <p:cxnSp>
        <p:nvCxnSpPr>
          <p:cNvPr id="7" name="رابط مستقيم 6"/>
          <p:cNvCxnSpPr>
            <a:stCxn id="5" idx="2"/>
          </p:cNvCxnSpPr>
          <p:nvPr/>
        </p:nvCxnSpPr>
        <p:spPr>
          <a:xfrm>
            <a:off x="4535996" y="2636851"/>
            <a:ext cx="0" cy="2880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>
            <a:off x="683568" y="2924944"/>
            <a:ext cx="784887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>
            <a:off x="8532440" y="2924944"/>
            <a:ext cx="0" cy="36004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>
            <a:off x="683568" y="2924944"/>
            <a:ext cx="0" cy="36004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مربع نص 14"/>
          <p:cNvSpPr txBox="1"/>
          <p:nvPr/>
        </p:nvSpPr>
        <p:spPr>
          <a:xfrm>
            <a:off x="179512" y="3218126"/>
            <a:ext cx="172819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sz="2800" dirty="0" smtClean="0"/>
              <a:t>↑Glucose </a:t>
            </a:r>
            <a:endParaRPr lang="ar-SA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255453" y="3896248"/>
            <a:ext cx="176625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dirty="0" smtClean="0"/>
              <a:t>glycosuria</a:t>
            </a:r>
            <a:endParaRPr lang="ar-SA" sz="2800" dirty="0"/>
          </a:p>
        </p:txBody>
      </p:sp>
      <p:sp>
        <p:nvSpPr>
          <p:cNvPr id="19" name="مربع نص 18"/>
          <p:cNvSpPr txBox="1"/>
          <p:nvPr/>
        </p:nvSpPr>
        <p:spPr>
          <a:xfrm>
            <a:off x="84473" y="4609311"/>
            <a:ext cx="265573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dirty="0" smtClean="0"/>
              <a:t>Osmotic diuresis</a:t>
            </a:r>
            <a:endParaRPr lang="ar-SA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7199784" y="3284984"/>
            <a:ext cx="19442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dirty="0" smtClean="0"/>
              <a:t>↑ketones</a:t>
            </a:r>
            <a:endParaRPr lang="ar-SA" sz="2800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5436096" y="3966138"/>
            <a:ext cx="460851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dirty="0" smtClean="0"/>
              <a:t>Metabolic acidosis</a:t>
            </a:r>
            <a:endParaRPr lang="ar-SA" sz="2800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6732240" y="4708584"/>
            <a:ext cx="259228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sz="2800" dirty="0" smtClean="0"/>
              <a:t>vomiting</a:t>
            </a:r>
            <a:endParaRPr lang="ar-SA" sz="2800" dirty="0"/>
          </a:p>
        </p:txBody>
      </p:sp>
      <p:cxnSp>
        <p:nvCxnSpPr>
          <p:cNvPr id="27" name="رابط كسهم مستقيم 26"/>
          <p:cNvCxnSpPr/>
          <p:nvPr/>
        </p:nvCxnSpPr>
        <p:spPr>
          <a:xfrm flipH="1">
            <a:off x="8164355" y="3781675"/>
            <a:ext cx="7537" cy="36892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رابط كسهم مستقيم 30"/>
          <p:cNvCxnSpPr/>
          <p:nvPr/>
        </p:nvCxnSpPr>
        <p:spPr>
          <a:xfrm flipH="1">
            <a:off x="8164355" y="4417059"/>
            <a:ext cx="7537" cy="3542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رابط كسهم مستقيم 40"/>
          <p:cNvCxnSpPr/>
          <p:nvPr/>
        </p:nvCxnSpPr>
        <p:spPr>
          <a:xfrm flipH="1">
            <a:off x="1094516" y="4362574"/>
            <a:ext cx="7537" cy="3542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رابط كسهم مستقيم 41"/>
          <p:cNvCxnSpPr/>
          <p:nvPr/>
        </p:nvCxnSpPr>
        <p:spPr>
          <a:xfrm flipH="1">
            <a:off x="1109590" y="3719103"/>
            <a:ext cx="7537" cy="3542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رابط كسهم مستقيم 42"/>
          <p:cNvCxnSpPr/>
          <p:nvPr/>
        </p:nvCxnSpPr>
        <p:spPr>
          <a:xfrm>
            <a:off x="1373239" y="5132531"/>
            <a:ext cx="1542577" cy="63237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رابط كسهم مستقيم 43"/>
          <p:cNvCxnSpPr/>
          <p:nvPr/>
        </p:nvCxnSpPr>
        <p:spPr>
          <a:xfrm flipH="1">
            <a:off x="6588224" y="5132531"/>
            <a:ext cx="1440160" cy="63237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مستطيل مستدير الزوايا 59"/>
          <p:cNvSpPr/>
          <p:nvPr/>
        </p:nvSpPr>
        <p:spPr>
          <a:xfrm>
            <a:off x="3059832" y="5589240"/>
            <a:ext cx="3240360" cy="936104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2"/>
              </a:solidFill>
            </a:endParaRPr>
          </a:p>
        </p:txBody>
      </p:sp>
      <p:sp>
        <p:nvSpPr>
          <p:cNvPr id="61" name="مربع نص 60"/>
          <p:cNvSpPr txBox="1"/>
          <p:nvPr/>
        </p:nvSpPr>
        <p:spPr>
          <a:xfrm>
            <a:off x="3491880" y="5764904"/>
            <a:ext cx="23042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Baskerville Old Face" pitchFamily="18" charset="0"/>
              </a:rPr>
              <a:t>D</a:t>
            </a:r>
            <a:r>
              <a:rPr lang="en-US" sz="3200" b="1" dirty="0" smtClean="0">
                <a:solidFill>
                  <a:schemeClr val="bg2"/>
                </a:solidFill>
                <a:latin typeface="Baskerville Old Face" pitchFamily="18" charset="0"/>
              </a:rPr>
              <a:t>ehydration</a:t>
            </a:r>
            <a:endParaRPr lang="ar-SA" sz="3200" b="1" dirty="0">
              <a:solidFill>
                <a:schemeClr val="bg2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481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843808" y="188640"/>
            <a:ext cx="3456384" cy="1008112"/>
          </a:xfrm>
          <a:prstGeom prst="roundRect">
            <a:avLst>
              <a:gd name="adj" fmla="val 29693"/>
            </a:avLst>
          </a:prstGeom>
          <a:solidFill>
            <a:srgbClr val="FF0000"/>
          </a:solidFill>
          <a:ln w="571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4000" b="1" dirty="0">
                <a:solidFill>
                  <a:schemeClr val="bg1"/>
                </a:solidFill>
                <a:latin typeface="Baskerville Old Face" pitchFamily="18" charset="0"/>
              </a:rPr>
              <a:t>Dehydration</a:t>
            </a:r>
            <a:endParaRPr lang="ar-SA" sz="4000" b="1" dirty="0">
              <a:solidFill>
                <a:schemeClr val="bg1"/>
              </a:solidFill>
              <a:latin typeface="Baskerville Old Face" pitchFamily="18" charset="0"/>
            </a:endParaRPr>
          </a:p>
          <a:p>
            <a:pPr algn="ctr" rtl="0"/>
            <a:endParaRPr lang="ar-SA" dirty="0"/>
          </a:p>
        </p:txBody>
      </p:sp>
      <p:cxnSp>
        <p:nvCxnSpPr>
          <p:cNvPr id="4" name="رابط كسهم مستقيم 3"/>
          <p:cNvCxnSpPr/>
          <p:nvPr/>
        </p:nvCxnSpPr>
        <p:spPr>
          <a:xfrm>
            <a:off x="4572000" y="1340768"/>
            <a:ext cx="15922" cy="5760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مربع نص 4"/>
          <p:cNvSpPr txBox="1"/>
          <p:nvPr/>
        </p:nvSpPr>
        <p:spPr>
          <a:xfrm>
            <a:off x="2114630" y="1920637"/>
            <a:ext cx="489654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dirty="0" smtClean="0"/>
              <a:t>Renal hypo perfusion</a:t>
            </a:r>
            <a:endParaRPr lang="ar-SA" sz="2800" dirty="0"/>
          </a:p>
        </p:txBody>
      </p:sp>
      <p:cxnSp>
        <p:nvCxnSpPr>
          <p:cNvPr id="6" name="رابط كسهم مستقيم 5"/>
          <p:cNvCxnSpPr/>
          <p:nvPr/>
        </p:nvCxnSpPr>
        <p:spPr>
          <a:xfrm>
            <a:off x="4767618" y="5272251"/>
            <a:ext cx="0" cy="46100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رابط كسهم مستقيم 6"/>
          <p:cNvCxnSpPr/>
          <p:nvPr/>
        </p:nvCxnSpPr>
        <p:spPr>
          <a:xfrm>
            <a:off x="4617492" y="3869055"/>
            <a:ext cx="0" cy="5044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رابط كسهم مستقيم 7"/>
          <p:cNvCxnSpPr/>
          <p:nvPr/>
        </p:nvCxnSpPr>
        <p:spPr>
          <a:xfrm>
            <a:off x="4587922" y="2459770"/>
            <a:ext cx="0" cy="4651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مربع نص 8"/>
          <p:cNvSpPr txBox="1"/>
          <p:nvPr/>
        </p:nvSpPr>
        <p:spPr>
          <a:xfrm>
            <a:off x="2472784" y="2914948"/>
            <a:ext cx="424847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dirty="0" smtClean="0"/>
              <a:t>Impaired excretion of ketones and H.inos</a:t>
            </a:r>
            <a:endParaRPr lang="ar-SA" sz="28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2828275" y="4361844"/>
            <a:ext cx="388843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dirty="0" smtClean="0"/>
              <a:t>Hyperventilation (Kussmaul’s breathing)</a:t>
            </a:r>
            <a:endParaRPr lang="ar-SA" sz="28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3156926" y="5733754"/>
            <a:ext cx="318875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dirty="0" smtClean="0"/>
              <a:t>Maternal and fetal Distress</a:t>
            </a:r>
            <a:r>
              <a:rPr lang="en-US" dirty="0" smtClean="0"/>
              <a:t>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9250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755576" y="224228"/>
            <a:ext cx="3024336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</a:rPr>
              <a:t>Clinical features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541498" y="852790"/>
            <a:ext cx="799288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 smtClean="0"/>
              <a:t>● Start with extreme thirst and frequent urination.</a:t>
            </a:r>
            <a:endParaRPr lang="ar-SA" sz="2800" dirty="0"/>
          </a:p>
        </p:txBody>
      </p:sp>
      <p:sp>
        <p:nvSpPr>
          <p:cNvPr id="4" name="مربع نص 3"/>
          <p:cNvSpPr txBox="1"/>
          <p:nvPr/>
        </p:nvSpPr>
        <p:spPr>
          <a:xfrm>
            <a:off x="547876" y="1382809"/>
            <a:ext cx="752432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 smtClean="0"/>
              <a:t>● Prostration , nausea , vomiting and abdominal pain. </a:t>
            </a:r>
            <a:endParaRPr lang="ar-SA" sz="28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541498" y="2336916"/>
            <a:ext cx="504056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 smtClean="0"/>
              <a:t>● Dry skin and mouth .</a:t>
            </a:r>
            <a:endParaRPr lang="ar-SA" sz="28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534228" y="2761233"/>
            <a:ext cx="892899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 smtClean="0"/>
              <a:t>● Body temperature is subnormal even in infection.</a:t>
            </a:r>
            <a:r>
              <a:rPr lang="en-US" dirty="0" smtClean="0"/>
              <a:t> </a:t>
            </a:r>
            <a:endParaRPr lang="ar-SA" dirty="0"/>
          </a:p>
        </p:txBody>
      </p:sp>
      <p:sp>
        <p:nvSpPr>
          <p:cNvPr id="7" name="مربع نص 6"/>
          <p:cNvSpPr txBox="1"/>
          <p:nvPr/>
        </p:nvSpPr>
        <p:spPr>
          <a:xfrm>
            <a:off x="534228" y="3208207"/>
            <a:ext cx="56166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 smtClean="0"/>
              <a:t>● Tachycardia , hypotension.</a:t>
            </a:r>
            <a:endParaRPr lang="ar-SA" sz="28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534228" y="3860630"/>
            <a:ext cx="748883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 smtClean="0"/>
              <a:t>● Hyperventilation (air hunger “ Kussmaul respiration”).</a:t>
            </a:r>
            <a:endParaRPr lang="ar-SA" sz="28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541498" y="4747090"/>
            <a:ext cx="475252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 smtClean="0"/>
              <a:t>● Smell of aceton on breath.</a:t>
            </a:r>
            <a:endParaRPr lang="ar-SA" sz="28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541498" y="5270310"/>
            <a:ext cx="8547785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 smtClean="0"/>
              <a:t>● In severe condition the ventilation decreases due to respiratory depression.</a:t>
            </a:r>
            <a:endParaRPr lang="ar-SA" sz="28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541498" y="6082688"/>
            <a:ext cx="621062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 smtClean="0"/>
              <a:t>● Confusion , stuper or even coma.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964730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611560" y="260646"/>
            <a:ext cx="2736304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l"/>
            <a:r>
              <a:rPr lang="en-US" sz="4400" b="1" dirty="0" smtClean="0">
                <a:solidFill>
                  <a:schemeClr val="bg1"/>
                </a:solidFill>
              </a:rPr>
              <a:t>diagnosis</a:t>
            </a:r>
            <a:endParaRPr lang="ar-SA" sz="4400" b="1" dirty="0">
              <a:solidFill>
                <a:schemeClr val="bg1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597788" y="1095828"/>
            <a:ext cx="753627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u="sng" dirty="0"/>
              <a:t>Is made when</a:t>
            </a:r>
            <a:r>
              <a:rPr lang="en-US" sz="3200" dirty="0"/>
              <a:t>:</a:t>
            </a:r>
            <a:endParaRPr lang="ar-SA" sz="3200" dirty="0"/>
          </a:p>
        </p:txBody>
      </p:sp>
      <p:sp>
        <p:nvSpPr>
          <p:cNvPr id="4" name="مربع نص 3"/>
          <p:cNvSpPr txBox="1"/>
          <p:nvPr/>
        </p:nvSpPr>
        <p:spPr>
          <a:xfrm>
            <a:off x="597788" y="1706270"/>
            <a:ext cx="83667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dirty="0"/>
              <a:t>● Blood glucose &gt;250 mg /dl.</a:t>
            </a:r>
            <a:endParaRPr lang="ar-SA" sz="32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611560" y="2348880"/>
            <a:ext cx="9289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dirty="0"/>
              <a:t>● Ketone bodies in blood and </a:t>
            </a:r>
            <a:r>
              <a:rPr lang="en-US" sz="3200" dirty="0" smtClean="0"/>
              <a:t>urine</a:t>
            </a:r>
            <a:r>
              <a:rPr lang="en-US" sz="3200" dirty="0"/>
              <a:t>.</a:t>
            </a:r>
            <a:endParaRPr lang="ar-SA" sz="32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624172" y="3073025"/>
            <a:ext cx="345638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dirty="0"/>
              <a:t>● Arterial PH &lt; 7.3</a:t>
            </a:r>
            <a:endParaRPr lang="ar-SA" sz="3200" dirty="0"/>
          </a:p>
        </p:txBody>
      </p:sp>
      <p:sp>
        <p:nvSpPr>
          <p:cNvPr id="7" name="مربع نص 6"/>
          <p:cNvSpPr txBox="1"/>
          <p:nvPr/>
        </p:nvSpPr>
        <p:spPr>
          <a:xfrm>
            <a:off x="611560" y="3683016"/>
            <a:ext cx="745232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dirty="0"/>
              <a:t>●</a:t>
            </a:r>
            <a:r>
              <a:rPr lang="en-US" sz="3200" dirty="0" smtClean="0"/>
              <a:t> Serum bicarbonate &lt; 15 meq </a:t>
            </a:r>
            <a:r>
              <a:rPr lang="en-US" sz="3200" dirty="0" smtClean="0"/>
              <a:t>/</a:t>
            </a:r>
            <a:r>
              <a:rPr lang="en-US" sz="3200" dirty="0"/>
              <a:t>L</a:t>
            </a:r>
            <a:r>
              <a:rPr lang="en-US" sz="3200" dirty="0" smtClean="0"/>
              <a:t>. 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9836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622743" y="260648"/>
            <a:ext cx="3702188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1">
            <a:spAutoFit/>
          </a:bodyPr>
          <a:lstStyle/>
          <a:p>
            <a:pPr algn="l"/>
            <a:r>
              <a:rPr lang="en-US" sz="3200" b="1" dirty="0" smtClean="0">
                <a:solidFill>
                  <a:schemeClr val="bg2"/>
                </a:solidFill>
              </a:rPr>
              <a:t>Investigations:</a:t>
            </a:r>
            <a:endParaRPr lang="ar-SA" sz="3200" b="1" dirty="0">
              <a:solidFill>
                <a:schemeClr val="bg2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592091" y="888225"/>
            <a:ext cx="45365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Blood glucose level</a:t>
            </a:r>
            <a:r>
              <a:rPr lang="en-US" dirty="0" smtClean="0"/>
              <a:t>.</a:t>
            </a:r>
            <a:endParaRPr lang="ar-SA" dirty="0"/>
          </a:p>
        </p:txBody>
      </p:sp>
      <p:sp>
        <p:nvSpPr>
          <p:cNvPr id="4" name="مربع نص 3"/>
          <p:cNvSpPr txBox="1"/>
          <p:nvPr/>
        </p:nvSpPr>
        <p:spPr>
          <a:xfrm>
            <a:off x="566992" y="1430016"/>
            <a:ext cx="61206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CBC.</a:t>
            </a:r>
            <a:endParaRPr lang="ar-SA" sz="28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580515" y="2043045"/>
            <a:ext cx="37444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Blood gases . </a:t>
            </a:r>
            <a:endParaRPr lang="ar-SA" sz="28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650307" y="2654874"/>
            <a:ext cx="748883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Urea </a:t>
            </a:r>
            <a:r>
              <a:rPr lang="en-US" sz="2800" dirty="0"/>
              <a:t>and </a:t>
            </a:r>
            <a:r>
              <a:rPr lang="en-US" sz="2800" dirty="0" smtClean="0"/>
              <a:t>electrolytes</a:t>
            </a:r>
            <a:r>
              <a:rPr lang="en-US" sz="2800" dirty="0"/>
              <a:t>.</a:t>
            </a:r>
            <a:endParaRPr lang="ar-SA" sz="2800" dirty="0"/>
          </a:p>
        </p:txBody>
      </p:sp>
      <p:sp>
        <p:nvSpPr>
          <p:cNvPr id="7" name="مربع نص 6"/>
          <p:cNvSpPr txBox="1"/>
          <p:nvPr/>
        </p:nvSpPr>
        <p:spPr>
          <a:xfrm>
            <a:off x="650307" y="3417012"/>
            <a:ext cx="489654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Urine </a:t>
            </a:r>
            <a:r>
              <a:rPr lang="en-US" sz="2800" dirty="0"/>
              <a:t>analysis.</a:t>
            </a:r>
            <a:endParaRPr lang="ar-SA" sz="28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683568" y="4149080"/>
            <a:ext cx="532859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Blood </a:t>
            </a:r>
            <a:r>
              <a:rPr lang="en-US" sz="2800" dirty="0"/>
              <a:t>and </a:t>
            </a:r>
            <a:r>
              <a:rPr lang="en-US" sz="2800" dirty="0" smtClean="0"/>
              <a:t>urine culture.</a:t>
            </a:r>
            <a:endParaRPr lang="ar-SA" sz="28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662651" y="4672300"/>
            <a:ext cx="259228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Chest </a:t>
            </a:r>
            <a:r>
              <a:rPr lang="en-US" sz="2800" dirty="0"/>
              <a:t>X.R.</a:t>
            </a:r>
            <a:endParaRPr lang="ar-SA" sz="28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700103" y="5327712"/>
            <a:ext cx="43204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ECG</a:t>
            </a:r>
            <a:r>
              <a:rPr lang="en-US" sz="2800" dirty="0"/>
              <a:t>.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283805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810043" y="286356"/>
            <a:ext cx="3905973" cy="7694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pPr algn="l"/>
            <a:r>
              <a:rPr 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Management</a:t>
            </a:r>
            <a:r>
              <a:rPr lang="en-US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:</a:t>
            </a:r>
            <a:endParaRPr lang="ar-SA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968555" y="1013889"/>
            <a:ext cx="46952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u="sng" dirty="0" smtClean="0"/>
              <a:t>The principles of management:</a:t>
            </a:r>
            <a:endParaRPr lang="ar-SA" sz="2800" u="sng" dirty="0"/>
          </a:p>
        </p:txBody>
      </p:sp>
      <p:sp>
        <p:nvSpPr>
          <p:cNvPr id="4" name="مربع نص 3"/>
          <p:cNvSpPr txBox="1"/>
          <p:nvPr/>
        </p:nvSpPr>
        <p:spPr>
          <a:xfrm>
            <a:off x="810043" y="1537109"/>
            <a:ext cx="489654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Replace fluid losses.</a:t>
            </a:r>
            <a:endParaRPr lang="ar-SA" sz="28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810043" y="2115418"/>
            <a:ext cx="756084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Replace deficient insulin.</a:t>
            </a:r>
            <a:r>
              <a:rPr lang="en-US" sz="2800" dirty="0"/>
              <a:t> </a:t>
            </a:r>
            <a:endParaRPr lang="ar-SA" sz="28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783534" y="2800592"/>
            <a:ext cx="55446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dirty="0" smtClean="0"/>
              <a:t> </a:t>
            </a:r>
            <a:r>
              <a:rPr lang="en-US" sz="2800" dirty="0"/>
              <a:t>● </a:t>
            </a:r>
            <a:r>
              <a:rPr lang="en-US" sz="2800" dirty="0" smtClean="0"/>
              <a:t>Careful attention to electrolytes</a:t>
            </a:r>
            <a:r>
              <a:rPr lang="en-US" dirty="0" smtClean="0"/>
              <a:t>.</a:t>
            </a:r>
            <a:endParaRPr lang="ar-SA" dirty="0"/>
          </a:p>
        </p:txBody>
      </p:sp>
      <p:sp>
        <p:nvSpPr>
          <p:cNvPr id="7" name="مربع نص 6"/>
          <p:cNvSpPr txBox="1"/>
          <p:nvPr/>
        </p:nvSpPr>
        <p:spPr>
          <a:xfrm>
            <a:off x="846502" y="3446653"/>
            <a:ext cx="514700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Restore the acid-base balance.</a:t>
            </a:r>
            <a:endParaRPr lang="ar-SA" sz="28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850204" y="4185822"/>
            <a:ext cx="59766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Replace the energy losses.</a:t>
            </a:r>
            <a:endParaRPr lang="ar-SA" sz="28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874315" y="4862105"/>
            <a:ext cx="61206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Seek the underlying cause.</a:t>
            </a:r>
            <a:endParaRPr lang="ar-SA" sz="28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882051" y="5460942"/>
            <a:ext cx="482453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/>
              <a:t>● </a:t>
            </a:r>
            <a:r>
              <a:rPr lang="en-US" sz="2800" dirty="0" smtClean="0"/>
              <a:t>Continuous fetal monitoring.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660230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578</Words>
  <Application>Microsoft Office PowerPoint</Application>
  <PresentationFormat>عرض على الشاشة (3:4)‏</PresentationFormat>
  <Paragraphs>95</Paragraphs>
  <Slides>14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نسق Office</vt:lpstr>
      <vt:lpstr>Diabetic Ketoacidosis during Pregnancy</vt:lpstr>
      <vt:lpstr>Diabetic Ketoacidosis:</vt:lpstr>
      <vt:lpstr>DKA :</vt:lpstr>
      <vt:lpstr>Pathogenesis :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Diabetic Ketoacidosis during Pregnancy</dc:title>
  <dc:creator>New Dot</dc:creator>
  <cp:lastModifiedBy>New Dot</cp:lastModifiedBy>
  <cp:revision>71</cp:revision>
  <dcterms:created xsi:type="dcterms:W3CDTF">2020-04-03T06:38:51Z</dcterms:created>
  <dcterms:modified xsi:type="dcterms:W3CDTF">2020-04-11T04:10:59Z</dcterms:modified>
</cp:coreProperties>
</file>